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5.xml" ContentType="application/inkml+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9.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6.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0.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60"/>
  </p:notesMasterIdLst>
  <p:handoutMasterIdLst>
    <p:handoutMasterId r:id="rId61"/>
  </p:handoutMasterIdLst>
  <p:sldIdLst>
    <p:sldId id="280" r:id="rId2"/>
    <p:sldId id="1253" r:id="rId3"/>
    <p:sldId id="1242" r:id="rId4"/>
    <p:sldId id="311" r:id="rId5"/>
    <p:sldId id="312" r:id="rId6"/>
    <p:sldId id="1241" r:id="rId7"/>
    <p:sldId id="1138" r:id="rId8"/>
    <p:sldId id="1281" r:id="rId9"/>
    <p:sldId id="1239" r:id="rId10"/>
    <p:sldId id="1140" r:id="rId11"/>
    <p:sldId id="1144" r:id="rId12"/>
    <p:sldId id="1145" r:id="rId13"/>
    <p:sldId id="1238" r:id="rId14"/>
    <p:sldId id="329" r:id="rId15"/>
    <p:sldId id="1282" r:id="rId16"/>
    <p:sldId id="1147" r:id="rId17"/>
    <p:sldId id="276" r:id="rId18"/>
    <p:sldId id="1283" r:id="rId19"/>
    <p:sldId id="1151" r:id="rId20"/>
    <p:sldId id="1149" r:id="rId21"/>
    <p:sldId id="1150" r:id="rId22"/>
    <p:sldId id="1284" r:id="rId23"/>
    <p:sldId id="1236" r:id="rId24"/>
    <p:sldId id="1171" r:id="rId25"/>
    <p:sldId id="1244" r:id="rId26"/>
    <p:sldId id="1285" r:id="rId27"/>
    <p:sldId id="1172" r:id="rId28"/>
    <p:sldId id="1235" r:id="rId29"/>
    <p:sldId id="1174" r:id="rId30"/>
    <p:sldId id="1234" r:id="rId31"/>
    <p:sldId id="291" r:id="rId32"/>
    <p:sldId id="1154" r:id="rId33"/>
    <p:sldId id="293" r:id="rId34"/>
    <p:sldId id="1175" r:id="rId35"/>
    <p:sldId id="295" r:id="rId36"/>
    <p:sldId id="1132" r:id="rId37"/>
    <p:sldId id="1133" r:id="rId38"/>
    <p:sldId id="1286" r:id="rId39"/>
    <p:sldId id="1176" r:id="rId40"/>
    <p:sldId id="1233" r:id="rId41"/>
    <p:sldId id="1158" r:id="rId42"/>
    <p:sldId id="1178" r:id="rId43"/>
    <p:sldId id="1287" r:id="rId44"/>
    <p:sldId id="1179" r:id="rId45"/>
    <p:sldId id="1161" r:id="rId46"/>
    <p:sldId id="1162" r:id="rId47"/>
    <p:sldId id="1232" r:id="rId48"/>
    <p:sldId id="306" r:id="rId49"/>
    <p:sldId id="1180" r:id="rId50"/>
    <p:sldId id="1163" r:id="rId51"/>
    <p:sldId id="1181" r:id="rId52"/>
    <p:sldId id="1182" r:id="rId53"/>
    <p:sldId id="1288" r:id="rId54"/>
    <p:sldId id="1184" r:id="rId55"/>
    <p:sldId id="1165" r:id="rId56"/>
    <p:sldId id="313" r:id="rId57"/>
    <p:sldId id="1185" r:id="rId58"/>
    <p:sldId id="1280" r:id="rId59"/>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chinho de Pina, Luis Gabriel" initials="GdPLG" lastIdx="1" clrIdx="0">
    <p:extLst>
      <p:ext uri="{19B8F6BF-5375-455C-9EA6-DF929625EA0E}">
        <p15:presenceInfo xmlns:p15="http://schemas.microsoft.com/office/powerpoint/2012/main" userId="S::luispina@uic.edu::199992f2-c8eb-46cc-bee4-3a8214f82c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93C"/>
    <a:srgbClr val="00FF00"/>
    <a:srgbClr val="00B5E2"/>
    <a:srgbClr val="D4DAF2"/>
    <a:srgbClr val="949493"/>
    <a:srgbClr val="2049D2"/>
    <a:srgbClr val="000000"/>
    <a:srgbClr val="1D2247"/>
    <a:srgbClr val="20A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2124" autoAdjust="0"/>
  </p:normalViewPr>
  <p:slideViewPr>
    <p:cSldViewPr snapToGrid="0" snapToObjects="1">
      <p:cViewPr varScale="1">
        <p:scale>
          <a:sx n="85" d="100"/>
          <a:sy n="85" d="100"/>
        </p:scale>
        <p:origin x="636" y="2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D28EEC-B422-1C4E-BEEB-41F87EC0A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64D0C3-5D19-B546-8C70-3FA1CFF27C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BE28EF-400F-3B43-AAA0-D298A90F6092}" type="datetimeFigureOut">
              <a:rPr lang="en-US" smtClean="0"/>
              <a:t>4/17/2023</a:t>
            </a:fld>
            <a:endParaRPr lang="en-US"/>
          </a:p>
        </p:txBody>
      </p:sp>
      <p:sp>
        <p:nvSpPr>
          <p:cNvPr id="4" name="Footer Placeholder 3">
            <a:extLst>
              <a:ext uri="{FF2B5EF4-FFF2-40B4-BE49-F238E27FC236}">
                <a16:creationId xmlns:a16="http://schemas.microsoft.com/office/drawing/2014/main" id="{6CE95A0A-F9A8-594A-8AD6-A980B02516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BB515B-FFB6-3743-9FA5-4B73BFBFF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114F9B-AD50-DB42-A5D2-16CA45D5F8B9}" type="slidenum">
              <a:rPr lang="en-US" smtClean="0"/>
              <a:t>‹#›</a:t>
            </a:fld>
            <a:endParaRPr lang="en-US"/>
          </a:p>
        </p:txBody>
      </p:sp>
    </p:spTree>
    <p:extLst>
      <p:ext uri="{BB962C8B-B14F-4D97-AF65-F5344CB8AC3E}">
        <p14:creationId xmlns:p14="http://schemas.microsoft.com/office/powerpoint/2010/main" val="3023262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0" timeString="2020-11-19T18:35:09.729"/>
    </inkml:context>
    <inkml:brush xml:id="br0">
      <inkml:brushProperty name="width" value="0.05292" units="cm"/>
      <inkml:brushProperty name="height" value="0.05292" units="cm"/>
      <inkml:brushProperty name="color" value="#FF0000"/>
    </inkml:brush>
  </inkml:definitions>
  <inkml:trace contextRef="#ctx0" brushRef="#br0">11599 12977 0,'0'0'0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6T21:44:18.154"/>
    </inkml:context>
    <inkml:brush xml:id="br0">
      <inkml:brushProperty name="width" value="0.05292" units="cm"/>
      <inkml:brushProperty name="height" value="0.05292" units="cm"/>
      <inkml:brushProperty name="color" value="#FF0000"/>
    </inkml:brush>
  </inkml:definitions>
  <inkml:trace contextRef="#ctx0" brushRef="#br0">11081 6733 17615 0,'0'0'768'0,"0"0"192"0,0 0-768 0,0 0-192 15,7-11 0-15,-7 11 0 0,0 0 1856 0,0 0 320 16,0 0 80-16,0 0 16 0,0 0-752 0,0 0-160 15,0 0-16-15,0 0-16 0,-4-13-448 0,4 13-96 16,-3-14-16-16,3 14 0 0,0 0-272 0,0 0-64 16,-6-14-16-16,6 14 0 0,0 0-160 0,-9-13-16 0,9 13-16 0,-9-10 0 15,9 10-16-15,0 0 0 0,0 0 0 0,-18-8 0 16,1 0-48-16,6 2-16 0,11 6 0 0,0 0 0 16,-22 0-144-16,5 0 0 0,2 0 144 0,-3 6-144 15,4 2 0-15,-7 1 144 0,-3 0-144 0,1-3 0 16,0-3 192-16,0-3-64 15,-8 4 0-15,5-2-128 0,2 5 192 0,1-2-192 16,-4 0 192-16,10 1-192 0,-1-3 192 0,0 3-192 0,0-3 192 0,4 3-192 16,-6-3 208-16,8 1-64 0,-6-2-16 0,7 5 0 15,-2 2 32-15,1-2 0 0,1-4 0 0,-1 6 0 16,3 0-160-16,0 0 128 0,-2 0-128 0,2 2 128 16,0-2-128-16,4-2 128 0,-4 2-128 0,0 0 128 15,2 0-128-15,7-9 128 0,-5 14-128 0,-1 0 128 16,-3-1-128-16,6-2 0 0,-3 5 0 0,3-2 128 15,-3-3-128-15,6-11 0 0,-9 16 0 0,4-2 0 0,2 0 0 16,-3 1 0-16,3 1 0 0,-3 2 0 0,3 1 128 0,-3 4-128 16,3 4 0-16,1 0 128 0,-2 0-128 0,-1 0 0 15,1-2 144-15,-1 9-144 0,2 5 128 0,-1 0-128 16,2 1 128-16,-1-3-128 0,3-8 0 0,-6 1 0 16,3-1 0-16,3-3 128 0,-6 1-128 0,3 2 0 15,-3-2 0-15,6-1 0 0,-5-2 0 0,1 2 0 16,1-2 0-16,1 1 0 0,-1 3 0 0,-1 3 0 15,2-3 0-15,2 10 0 0,-3-3 0 0,-1 7 128 16,-1-1-128-16,1 2 0 0,2-1 128 0,-1 3-128 16,-3-4 128-16,3-3-128 0,-3-3 144 0,1 3-144 15,-2-2 192-15,2-1-192 0,-1-2 160 0,-1-3-160 0,2-1 128 16,-1-3-128-16,-3 6 128 0,4 1-128 0,-2 2 0 0,5 3 128 16,-1-2-128-16,-1-1 0 0,-1 6 0 0,-1-1 0 15,6 1 0-15,0-4 0 0,-3-1 0 0,3-4 0 16,-6 4 0-16,3-4 0 0,1-1 128 0,-2-1-128 15,8-2 0-15,-4-2 0 0,-4 0 0 0,4 1 0 16,0-4 0-16,4 1 0 0,-2 2 0 0,-2 5 0 16,0-3 0-16,3 3 0 0,-3-3 0 0,0 4 0 15,0 1 0-15,0-1 0 0,2 0 0 0,2 4 0 16,-1-1 0-16,-3 1 0 0,0-6 0 0,0 1 0 16,6-4 160-16,-6 3-160 0,3-7 192 0,-3 6-192 15,0-2 144-15,0-2-144 0,0-2 0 0,2 0 144 16,-2 0-144-16,4 1 0 0,-1-1 0 0,-1 2 128 15,-2 0-128-15,0 0 0 0,0 2 0 0,0 1 0 0,0 3 0 0,0 1 0 16,0-4 0-16,4 5 0 0,-4-1 0 16,0 3 0-16,0-2 0 0,0 1 0 0,0-4 0 0,3 0 0 15,-1 1 0-15,1-3 0 0,-6 1 0 0,3-4 0 16,0 0 0-16,3 0 0 0,-3-2 0 0,0 0 0 16,0 1 0-16,0-1 0 0,4-5 0 0,-4-1 0 15,0 7 128-15,2-3-128 0,1 2 0 0,3 1 0 16,3 2 0-16,-4-2 0 0,-1-1 0 0,1 2 0 15,2 0 0-15,-2 0 0 0,-1 2 0 0,-2-2 0 16,1 0 0-16,3 0 0 0,-3 2 128 0,-1-2-128 16,2-6 0-16,-1 4 128 0,-1 1-128 0,2-1 0 15,-1-3 0-15,3-1 128 0,-6 1-128 0,3 1 0 16,-1 1 0-16,1-3 128 0,1-1-128 0,-2 0 0 16,1 0 0-16,3 0 0 0,-3-4 0 0,1 0 0 0,-2 4 128 0,1-3-128 15,3 2 0-15,-3 1 0 0,3-3 0 0,-3 2 0 16,2 1 0-16,-1 4 0 0,-2-3 0 0,5-1 0 15,-5 4 0-15,5-4 0 0,-5-1 0 0,3 0 0 16,-1 4 0-16,1-1 0 0,2-2 0 0,-2-2 0 16,4-2 0-16,-3 0 0 0,1 0 0 0,-2 3 0 15,-5-17 0-15,6 16 0 0,-1-4 0 0,-5-12 0 16,7 14 0-16,-7-14 0 0,0 0 0 0,9 17 0 16,-9-17 0-16,5 16 0 0,-5-16 0 0,0 0 0 15,15 12 0-15,-15-12 0 0,0 0 0 0,18 11 0 16,-18-11 0-16,17 7 128 0,-17-7-128 0,0 0 0 15,24 5 0-15,-24-5 0 0,21 6 0 0,-21-6 0 16,27 0 0-16,-7 0 0 0,-20 0 0 0,21-2 0 0,-1-3 0 16,-3-3 0-16,5 5 0 0,-2-3 0 0,-3 3 0 0,5-4 0 15,1-2 0-15,0-4 0 0,1 1 0 0,-3-2 0 16,2-4 0-16,0 3 0 0,4 3 0 0,-4-8 0 16,-5 1 128-16,4-6-128 0,-8 5 0 0,0-3 0 15,1-2 0-15,-7 0 0 0,5 0 0 0,-4 0 0 16,0-2 0-16,2 0 0 0,-2 0 0 0,-1 0 0 15,1 4 144-15,0-4-144 0,4-1 128 0,-4-3-128 16,0-1 128-16,-2 2-128 0,5-2 0 0,-3-2 144 16,0 0-144-16,-3-4 0 0,1 3 128 0,-2-7-128 15,4 5 0-15,-4-2 0 0,-1 3 0 0,5-2 0 16,-4-3 0-16,1 6 0 0,1 1 0 0,-2 0 0 0,4 7 0 0,-4-5 0 16,4-2 0-16,-3 0 0 0,3-4 0 0,-1 3 0 15,1 1 0-15,0-2 0 0,0 0 0 0,-3-1 0 16,3-6 0-16,0 2 0 0,-2-2 0 0,-2 2 0 15,0 1 0-15,-1-1 0 0,-2 4 0 0,5-3 0 16,-2 7 128-16,-1-1-128 0,1 0 0 0,-1 0 0 16,1-4 0-16,0 6 0 0,-1-4 0 0,1 1 0 15,-1-7 0-15,-2 1 0 0,1 0 0 0,1 0 0 16,-2 5 0-16,1-1 0 0,1-4 0 0,1 1 0 16,-1-1 0-16,-2 0 0 0,-2 4 0 0,3-3 0 15,1 7 0-15,-3-1 0 0,3 1 0 0,1 1 0 16,-1-3 0-16,1 2 0 0,-1-2 0 0,-2 2 0 15,1-2 0-15,1 1 0 0,-2-2 0 0,5 0 0 16,-7-5 0-16,2 6 0 0,1-3 0 0,1-1 0 16,-8 1 0-16,4 2 0 0,0 1 0 0,0 1 0 0,0 0 0 15,0 2 0-15,0 3 0 0,0-1 0 16,0 1 0-16,0-1 0 0,4-2 0 0,-4-1 0 0,1 7 0 0,-1-3 0 16,-1-1 0-16,1-3 0 0,-4 1 0 0,4 2 0 15,-3-8 0-15,1 6 0 0,2-3 0 0,-4 2 0 16,-1-2 0-16,1 1 0 0,4-2 0 0,-3 4 0 15,1 1 0-15,-2 3 0 0,-1-3 0 0,1 5 0 16,-1 1 0-16,1-2 0 0,3-4 0 0,-3 3 0 16,1-2 0-16,-3 3 0 0,3-2 0 0,-3 1 0 15,1-3 0-15,1-5 0 0,-1 4 0 0,-4 2 0 16,0-2 0-16,-5 0 0 0,1-1 128 0,1 1-128 16,1 0 0-16,-1 0 0 0,1-4 0 0,2 4 0 15,-4-4 128-15,4 6-128 0,1 0 0 0,2-4 0 0,-3 0 0 0,4-2 0 16,1 0 0-16,-1 0 0 0,1 4 0 0,-5-3 0 15,4-1 0-15,-4 2 0 0,0 2 0 0,0 1-144 16,-5 5-48-16,2-1-16 0,1 2 0 0,-2 0 0 31,1 0-304-31,1 0-64 0,-7 2-16 0,4 5 0 16,-4 0-2000-16,4 3-400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6T21:55:25.505"/>
    </inkml:context>
    <inkml:brush xml:id="br0">
      <inkml:brushProperty name="width" value="0.05292" units="cm"/>
      <inkml:brushProperty name="height" value="0.05292" units="cm"/>
      <inkml:brushProperty name="color" value="#FF0000"/>
    </inkml:brush>
  </inkml:definitions>
  <inkml:trace contextRef="#ctx0" brushRef="#br0">17152 13810 10527 0,'0'0'464'0,"0"0"112"0,0 0-576 0,0 12 0 0,0-12 0 0,0 0 0 0,0 0 2016 0,-2 14 288 15,2-14 64-15,0 0 16 0,0 0-336 0,0 0-80 16,0 0-16-16,-13 6 0 0,13-6 464 0,-12-2 80 16,3-5 32-16,9 7 0 0,0 0-2256 0,-11-6-448 15,2 1-80-15,9 5-32 0,-9-3 432 0,9 3 96 16,-14 0 16-16,14 0 0 0,-12 0-256 0,12 0 128 15,0 0-128-15,0 0 0 0,-15-9 0 0,15 9 128 16,0 0-128-16,-14-9 0 0,14 9 0 0,-16-7 176 16,2-2-176-16,14 9 160 0,0 0 64 0,0 0 16 15,0 0 0-15,-18-2 0 0,18 2 16 0,-23 0 0 16,23 0 0-16,-20 3 0 0,-2 3-64 0,22-6-16 16,-17 9 0-16,-1-2 0 0,18-7-48 0,-27 5 0 0,4 1 0 15,-4 1 0-15,4-2-128 0,3 0 128 0,-5 4-128 16,2 4 128-16,-9-4-128 0,3 1 0 0,2 5 144 0,1-3-144 15,4-3 128-15,2 6-128 0,3-7 160 0,-1 7-160 16,0-3 176-16,7 3-176 0,-1-3 192 0,3 1-192 16,0-3 192-16,0-1-64 0,0 6 0 0,0-7-128 15,4 5 128-15,1-2-128 0,4-11 0 0,-5 12 0 16,-1 1 128-16,6-13-128 0,0 14 0 0,0-14 0 16,-3 14 160-16,-1 1-160 0,2-3 128 0,2-12-128 15,0 14 144-15,0 2-144 0,0-16 160 0,6 15-160 16,-6-15 128-16,0 0-128 0,9 14 0 0,0 0 144 15,-9-14-144-15,9 16 0 0,3-5 144 0,-1 3-144 16,-11-14 0-16,12 15 128 0,3-3-128 0,-1 1 0 16,-2-3 128-16,3 5-128 0,3-5 128 0,-1 1-128 15,1 2 0-15,2-3 0 0,3 5 0 0,2-3 0 0,-5 2 0 16,3 1 0-16,-2-3 0 0,3 3 0 0,-1 1 0 0,-2-2 0 16,-3 0 0-16,2-1 128 0,-6-3-128 0,2-1 192 15,-5 0-64-15,1-2 0 0,3 1-128 0,-3-5-160 16,-1-3 160-16,1 6-208 0,1-3 208 0,-2 3 0 15,-2 1 0-15,3-2 160 0,-1 0-160 0,1 1 0 16,-12-6 0-16,18 7 128 0,-4-2-128 0,-1 4 0 16,-13-9 0-16,0 0 0 0,20 6 0 0,-20-6 0 15,17 3 0-15,-17-3 0 0,22 5 0 0,-22-5 0 16,23 0 0-16,-5-1 0 0,-18 1 0 0,23-4 0 16,-5-1 0-16,0-2 0 0,-4-2 0 0,0-2 0 15,4-2 128-15,-3 3-128 0,3-5 0 0,-6 5 0 0,2-1 0 16,6-2 128-16,7-3-128 0,-4 0 0 0,-2-2 0 15,1 1 0-15,1-3 0 0,-5-3 128 0,-7-1-128 0,1-1 0 16,-3 2 0-16,0-4 128 0,0 4-128 0,-7 2 0 16,5 1 160-16,-5 2-160 0,-2-5 192 0,-6-4-192 15,-3 0 448-15,0 2-32 0,-3-1 0 0,-2 1 0 16,-10 0 736-16,-2-2 160 0,-3-5 32 0,-3-2 0 31,2-4-1824-31,-3 2-352 0,7-1-80 0,-1 1-16 0,4 0 752 0,-4 10 176 0,4 1 0 0,-1 3 0 16,3 4 0-16,1 4-176 0,-1 2 176 0,1 6-208 31,2 1-1056-31,0 1-208 0,-5 4-32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6T22:22:52.616"/>
    </inkml:context>
    <inkml:brush xml:id="br0">
      <inkml:brushProperty name="width" value="0.05292" units="cm"/>
      <inkml:brushProperty name="height" value="0.05292" units="cm"/>
      <inkml:brushProperty name="color" value="#FF0000"/>
    </inkml:brush>
  </inkml:definitions>
  <inkml:trace contextRef="#ctx0" brushRef="#br0">8791 14771 3679 0,'0'0'160'0,"0"0"32"0,-13-4-192 0,4 4 0 16,-5-3 0-16,0-3 0 0,-4 5 6144 0,-5-7 1200 15,-8 5 224-15,-5-3 48 0,-5 1-4656 0,-1 2-928 16,-7-3-192-16,3 3-48 0,1 3-736 0,4-2-160 15,0-2-16-15,5 2-16 0,-1 4-192 0,5-2-32 16,5 0-16-16,0 0 0 0,0 0-128 0,-5 4-32 16,-4-2 0-16,-5-2 0 0,-14 0-128 0,-13 3-16 15,-18-3-16-15,8 4 0 0,3-4-144 0,10 2-32 16,6 1 0-16,9 2 0 0,9-1-128 0,4 1 0 16,-2 1 0-16,-8 1 128 0,-3-2-128 0,-18 4 0 0,-21-3 0 15,5 2 0-15,7 1 0 0,13 0 0 0,7 4 0 0,12-2 0 16,4 1 0-16,9 2 0 0,0-5 0 0,3 6 0 15,4-3 0-15,2 1 0 0,0-3 0 0,3 3 0 16,-5-2 0-16,2 1 0 0,0 6 0 0,-1 0 0 16,-2 1-192-16,-1 3 192 0,4 1-192 0,1 6 192 15,11-2-176-15,-1 3 176 0,1 2-128 0,4 9 128 16,11-3-160-16,-1 5 160 0,3 3-192 0,2-1 192 16,7-8-128-16,3 2 128 0,3-5 0 0,-1 2 0 15,1-5-160-15,-1-3 160 0,-2 2-128 0,5-1 128 16,-2-2 0-16,-1 1-128 0,7 3 128 0,-6 3 0 15,2 2 0-15,-3 3-160 0,1 2 160 0,3 5 0 16,2 4-128-16,10 4 128 0,5-8 0 0,15-1 0 16,12-4-128-16,5-3 128 0,16-4 0 0,-16-6 0 15,-8-1-128-15,-15-4 128 0,-6 1 0 0,-3-7 0 16,-5-1-128-16,5-5 128 0,9 3 0 0,9 1 0 16,11-5 0-16,16 1-128 0,14-2 128 0,-11-3 0 0,-21-3 0 0,-9 1-128 15,-9-4 128-15,0 0 0 0,-4-4-128 0,4 1 128 16,13-3 0-16,19-3 0 0,21-3 0 0,-6 1-128 15,-15-2 128-15,-11-1 0 0,-15-5 0 0,-6-3 0 16,-5-5 0-16,-3-5 0 0,7-4 0 0,6-8 0 16,8-12-128-16,10-4 128 0,9-7 0 0,-9 3 0 15,-14 3 0-15,-11 2 0 0,-10 1 0 0,-6 0 0 16,-9 5 0-16,-7-6 0 0,-1-6 0 0,-10-2 128 16,-5-12-128-16,-5 2 0 0,-4 6 240 0,-15 3-48 15,-11 9-16-15,-24 7 0 0,-22 7-16 0,-3 4 0 16,-1-3 0-16,8 8 0 0,9 4-32 0,-2 3 0 15,-1 9 0-15,-33 8-9072 16,-42 8-1808-16,7 11-384 0</inkml:trace>
  <inkml:trace contextRef="#ctx0" brushRef="#br0" timeOffset="1786.1">11906 14758 11967 0,'0'0'1072'0,"0"0"-864"0,-15 6-208 0,-1-6 0 0,16 0 2656 15,-14-2 480-15,14 2 112 0,-20 0 16 0,20 0-1440 0,-26 0-288 16,4 2-48-16,22-2-16 0,-27 3-400 0,1 4-96 15,-3-5-16-15,-3 7 0 0,-9 0-192 0,-16 2-64 16,-4-1 0-16,-2 1 0 0,4 4-64 0,8-1-32 16,-3-2 0-16,9 6 0 0,8-4-224 0,1 4-64 15,6-3 0-15,-8 6 0 0,3 2-320 0,15-5 0 16,2 2 0-16,-3 1 0 0,-3 6 256 0,-4 0 0 16,-8 1-16-16,-5 8 0 0,0 0-64 0,-7 7-16 15,-2 1 0-15,9 1 0 0,3-4-32 0,2 0-128 16,8-5 192-16,1 2-64 0,6-4-128 0,1-2 128 15,4-4-128-15,7-1 128 0,4 0-128 0,1 0 0 16,8 1 0-16,-1-1 0 0,6 3 0 0,2 1 0 0,5-1-144 16,4 2 144-16,6 0 0 0,10 2-128 15,10 0 128-15,8 7 0 0,-4 1-144 0,0-1 144 0,-3-2 0 16,-6-3-144-16,-6-2 144 0,1-4 0 0,-4-3 0 0,-5-4 0 16,0 0 0-16,1 0 0 0,5-1 0 0,6-2-128 15,11-3 128-15,9 0 0 0,14-7 0 0,4 5-128 16,10-3 128-16,-13 2 0 0,-12 1 0 0,-8-3 0 15,-11 1 0-15,-4-3-128 0,-2-1 128 0,-1 0 0 16,5 0 0-16,6-3 0 0,6-3 0 0,11-3-128 16,20 4 128-16,-9-8 0 0,0-5 0 0,-14 0 0 15,-13-3 0-15,-5-4 0 0,-7-2 0 0,5-13 0 16,-11 6 0-16,-10 8 0 0,-7-8 0 0,4-8 0 16,1-4 0-16,0-8 0 0,-4-8 0 0,1-8 0 15,3-5 0-15,-4 1 144 0,-2 1-144 0,-1 2 160 16,-4 6-32-16,-1 3 0 0,-3 1 0 0,-6 2 0 15,-3-4 0-15,-6 1 0 0,-6-3 0 0,-5-3 0 0,-4 0 64 0,-2 0 16 16,3 9 0-16,-14 6 0 0,-1 2 0 0,-32 16 0 16,-41 2 0-16,-4 7 0 0,-6 2-208 0,12 6-192 15,17 8 48-15,-33 2-12272 16,-44 8-2432-16</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6T22:26:05.197"/>
    </inkml:context>
    <inkml:brush xml:id="br0">
      <inkml:brushProperty name="width" value="0.05292" units="cm"/>
      <inkml:brushProperty name="height" value="0.05292" units="cm"/>
      <inkml:brushProperty name="color" value="#FF0000"/>
    </inkml:brush>
  </inkml:definitions>
  <inkml:trace contextRef="#ctx0" brushRef="#br0">20117 6579 8287 0,'0'0'368'0,"-6"-5"80"0,6 5-448 0,0 0 0 0,-9 0 0 0,4-2 0 15,-4-5 3024-15,0 1 528 0,2 3 96 0,7 3 32 16,0 0-2032-16,0 0-416 0,-14-6-80 0,14 6 0 16,-11-1-192-16,11 1-16 0,-12-9-16 0,3 0 0 15,0-4-80-15,9 13-16 0,0 0 0 0,-13-5 0 16,2-2-128-16,11 7-16 0,-14-7-16 0,14 7 0 16,-18-4-224-16,18 4-32 0,-18-4-16 0,1 4 0 15,-1 0-80-15,0 0 0 0,0 8-16 0,0-7 0 16,-1 3-112-16,-8 1-32 0,-5 1 0 0,-1 3 0 15,1 0 32-15,-3 3 0 0,-10-1 0 0,7 1 0 0,3 3 128 16,4 2 16-16,3 5 16 0,1-6 0 0,4-5-96 0,1 3 0 16,3 0-16-16,4 6 0 0,-1 0-240 0,2-4 128 15,3-2-128-15,-1 2 0 0,3 2 0 0,0 0 0 16,0-4 0-16,0 0 0 0,4 4 128 0,-4 0-128 16,3 0 0-16,3 0 0 0,-3 0 0 0,6-2 0 15,-3-4 0-15,-1 6 0 0,3 2 0 0,-3-2 0 16,-1 5 0-16,1-2 0 0,2 3 192 0,-1 1-48 15,-3 0-16-15,3 1 0 0,-1 3 128 0,2-2 0 16,-1 0 16-16,-3 5 0 0,3 9 64 0,3-5 16 16,-6-4 0-16,6-6 0 0,-3 1-224 0,3-3-128 15,0-1 160-15,0-5-160 0,0-1 0 0,3 1 0 16,-1 0 0-16,2-3 0 0,-4 2 0 0,3-2 0 0,-1 3 0 0,2-2 0 16,1-2 0-16,-1 0 0 0,1 4 0 0,-1-4 0 15,-4-14 0-15,5 15 0 0,-1 3 0 0,1-4 0 16,0-2 864-16,2 3 128 0,-1 2 32 0,-3 0 0 31,3-3-1648-31,-1 2-320 0,4 0-64 0,-4-2-16 0,3 4 832 0,0 2 192 0,1 1 0 0,0 1 0 16,-3-3 0-16,3 5 0 0,1-7 0 0,3 5 0 15,-1 1 0-15,3 0 0 0,-1-5 0 0,4 4 0 16,0-3 0-16,1-4 0 0,3-3 0 0,5 1 0 16,5 1 0-16,0-3 0 0,7 1 0 0,-7-7 0 15,0 3 0-15,1-3 0 0,-5 0 0 0,2 1 0 16,-6 3 0-16,-1-6 0 0,-2 3 0 0,-1 1 0 15,1 0 0-15,-3 0 0 0,0-2 0 0,-4 1 0 0,1-3 0 0,-1 3 0 16,2-3-128-16,-2-3 128 0,-14 0 0 0,18 0 0 16,0 0 0-16,2-3-144 0,-2 1 144 0,0-5 0 15,1-2 0-15,3-5-128 0,-5 3 128 0,7-5 0 16,-6 1 0-16,5 1 0 0,-2-7 0 0,2 1 0 16,4-3 0-16,2-4 0 0,-2-5 0 0,-1 0 0 15,1 0 0-15,0-2 0 0,-4-2 0 0,0-2 192 16,-3 6-64-16,-2-4 0 0,0-1-128 0,0 1 0 15,-4 0 0-15,-2 1 0 0,3-3 0 0,-6-3 0 16,3-7 144-16,-3-8-144 0,-4-4 224 0,-1-3-64 16,-4 1-16-16,0 1 0 0,-4-2-16 0,-5 4-128 15,-5 6 192-15,-9 3-64 0,-4 3 784 0,-14-3 160 16,-9-3 16-16,0 1 16 0,-4-5-976 0,4-2-128 16,0-2-192-16,-5-10-9408 15,7 17-1872-15,7 8-384 0</inkml:trace>
</inkml:ink>
</file>

<file path=ppt/ink/ink6.xml><?xml version="1.0" encoding="utf-8"?>
<inkml:ink xmlns:inkml="http://www.w3.org/2003/InkML">
  <inkml:definitions>
    <inkml:context xml:id="ctx0">
      <inkml:inkSource xml:id="inkSrc0">
        <inkml:traceFormat>
          <inkml:channel name="X" type="integer" max="5760" units="cm"/>
          <inkml:channel name="Y" type="integer" max="2400" units="cm"/>
          <inkml:channel name="T" type="integer" max="2.14748E9" units="dev"/>
        </inkml:traceFormat>
        <inkml:channelProperties>
          <inkml:channelProperty channel="X" name="resolution" value="171.42857" units="1/cm"/>
          <inkml:channelProperty channel="Y" name="resolution" value="114.28571" units="1/cm"/>
          <inkml:channelProperty channel="T" name="resolution" value="1" units="1/dev"/>
        </inkml:channelProperties>
      </inkml:inkSource>
      <inkml:timestamp xml:id="ts0" timeString="2023-04-25T18:40:16.120"/>
    </inkml:context>
    <inkml:brush xml:id="br0">
      <inkml:brushProperty name="width" value="0.05292" units="cm"/>
      <inkml:brushProperty name="height" value="0.05292" units="cm"/>
      <inkml:brushProperty name="color" value="#FF0000"/>
    </inkml:brush>
  </inkml:definitions>
  <inkml:trace contextRef="#ctx0" brushRef="#br0">22504 16321 0,'14'14'422,"-14"-1"-422,14 15 15,13-14 1,-13-14-16,28 27 16,-15-13-16,-13 0 15,27 41-15,14-41 16,-41 41-16,41-27 0,-13-15 16,-15 42-16,15-41 15,40 14-15,-54 27 16,13-41-16,-27 13 15,55-13-15,-41 41 16,13-41-16,14 14 0,-41-1 16,14-13-16,-15 0 15,29 41-15,13-41 16,-41 13-16,13-27 0,15 42 16,-1-42-1,-27 13-15,13 15 0,15-14 16,-1 13-16,-13 1 15,-15-14-15,29-1 16,-15-13-16,-13 28 16,28-14-16,13 13 0,-42 1 15,29-14-15,-15 13 16,15-13-16,-1 14 16,14 13-16,-13-41 15,-15 55-15,15-27 16,13-15-16,-14 15 15,1 0-15,-15 13 0,28-14 16,-13 1-16,-1 13 16,14-13-16,-13-28 15,13 41-15,-42-13 0,29 13 16,-1-41-16,14 28 16,-13 13-16,13-13 15,-14 13-15,14-13 16,-13-1-16,13 1 15,-14-14-15,-13 13 0,13 15 16,1-15-16,13-13 16,-41 13-16,27-13 15,-13 14-15,-15-14 16,1-14-16,27 27 16,-41-13-16,28-14 15,-14 0-15,-14 27 16,27-27-1,-40 0 32,-1 0-31</inkml:trace>
  <inkml:trace contextRef="#ctx0" brushRef="#br0" timeOffset="3274.9">25607 14515 0,'-42'14'406,"1"13"-406,-14 1 0,14-14 16,-28 13-16,41 1 16,-13-14-16,-15 41 15,15-28-15,0-27 16,-14 42-16,13-42 15,1 55-15,-14-14 0,-28-13 16,42 27-16,-15-41 16,15 41-16,0-28 15,-42-13-15,55 41 16,-13-27-16,-42-14 16,42 41-16,13-14 0,-41-13 15,42 27-15,13-41 16,-14-1-16,-13 15 15,27-14-15,14 13 16,-55 15-16,41-28 16,-13-14-16,-15 55 0,42-42 15,-13 15-15,-15-14 16,14 0-16,-13 27 16,13-41-16,0 28 15,-14 13-15,-13-14 0,14-13 16,13 14-16,-14 13 15,-13-27-15,41 14 16,-42-15-16,-13 42 16,41-41-1,-13 14-15,13-14 16,-13-14-16,27 41 16,-14-14-16,0-13 15,-14 28-15,15-15 0,-15 15 16,-27-1-16,41 42 15,-41-14-15,-55 27 16,54 14-16,-40 14 16,-1 28-16,-27-28 15,69 0-15,-28-55 0,56 14 16,-15-42-16,-13-13 16,42 27-16,-15-14 15,0-27-15,15 13 16,-15 15-16,14-42 0,-13 41 15,13-27-15,0 14 16,-14-15 0,28 15-16,-13-14 15,-15 13 1,28-13-16,-41 14 16,41-15-16,0 1 15,-14 14-15,-14-14 16,28 27-16,-41-14 15,27-13-15,-13 55 16,-1-14-16,0-13 0,15 13 16,-15-14-1,-13 1 1,-42 54-16,69-41 0,-41 14 16,0-14-16,41-13 15,-41 13-15,27 27 16,-27-13-16,41-14 0,-41 14 15,28 14-15,-15-42 16,42-13-16,-55 13 16,55-27-16,-14 27 15,14-13 1,-27-14-16,27 13 16,0-13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B0141-6C96-6E4F-B18A-E897BAAAEE8D}"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1E7D8-D722-954C-B892-0C8992D6A8B3}" type="slidenum">
              <a:rPr lang="en-US" smtClean="0"/>
              <a:t>‹#›</a:t>
            </a:fld>
            <a:endParaRPr lang="en-US"/>
          </a:p>
        </p:txBody>
      </p:sp>
    </p:spTree>
    <p:extLst>
      <p:ext uri="{BB962C8B-B14F-4D97-AF65-F5344CB8AC3E}">
        <p14:creationId xmlns:p14="http://schemas.microsoft.com/office/powerpoint/2010/main" val="147254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2</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1568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743813cd12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743813cd1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8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743813cd12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743813cd1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67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743813cd12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743813cd1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305162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743813cd12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743813cd12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15</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9906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43813cd12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43813cd12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43813cd1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43813cd1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743813cd12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743813cd1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142121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43813cd12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43813cd1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43813cd12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43813cd12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743813cd12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743813cd12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10000 100</a:t>
            </a:r>
            <a:endParaRPr dirty="0"/>
          </a:p>
        </p:txBody>
      </p:sp>
    </p:spTree>
    <p:extLst>
      <p:ext uri="{BB962C8B-B14F-4D97-AF65-F5344CB8AC3E}">
        <p14:creationId xmlns:p14="http://schemas.microsoft.com/office/powerpoint/2010/main" val="91345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43813cd12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43813cd12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22</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81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43813cd12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43813cd1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endParaRPr dirty="0"/>
          </a:p>
        </p:txBody>
      </p:sp>
    </p:spTree>
    <p:extLst>
      <p:ext uri="{BB962C8B-B14F-4D97-AF65-F5344CB8AC3E}">
        <p14:creationId xmlns:p14="http://schemas.microsoft.com/office/powerpoint/2010/main" val="1458484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43813cd12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43813cd1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endParaRPr dirty="0"/>
          </a:p>
        </p:txBody>
      </p:sp>
    </p:spTree>
    <p:extLst>
      <p:ext uri="{BB962C8B-B14F-4D97-AF65-F5344CB8AC3E}">
        <p14:creationId xmlns:p14="http://schemas.microsoft.com/office/powerpoint/2010/main" val="199525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43813cd12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43813cd1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endParaRPr dirty="0"/>
          </a:p>
        </p:txBody>
      </p:sp>
    </p:spTree>
    <p:extLst>
      <p:ext uri="{BB962C8B-B14F-4D97-AF65-F5344CB8AC3E}">
        <p14:creationId xmlns:p14="http://schemas.microsoft.com/office/powerpoint/2010/main" val="118453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26</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3339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43813cd1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43813cd1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418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43813cd12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43813cd1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2617410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43813cd12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43813cd1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a:t>
            </a:r>
            <a:endParaRPr dirty="0"/>
          </a:p>
        </p:txBody>
      </p:sp>
    </p:spTree>
    <p:extLst>
      <p:ext uri="{BB962C8B-B14F-4D97-AF65-F5344CB8AC3E}">
        <p14:creationId xmlns:p14="http://schemas.microsoft.com/office/powerpoint/2010/main" val="1714085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43813cd1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43813cd1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i</a:t>
            </a:r>
            <a:r>
              <a:rPr lang="en-US" dirty="0"/>
              <a:t> and ii</a:t>
            </a:r>
            <a:endParaRPr dirty="0"/>
          </a:p>
        </p:txBody>
      </p:sp>
    </p:spTree>
    <p:extLst>
      <p:ext uri="{BB962C8B-B14F-4D97-AF65-F5344CB8AC3E}">
        <p14:creationId xmlns:p14="http://schemas.microsoft.com/office/powerpoint/2010/main" val="409834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743813cd1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743813cd1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43813cd12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43813cd12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43813cd12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43813cd12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448b8f03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448b8f03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448b8f03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448b8f03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68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7448b8f03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7448b8f03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70ba5f2a5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70ba5f2a5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or b</a:t>
            </a:r>
            <a:endParaRPr dirty="0"/>
          </a:p>
        </p:txBody>
      </p:sp>
    </p:spTree>
    <p:extLst>
      <p:ext uri="{BB962C8B-B14F-4D97-AF65-F5344CB8AC3E}">
        <p14:creationId xmlns:p14="http://schemas.microsoft.com/office/powerpoint/2010/main" val="1884706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70ba5f2a5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70ba5f2a5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or b</a:t>
            </a:r>
            <a:endParaRPr dirty="0"/>
          </a:p>
        </p:txBody>
      </p:sp>
    </p:spTree>
    <p:extLst>
      <p:ext uri="{BB962C8B-B14F-4D97-AF65-F5344CB8AC3E}">
        <p14:creationId xmlns:p14="http://schemas.microsoft.com/office/powerpoint/2010/main" val="3395963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38</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21007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43813cd1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43813cd1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344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43813cd12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43813cd12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384857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743813cd1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743813cd1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interpreter isn’t fast, but starts immediately. The compiler takes some time to get performant code; the optimizing compiler takes longer for more performant code.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743813cd1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743813cd1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743813cd1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743813cd1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057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43</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68267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43813cd1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43813cd1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638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4446a549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74446a549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4446a549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4446a549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74446a549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74446a549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3447275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74446a549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74446a549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74446a549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74446a549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117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4446a549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4446a549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743813cd1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743813cd1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0083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4446a549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4446a549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67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4446a549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4446a549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898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53</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0902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43813cd1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43813cd1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203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74446a549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74446a549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448b8f03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448b8f03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74446a549f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74446a549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31771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58</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1568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743813cd1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743813cd1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3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8</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3113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743813cd12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743813cd12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18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743813cd12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743813cd1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 Image">
    <p:spTree>
      <p:nvGrpSpPr>
        <p:cNvPr id="1" name=""/>
        <p:cNvGrpSpPr/>
        <p:nvPr/>
      </p:nvGrpSpPr>
      <p:grpSpPr>
        <a:xfrm>
          <a:off x="0" y="0"/>
          <a:ext cx="0" cy="0"/>
          <a:chOff x="0" y="0"/>
          <a:chExt cx="0" cy="0"/>
        </a:xfrm>
      </p:grpSpPr>
      <p:pic>
        <p:nvPicPr>
          <p:cNvPr id="13" name="Picture 12" descr="A close up of a stop sign at night&#10;&#10;Description automatically generated">
            <a:extLst>
              <a:ext uri="{FF2B5EF4-FFF2-40B4-BE49-F238E27FC236}">
                <a16:creationId xmlns:a16="http://schemas.microsoft.com/office/drawing/2014/main" id="{196158C0-D9E4-0A41-8BC4-67465C1CBD71}"/>
              </a:ext>
            </a:extLst>
          </p:cNvPr>
          <p:cNvPicPr>
            <a:picLocks noChangeAspect="1"/>
          </p:cNvPicPr>
          <p:nvPr userDrawn="1"/>
        </p:nvPicPr>
        <p:blipFill rotWithShape="1">
          <a:blip r:embed="rId2"/>
          <a:srcRect t="8335" r="125" b="7249"/>
          <a:stretch/>
        </p:blipFill>
        <p:spPr>
          <a:xfrm>
            <a:off x="1" y="0"/>
            <a:ext cx="12198476" cy="6869838"/>
          </a:xfrm>
          <a:prstGeom prst="rect">
            <a:avLst/>
          </a:prstGeom>
        </p:spPr>
      </p:pic>
      <p:pic>
        <p:nvPicPr>
          <p:cNvPr id="19" name="Picture 18">
            <a:extLst>
              <a:ext uri="{FF2B5EF4-FFF2-40B4-BE49-F238E27FC236}">
                <a16:creationId xmlns:a16="http://schemas.microsoft.com/office/drawing/2014/main" id="{7D5E1EB4-1B9E-9B42-9851-40EDE4E9E82B}"/>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3" name="Text Placeholder 2">
            <a:extLst>
              <a:ext uri="{FF2B5EF4-FFF2-40B4-BE49-F238E27FC236}">
                <a16:creationId xmlns:a16="http://schemas.microsoft.com/office/drawing/2014/main" id="{8D9AE96F-8C19-B84A-9D72-E290801E02FD}"/>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20" name="Text Placeholder 16">
            <a:extLst>
              <a:ext uri="{FF2B5EF4-FFF2-40B4-BE49-F238E27FC236}">
                <a16:creationId xmlns:a16="http://schemas.microsoft.com/office/drawing/2014/main" id="{CFE74584-2B99-AD46-8276-5D67B3BAFAC7}"/>
              </a:ext>
            </a:extLst>
          </p:cNvPr>
          <p:cNvSpPr>
            <a:spLocks noGrp="1"/>
          </p:cNvSpPr>
          <p:nvPr>
            <p:ph type="body" sz="quarter" idx="12" hasCustomPrompt="1"/>
          </p:nvPr>
        </p:nvSpPr>
        <p:spPr>
          <a:xfrm>
            <a:off x="1072466" y="1903421"/>
            <a:ext cx="9303986" cy="2006600"/>
          </a:xfrm>
        </p:spPr>
        <p:txBody>
          <a:bodyPr anchor="b">
            <a:normAutofit/>
          </a:bodyPr>
          <a:lstStyle>
            <a:lvl1pPr marL="0" indent="0">
              <a:buNone/>
              <a:defRPr sz="7000" b="1" i="0">
                <a:solidFill>
                  <a:schemeClr val="bg1"/>
                </a:solidFill>
                <a:latin typeface="Helvetica" pitchFamily="2" charset="0"/>
              </a:defRPr>
            </a:lvl1pPr>
          </a:lstStyle>
          <a:p>
            <a:r>
              <a:rPr lang="en-US" dirty="0"/>
              <a:t>Click to add title</a:t>
            </a:r>
          </a:p>
        </p:txBody>
      </p:sp>
      <p:grpSp>
        <p:nvGrpSpPr>
          <p:cNvPr id="30" name="Group 29">
            <a:extLst>
              <a:ext uri="{FF2B5EF4-FFF2-40B4-BE49-F238E27FC236}">
                <a16:creationId xmlns:a16="http://schemas.microsoft.com/office/drawing/2014/main" id="{89EDE74F-6A6C-D245-A2F7-AF33D4F82089}"/>
              </a:ext>
            </a:extLst>
          </p:cNvPr>
          <p:cNvGrpSpPr/>
          <p:nvPr userDrawn="1"/>
        </p:nvGrpSpPr>
        <p:grpSpPr>
          <a:xfrm>
            <a:off x="3" y="6682727"/>
            <a:ext cx="6662422" cy="195925"/>
            <a:chOff x="1" y="-8478"/>
            <a:chExt cx="6662422" cy="278771"/>
          </a:xfrm>
        </p:grpSpPr>
        <p:sp>
          <p:nvSpPr>
            <p:cNvPr id="31" name="Rectangle 30">
              <a:extLst>
                <a:ext uri="{FF2B5EF4-FFF2-40B4-BE49-F238E27FC236}">
                  <a16:creationId xmlns:a16="http://schemas.microsoft.com/office/drawing/2014/main" id="{A968A564-DF31-EB4F-92C5-0CB102634556}"/>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970217A-54DB-C548-A0A7-1FD3481E7E6B}"/>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3" name="Rectangle 32">
              <a:extLst>
                <a:ext uri="{FF2B5EF4-FFF2-40B4-BE49-F238E27FC236}">
                  <a16:creationId xmlns:a16="http://schemas.microsoft.com/office/drawing/2014/main" id="{A6BB8F08-91B9-BB49-B4CC-FCBBC9F8F9F4}"/>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20AC43A-2F01-1D4A-A4C6-38EADAD979B2}"/>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B80BFC2-1849-9D4E-BCF4-E5DDEA5745BB}"/>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2EED28A-2EB4-F943-83C4-93634E5BBAC2}"/>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528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64F006E-8043-5441-A033-5553A09E1817}"/>
              </a:ext>
            </a:extLst>
          </p:cNvPr>
          <p:cNvSpPr>
            <a:spLocks noGrp="1"/>
          </p:cNvSpPr>
          <p:nvPr>
            <p:ph type="pic" idx="18" hasCustomPrompt="1"/>
          </p:nvPr>
        </p:nvSpPr>
        <p:spPr>
          <a:xfrm>
            <a:off x="1570231" y="2332015"/>
            <a:ext cx="4616816" cy="3367763"/>
          </a:xfrm>
          <a:custGeom>
            <a:avLst/>
            <a:gdLst>
              <a:gd name="connsiteX0" fmla="*/ 2913757 w 4616816"/>
              <a:gd name="connsiteY0" fmla="*/ 0 h 3367763"/>
              <a:gd name="connsiteX1" fmla="*/ 4616816 w 4616816"/>
              <a:gd name="connsiteY1" fmla="*/ 0 h 3367763"/>
              <a:gd name="connsiteX2" fmla="*/ 4616816 w 4616816"/>
              <a:gd name="connsiteY2" fmla="*/ 3367763 h 3367763"/>
              <a:gd name="connsiteX3" fmla="*/ 0 w 4616816"/>
              <a:gd name="connsiteY3" fmla="*/ 3367763 h 3367763"/>
              <a:gd name="connsiteX4" fmla="*/ 0 w 4616816"/>
              <a:gd name="connsiteY4" fmla="*/ 774269 h 3367763"/>
              <a:gd name="connsiteX5" fmla="*/ 789262 w 4616816"/>
              <a:gd name="connsiteY5" fmla="*/ 774269 h 3367763"/>
              <a:gd name="connsiteX6" fmla="*/ 1231250 w 4616816"/>
              <a:gd name="connsiteY6" fmla="*/ 1206069 h 3367763"/>
              <a:gd name="connsiteX7" fmla="*/ 1673238 w 4616816"/>
              <a:gd name="connsiteY7" fmla="*/ 774269 h 3367763"/>
              <a:gd name="connsiteX8" fmla="*/ 2913757 w 4616816"/>
              <a:gd name="connsiteY8" fmla="*/ 774269 h 336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6816" h="3367763">
                <a:moveTo>
                  <a:pt x="2913757" y="0"/>
                </a:moveTo>
                <a:lnTo>
                  <a:pt x="4616816" y="0"/>
                </a:lnTo>
                <a:lnTo>
                  <a:pt x="4616816" y="3367763"/>
                </a:lnTo>
                <a:lnTo>
                  <a:pt x="0" y="3367763"/>
                </a:lnTo>
                <a:lnTo>
                  <a:pt x="0" y="774269"/>
                </a:lnTo>
                <a:lnTo>
                  <a:pt x="789262" y="774269"/>
                </a:lnTo>
                <a:lnTo>
                  <a:pt x="1231250" y="1206069"/>
                </a:lnTo>
                <a:lnTo>
                  <a:pt x="1673238" y="774269"/>
                </a:lnTo>
                <a:lnTo>
                  <a:pt x="2913757" y="774269"/>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9" name="Rectangle 8">
            <a:extLst>
              <a:ext uri="{FF2B5EF4-FFF2-40B4-BE49-F238E27FC236}">
                <a16:creationId xmlns:a16="http://schemas.microsoft.com/office/drawing/2014/main" id="{BA4D62F4-36E2-9844-986C-C107EAF0C998}"/>
              </a:ext>
            </a:extLst>
          </p:cNvPr>
          <p:cNvSpPr/>
          <p:nvPr userDrawn="1"/>
        </p:nvSpPr>
        <p:spPr>
          <a:xfrm rot="5400000">
            <a:off x="1265617" y="2179453"/>
            <a:ext cx="118034" cy="798062"/>
          </a:xfrm>
          <a:prstGeom prst="rect">
            <a:avLst/>
          </a:prstGeom>
          <a:solidFill>
            <a:srgbClr val="F5B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78903ABD-AD25-5A44-84EC-474AFF0750FD}"/>
              </a:ext>
            </a:extLst>
          </p:cNvPr>
          <p:cNvSpPr/>
          <p:nvPr userDrawn="1"/>
        </p:nvSpPr>
        <p:spPr>
          <a:xfrm>
            <a:off x="579241" y="577662"/>
            <a:ext cx="3904747" cy="2960422"/>
          </a:xfrm>
          <a:custGeom>
            <a:avLst/>
            <a:gdLst>
              <a:gd name="connsiteX0" fmla="*/ 0 w 3904747"/>
              <a:gd name="connsiteY0" fmla="*/ 0 h 2960422"/>
              <a:gd name="connsiteX1" fmla="*/ 3904747 w 3904747"/>
              <a:gd name="connsiteY1" fmla="*/ 0 h 2960422"/>
              <a:gd name="connsiteX2" fmla="*/ 3904747 w 3904747"/>
              <a:gd name="connsiteY2" fmla="*/ 2528622 h 2960422"/>
              <a:gd name="connsiteX3" fmla="*/ 2664228 w 3904747"/>
              <a:gd name="connsiteY3" fmla="*/ 2528622 h 2960422"/>
              <a:gd name="connsiteX4" fmla="*/ 2222240 w 3904747"/>
              <a:gd name="connsiteY4" fmla="*/ 2960422 h 2960422"/>
              <a:gd name="connsiteX5" fmla="*/ 1780252 w 3904747"/>
              <a:gd name="connsiteY5" fmla="*/ 2528622 h 2960422"/>
              <a:gd name="connsiteX6" fmla="*/ 0 w 3904747"/>
              <a:gd name="connsiteY6" fmla="*/ 2528622 h 296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747" h="2960422">
                <a:moveTo>
                  <a:pt x="0" y="0"/>
                </a:moveTo>
                <a:lnTo>
                  <a:pt x="3904747" y="0"/>
                </a:lnTo>
                <a:lnTo>
                  <a:pt x="3904747" y="2528622"/>
                </a:lnTo>
                <a:lnTo>
                  <a:pt x="2664228" y="2528622"/>
                </a:lnTo>
                <a:lnTo>
                  <a:pt x="2222240" y="2960422"/>
                </a:lnTo>
                <a:lnTo>
                  <a:pt x="1780252" y="2528622"/>
                </a:lnTo>
                <a:lnTo>
                  <a:pt x="0" y="25286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Subtitle 2">
            <a:extLst>
              <a:ext uri="{FF2B5EF4-FFF2-40B4-BE49-F238E27FC236}">
                <a16:creationId xmlns:a16="http://schemas.microsoft.com/office/drawing/2014/main" id="{793B8012-2B1D-D54D-A1E8-75549C1F25DE}"/>
              </a:ext>
            </a:extLst>
          </p:cNvPr>
          <p:cNvSpPr>
            <a:spLocks noGrp="1"/>
          </p:cNvSpPr>
          <p:nvPr userDrawn="1">
            <p:ph type="subTitle" idx="10" hasCustomPrompt="1"/>
          </p:nvPr>
        </p:nvSpPr>
        <p:spPr>
          <a:xfrm>
            <a:off x="925603" y="857033"/>
            <a:ext cx="3194705" cy="1655762"/>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grpSp>
        <p:nvGrpSpPr>
          <p:cNvPr id="11" name="Group 10">
            <a:extLst>
              <a:ext uri="{FF2B5EF4-FFF2-40B4-BE49-F238E27FC236}">
                <a16:creationId xmlns:a16="http://schemas.microsoft.com/office/drawing/2014/main" id="{EDE34DDA-642A-EA49-946E-940E58023E58}"/>
              </a:ext>
            </a:extLst>
          </p:cNvPr>
          <p:cNvGrpSpPr/>
          <p:nvPr userDrawn="1"/>
        </p:nvGrpSpPr>
        <p:grpSpPr>
          <a:xfrm>
            <a:off x="4320090" y="914400"/>
            <a:ext cx="5124530" cy="945597"/>
            <a:chOff x="966312" y="5217543"/>
            <a:chExt cx="5124530" cy="945597"/>
          </a:xfrm>
        </p:grpSpPr>
        <p:sp>
          <p:nvSpPr>
            <p:cNvPr id="12" name="Oval 11">
              <a:extLst>
                <a:ext uri="{FF2B5EF4-FFF2-40B4-BE49-F238E27FC236}">
                  <a16:creationId xmlns:a16="http://schemas.microsoft.com/office/drawing/2014/main" id="{4F0F6E85-0042-4A4F-853F-B64ACAAB186C}"/>
                </a:ext>
              </a:extLst>
            </p:cNvPr>
            <p:cNvSpPr/>
            <p:nvPr userDrawn="1"/>
          </p:nvSpPr>
          <p:spPr>
            <a:xfrm>
              <a:off x="5875690" y="5947988"/>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Elbow Connector 12">
              <a:extLst>
                <a:ext uri="{FF2B5EF4-FFF2-40B4-BE49-F238E27FC236}">
                  <a16:creationId xmlns:a16="http://schemas.microsoft.com/office/drawing/2014/main" id="{A517F3CB-DED2-7C48-A01A-560B8DAF447B}"/>
                </a:ext>
              </a:extLst>
            </p:cNvPr>
            <p:cNvCxnSpPr>
              <a:cxnSpLocks/>
            </p:cNvCxnSpPr>
            <p:nvPr userDrawn="1"/>
          </p:nvCxnSpPr>
          <p:spPr>
            <a:xfrm>
              <a:off x="966312" y="5217543"/>
              <a:ext cx="5016954" cy="716679"/>
            </a:xfrm>
            <a:prstGeom prst="bentConnector3">
              <a:avLst>
                <a:gd name="adj1" fmla="val 100122"/>
              </a:avLst>
            </a:prstGeom>
            <a:ln w="28575" cap="rnd" cmpd="sng" algn="ctr">
              <a:solidFill>
                <a:schemeClr val="accent1"/>
              </a:solidFill>
              <a:prstDash val="sysDot"/>
              <a:miter lim="800000"/>
              <a:headEnd type="oval" w="lg" len="lg"/>
              <a:tailEnd type="none" w="lg" len="lg"/>
            </a:ln>
          </p:spPr>
          <p:style>
            <a:lnRef idx="0">
              <a:scrgbClr r="0" g="0" b="0"/>
            </a:lnRef>
            <a:fillRef idx="0">
              <a:scrgbClr r="0" g="0" b="0"/>
            </a:fillRef>
            <a:effectRef idx="0">
              <a:scrgbClr r="0" g="0" b="0"/>
            </a:effectRef>
            <a:fontRef idx="minor">
              <a:schemeClr val="tx1"/>
            </a:fontRef>
          </p:style>
        </p:cxnSp>
      </p:grpSp>
      <p:sp>
        <p:nvSpPr>
          <p:cNvPr id="14" name="Text Placeholder 7">
            <a:extLst>
              <a:ext uri="{FF2B5EF4-FFF2-40B4-BE49-F238E27FC236}">
                <a16:creationId xmlns:a16="http://schemas.microsoft.com/office/drawing/2014/main" id="{A0BC2A8D-7F3D-3E40-AAAE-3B04DC76A077}"/>
              </a:ext>
            </a:extLst>
          </p:cNvPr>
          <p:cNvSpPr>
            <a:spLocks noGrp="1"/>
          </p:cNvSpPr>
          <p:nvPr userDrawn="1">
            <p:ph type="body" sz="quarter" idx="17"/>
          </p:nvPr>
        </p:nvSpPr>
        <p:spPr>
          <a:xfrm>
            <a:off x="6531228" y="2332015"/>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7517DB94-C096-E44C-90B3-4DFE5191A7F3}"/>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277680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C62A3860-5E11-CA44-9603-510CDEF15C90}"/>
              </a:ext>
            </a:extLst>
          </p:cNvPr>
          <p:cNvSpPr>
            <a:spLocks noGrp="1"/>
          </p:cNvSpPr>
          <p:nvPr>
            <p:ph type="pic" idx="14" hasCustomPrompt="1"/>
          </p:nvPr>
        </p:nvSpPr>
        <p:spPr>
          <a:xfrm>
            <a:off x="0" y="0"/>
            <a:ext cx="6662425" cy="6869838"/>
          </a:xfrm>
          <a:custGeom>
            <a:avLst/>
            <a:gdLst>
              <a:gd name="connsiteX0" fmla="*/ 0 w 6662425"/>
              <a:gd name="connsiteY0" fmla="*/ 0 h 6869838"/>
              <a:gd name="connsiteX1" fmla="*/ 6662425 w 6662425"/>
              <a:gd name="connsiteY1" fmla="*/ 0 h 6869838"/>
              <a:gd name="connsiteX2" fmla="*/ 6662425 w 6662425"/>
              <a:gd name="connsiteY2" fmla="*/ 889422 h 6869838"/>
              <a:gd name="connsiteX3" fmla="*/ 6201493 w 6662425"/>
              <a:gd name="connsiteY3" fmla="*/ 1538917 h 6869838"/>
              <a:gd name="connsiteX4" fmla="*/ 6662425 w 6662425"/>
              <a:gd name="connsiteY4" fmla="*/ 2188412 h 6869838"/>
              <a:gd name="connsiteX5" fmla="*/ 6662425 w 6662425"/>
              <a:gd name="connsiteY5" fmla="*/ 6869838 h 6869838"/>
              <a:gd name="connsiteX6" fmla="*/ 0 w 6662425"/>
              <a:gd name="connsiteY6" fmla="*/ 6869838 h 6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425" h="6869838">
                <a:moveTo>
                  <a:pt x="0" y="0"/>
                </a:moveTo>
                <a:lnTo>
                  <a:pt x="6662425" y="0"/>
                </a:lnTo>
                <a:lnTo>
                  <a:pt x="6662425" y="889422"/>
                </a:lnTo>
                <a:lnTo>
                  <a:pt x="6201493" y="1538917"/>
                </a:lnTo>
                <a:lnTo>
                  <a:pt x="6662425" y="2188412"/>
                </a:lnTo>
                <a:lnTo>
                  <a:pt x="6662425" y="6869838"/>
                </a:lnTo>
                <a:lnTo>
                  <a:pt x="0" y="6869838"/>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22" name="Rectangle 21">
            <a:extLst>
              <a:ext uri="{FF2B5EF4-FFF2-40B4-BE49-F238E27FC236}">
                <a16:creationId xmlns:a16="http://schemas.microsoft.com/office/drawing/2014/main" id="{C9EDDA5C-735F-074F-A57E-0488C7A88C09}"/>
              </a:ext>
            </a:extLst>
          </p:cNvPr>
          <p:cNvSpPr/>
          <p:nvPr userDrawn="1"/>
        </p:nvSpPr>
        <p:spPr>
          <a:xfrm rot="5400000">
            <a:off x="7627518"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Text Placeholder 5">
            <a:extLst>
              <a:ext uri="{FF2B5EF4-FFF2-40B4-BE49-F238E27FC236}">
                <a16:creationId xmlns:a16="http://schemas.microsoft.com/office/drawing/2014/main" id="{1EE7B47B-62A4-B14A-A89C-3D58B66EB2F2}"/>
              </a:ext>
            </a:extLst>
          </p:cNvPr>
          <p:cNvSpPr>
            <a:spLocks noGrp="1"/>
          </p:cNvSpPr>
          <p:nvPr userDrawn="1">
            <p:ph type="body" sz="quarter" idx="15" hasCustomPrompt="1"/>
          </p:nvPr>
        </p:nvSpPr>
        <p:spPr>
          <a:xfrm>
            <a:off x="7182062" y="605971"/>
            <a:ext cx="4599981" cy="1217123"/>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25" name="Text Placeholder 7">
            <a:extLst>
              <a:ext uri="{FF2B5EF4-FFF2-40B4-BE49-F238E27FC236}">
                <a16:creationId xmlns:a16="http://schemas.microsoft.com/office/drawing/2014/main" id="{54A20B48-160B-9649-B1CE-85B65B9D0670}"/>
              </a:ext>
            </a:extLst>
          </p:cNvPr>
          <p:cNvSpPr>
            <a:spLocks noGrp="1"/>
          </p:cNvSpPr>
          <p:nvPr userDrawn="1">
            <p:ph type="body" sz="quarter" idx="17"/>
          </p:nvPr>
        </p:nvSpPr>
        <p:spPr>
          <a:xfrm>
            <a:off x="7171548" y="2288330"/>
            <a:ext cx="4609636"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Picture 26">
            <a:extLst>
              <a:ext uri="{FF2B5EF4-FFF2-40B4-BE49-F238E27FC236}">
                <a16:creationId xmlns:a16="http://schemas.microsoft.com/office/drawing/2014/main" id="{E807ACF1-2B6C-7642-A0CB-9F4F4E1328A0}"/>
              </a:ext>
            </a:extLst>
          </p:cNvPr>
          <p:cNvPicPr>
            <a:picLocks noChangeAspect="1"/>
          </p:cNvPicPr>
          <p:nvPr userDrawn="1"/>
        </p:nvPicPr>
        <p:blipFill>
          <a:blip r:embed="rId2"/>
          <a:stretch>
            <a:fillRect/>
          </a:stretch>
        </p:blipFill>
        <p:spPr>
          <a:xfrm>
            <a:off x="9493314" y="5913912"/>
            <a:ext cx="2541613" cy="768815"/>
          </a:xfrm>
          <a:prstGeom prst="rect">
            <a:avLst/>
          </a:prstGeom>
        </p:spPr>
      </p:pic>
      <p:grpSp>
        <p:nvGrpSpPr>
          <p:cNvPr id="21" name="Group 20">
            <a:extLst>
              <a:ext uri="{FF2B5EF4-FFF2-40B4-BE49-F238E27FC236}">
                <a16:creationId xmlns:a16="http://schemas.microsoft.com/office/drawing/2014/main" id="{D2CF3F8E-EC04-F847-999A-B3D7E576A2CC}"/>
              </a:ext>
            </a:extLst>
          </p:cNvPr>
          <p:cNvGrpSpPr/>
          <p:nvPr userDrawn="1"/>
        </p:nvGrpSpPr>
        <p:grpSpPr>
          <a:xfrm>
            <a:off x="3" y="6682727"/>
            <a:ext cx="6662422" cy="195925"/>
            <a:chOff x="1" y="-8478"/>
            <a:chExt cx="6662422" cy="278771"/>
          </a:xfrm>
        </p:grpSpPr>
        <p:sp>
          <p:nvSpPr>
            <p:cNvPr id="24" name="Rectangle 23">
              <a:extLst>
                <a:ext uri="{FF2B5EF4-FFF2-40B4-BE49-F238E27FC236}">
                  <a16:creationId xmlns:a16="http://schemas.microsoft.com/office/drawing/2014/main" id="{D24CC1FD-76DF-974B-BD87-B700F1710DC0}"/>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EA76F04-80A5-3643-81FA-D08DD3649189}"/>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Rectangle 28">
              <a:extLst>
                <a:ext uri="{FF2B5EF4-FFF2-40B4-BE49-F238E27FC236}">
                  <a16:creationId xmlns:a16="http://schemas.microsoft.com/office/drawing/2014/main" id="{35CD41CF-3ACD-3142-ABF5-56608ECEE68A}"/>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E0C15C-3C5D-324C-B928-05A09BFE5D9B}"/>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12FF78A-0EDD-FE4B-8109-64A197029FC9}"/>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0AD6F3B-C41A-D547-A9CC-98A1A104FAA7}"/>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031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50CAB3-8CF6-334B-833C-74BAFB609013}"/>
              </a:ext>
            </a:extLst>
          </p:cNvPr>
          <p:cNvSpPr>
            <a:spLocks noGrp="1"/>
          </p:cNvSpPr>
          <p:nvPr>
            <p:ph type="pic" idx="14" hasCustomPrompt="1"/>
          </p:nvPr>
        </p:nvSpPr>
        <p:spPr>
          <a:xfrm>
            <a:off x="0" y="0"/>
            <a:ext cx="9394338" cy="6869838"/>
          </a:xfrm>
          <a:custGeom>
            <a:avLst/>
            <a:gdLst>
              <a:gd name="connsiteX0" fmla="*/ 0 w 9394338"/>
              <a:gd name="connsiteY0" fmla="*/ 0 h 6869838"/>
              <a:gd name="connsiteX1" fmla="*/ 9394338 w 9394338"/>
              <a:gd name="connsiteY1" fmla="*/ 0 h 6869838"/>
              <a:gd name="connsiteX2" fmla="*/ 9394338 w 9394338"/>
              <a:gd name="connsiteY2" fmla="*/ 879698 h 6869838"/>
              <a:gd name="connsiteX3" fmla="*/ 8926504 w 9394338"/>
              <a:gd name="connsiteY3" fmla="*/ 1538917 h 6869838"/>
              <a:gd name="connsiteX4" fmla="*/ 9394338 w 9394338"/>
              <a:gd name="connsiteY4" fmla="*/ 2198136 h 6869838"/>
              <a:gd name="connsiteX5" fmla="*/ 9394338 w 9394338"/>
              <a:gd name="connsiteY5" fmla="*/ 6869837 h 6869838"/>
              <a:gd name="connsiteX6" fmla="*/ 9394338 w 9394338"/>
              <a:gd name="connsiteY6" fmla="*/ 6869838 h 6869838"/>
              <a:gd name="connsiteX7" fmla="*/ 0 w 9394338"/>
              <a:gd name="connsiteY7" fmla="*/ 6869838 h 6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338" h="6869838">
                <a:moveTo>
                  <a:pt x="0" y="0"/>
                </a:moveTo>
                <a:lnTo>
                  <a:pt x="9394338" y="0"/>
                </a:lnTo>
                <a:lnTo>
                  <a:pt x="9394338" y="879698"/>
                </a:lnTo>
                <a:lnTo>
                  <a:pt x="8926504" y="1538917"/>
                </a:lnTo>
                <a:lnTo>
                  <a:pt x="9394338" y="2198136"/>
                </a:lnTo>
                <a:lnTo>
                  <a:pt x="9394338" y="6869837"/>
                </a:lnTo>
                <a:lnTo>
                  <a:pt x="9394338" y="6869838"/>
                </a:lnTo>
                <a:lnTo>
                  <a:pt x="0" y="6869838"/>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3" name="Text Placeholder 2">
            <a:extLst>
              <a:ext uri="{FF2B5EF4-FFF2-40B4-BE49-F238E27FC236}">
                <a16:creationId xmlns:a16="http://schemas.microsoft.com/office/drawing/2014/main" id="{BCC771AE-249B-D94A-83CF-1E8D9DA9E2D1}"/>
              </a:ext>
            </a:extLst>
          </p:cNvPr>
          <p:cNvSpPr>
            <a:spLocks noGrp="1"/>
          </p:cNvSpPr>
          <p:nvPr userDrawn="1">
            <p:ph type="body" sz="quarter" idx="15" hasCustomPrompt="1"/>
          </p:nvPr>
        </p:nvSpPr>
        <p:spPr>
          <a:xfrm>
            <a:off x="9654988" y="2172058"/>
            <a:ext cx="2088872" cy="3527552"/>
          </a:xfrm>
        </p:spPr>
        <p:txBody>
          <a:bodyPr>
            <a:normAutofit/>
          </a:bodyPr>
          <a:lstStyle>
            <a:lvl1pPr marL="0" indent="0">
              <a:lnSpc>
                <a:spcPct val="100000"/>
              </a:lnSpc>
              <a:buNone/>
              <a:defRPr sz="1600">
                <a:solidFill>
                  <a:schemeClr val="bg2"/>
                </a:solidFill>
              </a:defRPr>
            </a:lvl1pPr>
          </a:lstStyle>
          <a:p>
            <a:pPr lvl="0"/>
            <a:r>
              <a:rPr lang="en-US" dirty="0"/>
              <a:t>Click to edit Master text styles</a:t>
            </a:r>
          </a:p>
        </p:txBody>
      </p:sp>
      <p:pic>
        <p:nvPicPr>
          <p:cNvPr id="26" name="Picture 25">
            <a:extLst>
              <a:ext uri="{FF2B5EF4-FFF2-40B4-BE49-F238E27FC236}">
                <a16:creationId xmlns:a16="http://schemas.microsoft.com/office/drawing/2014/main" id="{BD10DA71-6BC0-4647-B511-77762CC81257}"/>
              </a:ext>
            </a:extLst>
          </p:cNvPr>
          <p:cNvPicPr>
            <a:picLocks noChangeAspect="1"/>
          </p:cNvPicPr>
          <p:nvPr userDrawn="1"/>
        </p:nvPicPr>
        <p:blipFill>
          <a:blip r:embed="rId2"/>
          <a:stretch>
            <a:fillRect/>
          </a:stretch>
        </p:blipFill>
        <p:spPr>
          <a:xfrm>
            <a:off x="9493314" y="5913912"/>
            <a:ext cx="2541613" cy="768815"/>
          </a:xfrm>
          <a:prstGeom prst="rect">
            <a:avLst/>
          </a:prstGeom>
        </p:spPr>
      </p:pic>
      <p:grpSp>
        <p:nvGrpSpPr>
          <p:cNvPr id="35" name="Group 34">
            <a:extLst>
              <a:ext uri="{FF2B5EF4-FFF2-40B4-BE49-F238E27FC236}">
                <a16:creationId xmlns:a16="http://schemas.microsoft.com/office/drawing/2014/main" id="{585627FD-04A9-5C4B-ACCA-B89A15FDC0AD}"/>
              </a:ext>
            </a:extLst>
          </p:cNvPr>
          <p:cNvGrpSpPr/>
          <p:nvPr userDrawn="1"/>
        </p:nvGrpSpPr>
        <p:grpSpPr>
          <a:xfrm>
            <a:off x="3" y="6682727"/>
            <a:ext cx="6662422" cy="195925"/>
            <a:chOff x="1" y="-8478"/>
            <a:chExt cx="6662422" cy="278771"/>
          </a:xfrm>
        </p:grpSpPr>
        <p:sp>
          <p:nvSpPr>
            <p:cNvPr id="36" name="Rectangle 35">
              <a:extLst>
                <a:ext uri="{FF2B5EF4-FFF2-40B4-BE49-F238E27FC236}">
                  <a16:creationId xmlns:a16="http://schemas.microsoft.com/office/drawing/2014/main" id="{E0E8A1B5-87FF-6343-AC2D-A7ADA29E51BF}"/>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51CC3-B800-8645-ABAB-A61756E832EC}"/>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8" name="Rectangle 37">
              <a:extLst>
                <a:ext uri="{FF2B5EF4-FFF2-40B4-BE49-F238E27FC236}">
                  <a16:creationId xmlns:a16="http://schemas.microsoft.com/office/drawing/2014/main" id="{187DB241-DD42-8F4B-A43D-F13290D52264}"/>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F08CB10-04D5-3C43-A405-40EC68E67170}"/>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9B25189-AFC4-FB40-9C3D-9E439EEC7349}"/>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23F3ED0-D14F-8147-A921-6521AB443F76}"/>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873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DBF7A80-5B7C-9F42-B654-3D97F247690F}"/>
              </a:ext>
            </a:extLst>
          </p:cNvPr>
          <p:cNvSpPr>
            <a:spLocks noGrp="1"/>
          </p:cNvSpPr>
          <p:nvPr>
            <p:ph type="pic" idx="14" hasCustomPrompt="1"/>
          </p:nvPr>
        </p:nvSpPr>
        <p:spPr>
          <a:xfrm>
            <a:off x="0" y="2450"/>
            <a:ext cx="12207240" cy="5076493"/>
          </a:xfrm>
          <a:custGeom>
            <a:avLst/>
            <a:gdLst>
              <a:gd name="connsiteX0" fmla="*/ 0 w 12207240"/>
              <a:gd name="connsiteY0" fmla="*/ 0 h 5076493"/>
              <a:gd name="connsiteX1" fmla="*/ 12207240 w 12207240"/>
              <a:gd name="connsiteY1" fmla="*/ 0 h 5076493"/>
              <a:gd name="connsiteX2" fmla="*/ 12207240 w 12207240"/>
              <a:gd name="connsiteY2" fmla="*/ 5076493 h 5076493"/>
              <a:gd name="connsiteX3" fmla="*/ 2875238 w 12207240"/>
              <a:gd name="connsiteY3" fmla="*/ 5076493 h 5076493"/>
              <a:gd name="connsiteX4" fmla="*/ 2285366 w 12207240"/>
              <a:gd name="connsiteY4" fmla="*/ 4658397 h 5076493"/>
              <a:gd name="connsiteX5" fmla="*/ 1695495 w 12207240"/>
              <a:gd name="connsiteY5" fmla="*/ 5076493 h 5076493"/>
              <a:gd name="connsiteX6" fmla="*/ 0 w 12207240"/>
              <a:gd name="connsiteY6" fmla="*/ 5076493 h 50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240" h="5076493">
                <a:moveTo>
                  <a:pt x="0" y="0"/>
                </a:moveTo>
                <a:lnTo>
                  <a:pt x="12207240" y="0"/>
                </a:lnTo>
                <a:lnTo>
                  <a:pt x="12207240" y="5076493"/>
                </a:lnTo>
                <a:lnTo>
                  <a:pt x="2875238" y="5076493"/>
                </a:lnTo>
                <a:lnTo>
                  <a:pt x="2285366" y="4658397"/>
                </a:lnTo>
                <a:lnTo>
                  <a:pt x="1695495" y="5076493"/>
                </a:lnTo>
                <a:lnTo>
                  <a:pt x="0" y="5076493"/>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3" name="Text Placeholder 2">
            <a:extLst>
              <a:ext uri="{FF2B5EF4-FFF2-40B4-BE49-F238E27FC236}">
                <a16:creationId xmlns:a16="http://schemas.microsoft.com/office/drawing/2014/main" id="{70F6EF2A-7EC4-6643-AAB4-FC04463F9825}"/>
              </a:ext>
            </a:extLst>
          </p:cNvPr>
          <p:cNvSpPr>
            <a:spLocks noGrp="1"/>
          </p:cNvSpPr>
          <p:nvPr userDrawn="1">
            <p:ph type="body" sz="quarter" idx="15" hasCustomPrompt="1"/>
          </p:nvPr>
        </p:nvSpPr>
        <p:spPr>
          <a:xfrm>
            <a:off x="674047" y="5546776"/>
            <a:ext cx="8469954" cy="880528"/>
          </a:xfrm>
        </p:spPr>
        <p:txBody>
          <a:bodyPr>
            <a:normAutofit/>
          </a:bodyPr>
          <a:lstStyle>
            <a:lvl1pPr marL="0" indent="0">
              <a:lnSpc>
                <a:spcPct val="100000"/>
              </a:lnSpc>
              <a:buNone/>
              <a:defRPr sz="1600">
                <a:solidFill>
                  <a:schemeClr val="bg2"/>
                </a:solidFill>
                <a:latin typeface="Helvetica" pitchFamily="2" charset="0"/>
              </a:defRPr>
            </a:lvl1pPr>
          </a:lstStyle>
          <a:p>
            <a:pPr lvl="0"/>
            <a:r>
              <a:rPr lang="en-US" dirty="0"/>
              <a:t>Click to edit Master text styles</a:t>
            </a:r>
          </a:p>
        </p:txBody>
      </p:sp>
      <p:pic>
        <p:nvPicPr>
          <p:cNvPr id="23" name="Picture 22">
            <a:extLst>
              <a:ext uri="{FF2B5EF4-FFF2-40B4-BE49-F238E27FC236}">
                <a16:creationId xmlns:a16="http://schemas.microsoft.com/office/drawing/2014/main" id="{E1897B5F-A54D-B24A-88B4-76D97BC73106}"/>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69435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A30432-9933-4B48-95CA-3CBB67947AF6}"/>
              </a:ext>
            </a:extLst>
          </p:cNvPr>
          <p:cNvPicPr>
            <a:picLocks noChangeAspect="1"/>
          </p:cNvPicPr>
          <p:nvPr userDrawn="1"/>
        </p:nvPicPr>
        <p:blipFill rotWithShape="1">
          <a:blip r:embed="rId2"/>
          <a:srcRect l="283" t="36405" r="6492" b="2162"/>
          <a:stretch/>
        </p:blipFill>
        <p:spPr>
          <a:xfrm>
            <a:off x="1" y="0"/>
            <a:ext cx="12191998" cy="5356103"/>
          </a:xfrm>
          <a:prstGeom prst="rect">
            <a:avLst/>
          </a:prstGeom>
        </p:spPr>
      </p:pic>
      <p:grpSp>
        <p:nvGrpSpPr>
          <p:cNvPr id="25" name="Group 24">
            <a:extLst>
              <a:ext uri="{FF2B5EF4-FFF2-40B4-BE49-F238E27FC236}">
                <a16:creationId xmlns:a16="http://schemas.microsoft.com/office/drawing/2014/main" id="{2F21616A-C704-404F-A86E-805C58FE2937}"/>
              </a:ext>
            </a:extLst>
          </p:cNvPr>
          <p:cNvGrpSpPr/>
          <p:nvPr userDrawn="1"/>
        </p:nvGrpSpPr>
        <p:grpSpPr>
          <a:xfrm>
            <a:off x="0" y="4660847"/>
            <a:ext cx="12207240" cy="2211441"/>
            <a:chOff x="0" y="4947861"/>
            <a:chExt cx="12191999" cy="2211441"/>
          </a:xfrm>
        </p:grpSpPr>
        <p:sp>
          <p:nvSpPr>
            <p:cNvPr id="26" name="Rectangle 25">
              <a:extLst>
                <a:ext uri="{FF2B5EF4-FFF2-40B4-BE49-F238E27FC236}">
                  <a16:creationId xmlns:a16="http://schemas.microsoft.com/office/drawing/2014/main" id="{78B58AC0-D47C-834F-A77C-763B85DE675E}"/>
                </a:ext>
              </a:extLst>
            </p:cNvPr>
            <p:cNvSpPr/>
            <p:nvPr userDrawn="1"/>
          </p:nvSpPr>
          <p:spPr>
            <a:xfrm>
              <a:off x="0" y="5368194"/>
              <a:ext cx="12191999" cy="1791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8C95D675-B0BC-EB40-9FF6-7626FDAE6F2B}"/>
                </a:ext>
              </a:extLst>
            </p:cNvPr>
            <p:cNvSpPr/>
            <p:nvPr userDrawn="1"/>
          </p:nvSpPr>
          <p:spPr>
            <a:xfrm>
              <a:off x="1623294" y="4947861"/>
              <a:ext cx="1318438" cy="4678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70F6EF2A-7EC4-6643-AAB4-FC04463F9825}"/>
              </a:ext>
            </a:extLst>
          </p:cNvPr>
          <p:cNvSpPr>
            <a:spLocks noGrp="1"/>
          </p:cNvSpPr>
          <p:nvPr userDrawn="1">
            <p:ph type="body" sz="quarter" idx="15" hasCustomPrompt="1"/>
          </p:nvPr>
        </p:nvSpPr>
        <p:spPr>
          <a:xfrm>
            <a:off x="674047" y="5546776"/>
            <a:ext cx="8469954" cy="880528"/>
          </a:xfrm>
        </p:spPr>
        <p:txBody>
          <a:bodyPr>
            <a:normAutofit/>
          </a:bodyPr>
          <a:lstStyle>
            <a:lvl1pPr marL="0" indent="0">
              <a:lnSpc>
                <a:spcPct val="100000"/>
              </a:lnSpc>
              <a:buNone/>
              <a:defRPr sz="1600">
                <a:solidFill>
                  <a:schemeClr val="bg2"/>
                </a:solidFill>
                <a:latin typeface="Helvetica" pitchFamily="2" charset="0"/>
              </a:defRPr>
            </a:lvl1pPr>
          </a:lstStyle>
          <a:p>
            <a:pPr lvl="0"/>
            <a:r>
              <a:rPr lang="en-US" dirty="0"/>
              <a:t>Click to edit Master text styles</a:t>
            </a:r>
          </a:p>
        </p:txBody>
      </p:sp>
      <p:pic>
        <p:nvPicPr>
          <p:cNvPr id="28" name="Picture 27">
            <a:extLst>
              <a:ext uri="{FF2B5EF4-FFF2-40B4-BE49-F238E27FC236}">
                <a16:creationId xmlns:a16="http://schemas.microsoft.com/office/drawing/2014/main" id="{5C3501D7-F30E-264E-AF2C-D97084560987}"/>
              </a:ext>
            </a:extLst>
          </p:cNvPr>
          <p:cNvPicPr>
            <a:picLocks noChangeAspect="1"/>
          </p:cNvPicPr>
          <p:nvPr userDrawn="1"/>
        </p:nvPicPr>
        <p:blipFill>
          <a:blip r:embed="rId3"/>
          <a:stretch>
            <a:fillRect/>
          </a:stretch>
        </p:blipFill>
        <p:spPr>
          <a:xfrm>
            <a:off x="9493314" y="5913912"/>
            <a:ext cx="2541613" cy="768815"/>
          </a:xfrm>
          <a:prstGeom prst="rect">
            <a:avLst/>
          </a:prstGeom>
        </p:spPr>
      </p:pic>
      <p:grpSp>
        <p:nvGrpSpPr>
          <p:cNvPr id="20" name="Group 19">
            <a:extLst>
              <a:ext uri="{FF2B5EF4-FFF2-40B4-BE49-F238E27FC236}">
                <a16:creationId xmlns:a16="http://schemas.microsoft.com/office/drawing/2014/main" id="{B54DFAEF-08B1-0749-8D94-10A4C296CAF4}"/>
              </a:ext>
            </a:extLst>
          </p:cNvPr>
          <p:cNvGrpSpPr/>
          <p:nvPr userDrawn="1"/>
        </p:nvGrpSpPr>
        <p:grpSpPr>
          <a:xfrm>
            <a:off x="3" y="6682727"/>
            <a:ext cx="6662422" cy="195925"/>
            <a:chOff x="1" y="-8478"/>
            <a:chExt cx="6662422" cy="278771"/>
          </a:xfrm>
        </p:grpSpPr>
        <p:sp>
          <p:nvSpPr>
            <p:cNvPr id="21" name="Rectangle 20">
              <a:extLst>
                <a:ext uri="{FF2B5EF4-FFF2-40B4-BE49-F238E27FC236}">
                  <a16:creationId xmlns:a16="http://schemas.microsoft.com/office/drawing/2014/main" id="{EB9A4CAE-8303-AD47-B128-EE8F0BDA2891}"/>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AEE418-1F78-1745-A3F7-2FEC324D45FA}"/>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Rectangle 22">
              <a:extLst>
                <a:ext uri="{FF2B5EF4-FFF2-40B4-BE49-F238E27FC236}">
                  <a16:creationId xmlns:a16="http://schemas.microsoft.com/office/drawing/2014/main" id="{285FF0E0-EAA0-EF42-B2F8-9117CD6C6DB8}"/>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4E9D298-AE7C-5946-BE0B-EA87575AF50D}"/>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50E3373-CC30-5B41-B518-C11B9F5D1211}"/>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60ACE2-8C61-6544-97B9-2911E7CD428E}"/>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070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2BD7A6-6C56-F244-8493-B1FB0EAFC32B}"/>
              </a:ext>
            </a:extLst>
          </p:cNvPr>
          <p:cNvSpPr/>
          <p:nvPr userDrawn="1"/>
        </p:nvSpPr>
        <p:spPr>
          <a:xfrm rot="5400000">
            <a:off x="858639" y="771233"/>
            <a:ext cx="108945" cy="563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Subtitle 2">
            <a:extLst>
              <a:ext uri="{FF2B5EF4-FFF2-40B4-BE49-F238E27FC236}">
                <a16:creationId xmlns:a16="http://schemas.microsoft.com/office/drawing/2014/main" id="{B0EE15CA-686B-C74B-9536-A55F5764BE31}"/>
              </a:ext>
            </a:extLst>
          </p:cNvPr>
          <p:cNvSpPr>
            <a:spLocks noGrp="1"/>
          </p:cNvSpPr>
          <p:nvPr>
            <p:ph type="subTitle" idx="1" hasCustomPrompt="1"/>
          </p:nvPr>
        </p:nvSpPr>
        <p:spPr>
          <a:xfrm>
            <a:off x="527398" y="527067"/>
            <a:ext cx="11333297" cy="4712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 of chart/graph</a:t>
            </a:r>
          </a:p>
        </p:txBody>
      </p:sp>
      <p:sp>
        <p:nvSpPr>
          <p:cNvPr id="8" name="Chart Placeholder 2">
            <a:extLst>
              <a:ext uri="{FF2B5EF4-FFF2-40B4-BE49-F238E27FC236}">
                <a16:creationId xmlns:a16="http://schemas.microsoft.com/office/drawing/2014/main" id="{C7A9D820-5AD1-744A-A7F6-A014EED4258C}"/>
              </a:ext>
            </a:extLst>
          </p:cNvPr>
          <p:cNvSpPr>
            <a:spLocks noGrp="1"/>
          </p:cNvSpPr>
          <p:nvPr>
            <p:ph type="chart" sz="quarter" idx="11" hasCustomPrompt="1"/>
          </p:nvPr>
        </p:nvSpPr>
        <p:spPr>
          <a:xfrm>
            <a:off x="527398" y="1346887"/>
            <a:ext cx="11333297" cy="4566551"/>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0" name="Picture 9">
            <a:extLst>
              <a:ext uri="{FF2B5EF4-FFF2-40B4-BE49-F238E27FC236}">
                <a16:creationId xmlns:a16="http://schemas.microsoft.com/office/drawing/2014/main" id="{FBF07123-CF57-5A42-93F0-0397C5749FEF}"/>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2" name="Date Placeholder 1">
            <a:extLst>
              <a:ext uri="{FF2B5EF4-FFF2-40B4-BE49-F238E27FC236}">
                <a16:creationId xmlns:a16="http://schemas.microsoft.com/office/drawing/2014/main" id="{F1630502-D208-4CE3-9449-5069A1EB566E}"/>
              </a:ext>
            </a:extLst>
          </p:cNvPr>
          <p:cNvSpPr>
            <a:spLocks noGrp="1"/>
          </p:cNvSpPr>
          <p:nvPr>
            <p:ph type="dt" sz="half" idx="12"/>
          </p:nvPr>
        </p:nvSpPr>
        <p:spPr/>
        <p:txBody>
          <a:bodyPr/>
          <a:lstStyle/>
          <a:p>
            <a:fld id="{B45070AC-839B-46D0-818D-F876AF31BFC9}" type="datetime1">
              <a:rPr lang="en-US" smtClean="0"/>
              <a:t>4/17/2023</a:t>
            </a:fld>
            <a:endParaRPr lang="en-US" dirty="0"/>
          </a:p>
        </p:txBody>
      </p:sp>
      <p:sp>
        <p:nvSpPr>
          <p:cNvPr id="3" name="Footer Placeholder 2">
            <a:extLst>
              <a:ext uri="{FF2B5EF4-FFF2-40B4-BE49-F238E27FC236}">
                <a16:creationId xmlns:a16="http://schemas.microsoft.com/office/drawing/2014/main" id="{BB973FF6-0467-4247-A232-213D32259C8F}"/>
              </a:ext>
            </a:extLst>
          </p:cNvPr>
          <p:cNvSpPr>
            <a:spLocks noGrp="1"/>
          </p:cNvSpPr>
          <p:nvPr>
            <p:ph type="ftr" sz="quarter" idx="13"/>
          </p:nvPr>
        </p:nvSpPr>
        <p:spPr/>
        <p:txBody>
          <a:bodyPr/>
          <a:lstStyle/>
          <a:p>
            <a:r>
              <a:rPr lang="en-US"/>
              <a:t>CS474 Fall 2020 – Prof. Luis Pina</a:t>
            </a:r>
            <a:endParaRPr lang="en-US" dirty="0"/>
          </a:p>
        </p:txBody>
      </p:sp>
      <p:sp>
        <p:nvSpPr>
          <p:cNvPr id="4" name="Slide Number Placeholder 3">
            <a:extLst>
              <a:ext uri="{FF2B5EF4-FFF2-40B4-BE49-F238E27FC236}">
                <a16:creationId xmlns:a16="http://schemas.microsoft.com/office/drawing/2014/main" id="{89E110B6-87D8-4C3B-9E84-EC2297187434}"/>
              </a:ext>
            </a:extLst>
          </p:cNvPr>
          <p:cNvSpPr>
            <a:spLocks noGrp="1"/>
          </p:cNvSpPr>
          <p:nvPr>
            <p:ph type="sldNum" sz="quarter" idx="14"/>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23630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1B37511-BD50-5349-9484-F00A0CB7543C}"/>
              </a:ext>
            </a:extLst>
          </p:cNvPr>
          <p:cNvSpPr>
            <a:spLocks noGrp="1"/>
          </p:cNvSpPr>
          <p:nvPr>
            <p:ph type="subTitle" idx="1" hasCustomPrompt="1"/>
          </p:nvPr>
        </p:nvSpPr>
        <p:spPr>
          <a:xfrm>
            <a:off x="527398" y="527067"/>
            <a:ext cx="11333297" cy="4712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 of chart/graph</a:t>
            </a:r>
          </a:p>
        </p:txBody>
      </p:sp>
      <p:sp>
        <p:nvSpPr>
          <p:cNvPr id="3" name="Picture Placeholder 2">
            <a:extLst>
              <a:ext uri="{FF2B5EF4-FFF2-40B4-BE49-F238E27FC236}">
                <a16:creationId xmlns:a16="http://schemas.microsoft.com/office/drawing/2014/main" id="{DC725DE2-9BF3-1947-BA12-C9CD4A972442}"/>
              </a:ext>
            </a:extLst>
          </p:cNvPr>
          <p:cNvSpPr>
            <a:spLocks noGrp="1"/>
          </p:cNvSpPr>
          <p:nvPr>
            <p:ph type="pic" sz="quarter" idx="10" hasCustomPrompt="1"/>
          </p:nvPr>
        </p:nvSpPr>
        <p:spPr>
          <a:xfrm>
            <a:off x="527398" y="1358900"/>
            <a:ext cx="11332815" cy="4554538"/>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5" name="Picture 14">
            <a:extLst>
              <a:ext uri="{FF2B5EF4-FFF2-40B4-BE49-F238E27FC236}">
                <a16:creationId xmlns:a16="http://schemas.microsoft.com/office/drawing/2014/main" id="{06548D39-E300-BE43-A306-95818A7C7C7B}"/>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6" name="Rectangle 5">
            <a:extLst>
              <a:ext uri="{FF2B5EF4-FFF2-40B4-BE49-F238E27FC236}">
                <a16:creationId xmlns:a16="http://schemas.microsoft.com/office/drawing/2014/main" id="{81A5B016-FA86-2347-9556-2BF69CA0FEF1}"/>
              </a:ext>
            </a:extLst>
          </p:cNvPr>
          <p:cNvSpPr/>
          <p:nvPr userDrawn="1"/>
        </p:nvSpPr>
        <p:spPr>
          <a:xfrm rot="5400000">
            <a:off x="858639" y="771233"/>
            <a:ext cx="108945" cy="563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Date Placeholder 1">
            <a:extLst>
              <a:ext uri="{FF2B5EF4-FFF2-40B4-BE49-F238E27FC236}">
                <a16:creationId xmlns:a16="http://schemas.microsoft.com/office/drawing/2014/main" id="{7A7058F9-E8EE-48C3-B513-69E8959E5E75}"/>
              </a:ext>
            </a:extLst>
          </p:cNvPr>
          <p:cNvSpPr>
            <a:spLocks noGrp="1"/>
          </p:cNvSpPr>
          <p:nvPr>
            <p:ph type="dt" sz="half" idx="11"/>
          </p:nvPr>
        </p:nvSpPr>
        <p:spPr/>
        <p:txBody>
          <a:bodyPr/>
          <a:lstStyle/>
          <a:p>
            <a:fld id="{021657C0-1BA3-4650-8487-8610D6CD788C}" type="datetime1">
              <a:rPr lang="en-US" smtClean="0"/>
              <a:t>4/17/2023</a:t>
            </a:fld>
            <a:endParaRPr lang="en-US" dirty="0"/>
          </a:p>
        </p:txBody>
      </p:sp>
      <p:sp>
        <p:nvSpPr>
          <p:cNvPr id="4" name="Footer Placeholder 3">
            <a:extLst>
              <a:ext uri="{FF2B5EF4-FFF2-40B4-BE49-F238E27FC236}">
                <a16:creationId xmlns:a16="http://schemas.microsoft.com/office/drawing/2014/main" id="{0B3D9D00-49FD-4599-9EF9-D74FB4FA48A9}"/>
              </a:ext>
            </a:extLst>
          </p:cNvPr>
          <p:cNvSpPr>
            <a:spLocks noGrp="1"/>
          </p:cNvSpPr>
          <p:nvPr>
            <p:ph type="ftr" sz="quarter" idx="12"/>
          </p:nvPr>
        </p:nvSpPr>
        <p:spPr/>
        <p:txBody>
          <a:bodyPr/>
          <a:lstStyle/>
          <a:p>
            <a:r>
              <a:rPr lang="en-US"/>
              <a:t>CS474 Fall 2020 – Prof. Luis Pina</a:t>
            </a:r>
            <a:endParaRPr lang="en-US" dirty="0"/>
          </a:p>
        </p:txBody>
      </p:sp>
      <p:sp>
        <p:nvSpPr>
          <p:cNvPr id="5" name="Slide Number Placeholder 4">
            <a:extLst>
              <a:ext uri="{FF2B5EF4-FFF2-40B4-BE49-F238E27FC236}">
                <a16:creationId xmlns:a16="http://schemas.microsoft.com/office/drawing/2014/main" id="{5A80D66B-9CC8-4353-AFDB-9725E323631A}"/>
              </a:ext>
            </a:extLst>
          </p:cNvPr>
          <p:cNvSpPr>
            <a:spLocks noGrp="1"/>
          </p:cNvSpPr>
          <p:nvPr>
            <p:ph type="sldNum" sz="quarter" idx="13"/>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45556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1DA989B-293A-9B4F-A2D6-A0CC2F779680}"/>
              </a:ext>
            </a:extLst>
          </p:cNvPr>
          <p:cNvSpPr>
            <a:spLocks noGrp="1"/>
          </p:cNvSpPr>
          <p:nvPr>
            <p:ph type="pic" sz="quarter" idx="10" hasCustomPrompt="1"/>
          </p:nvPr>
        </p:nvSpPr>
        <p:spPr>
          <a:xfrm>
            <a:off x="0" y="0"/>
            <a:ext cx="12192000" cy="5913438"/>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6" name="Picture 15">
            <a:extLst>
              <a:ext uri="{FF2B5EF4-FFF2-40B4-BE49-F238E27FC236}">
                <a16:creationId xmlns:a16="http://schemas.microsoft.com/office/drawing/2014/main" id="{ECC02374-1EF5-734D-8586-AD9638722A35}"/>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2" name="Date Placeholder 1">
            <a:extLst>
              <a:ext uri="{FF2B5EF4-FFF2-40B4-BE49-F238E27FC236}">
                <a16:creationId xmlns:a16="http://schemas.microsoft.com/office/drawing/2014/main" id="{8DDD9343-27C6-4D32-A984-16A434D77964}"/>
              </a:ext>
            </a:extLst>
          </p:cNvPr>
          <p:cNvSpPr>
            <a:spLocks noGrp="1"/>
          </p:cNvSpPr>
          <p:nvPr>
            <p:ph type="dt" sz="half" idx="11"/>
          </p:nvPr>
        </p:nvSpPr>
        <p:spPr/>
        <p:txBody>
          <a:bodyPr/>
          <a:lstStyle/>
          <a:p>
            <a:fld id="{98632313-8B3A-44A9-9110-1E159D0F9630}" type="datetime1">
              <a:rPr lang="en-US" smtClean="0"/>
              <a:t>4/17/2023</a:t>
            </a:fld>
            <a:endParaRPr lang="en-US" dirty="0"/>
          </a:p>
        </p:txBody>
      </p:sp>
      <p:sp>
        <p:nvSpPr>
          <p:cNvPr id="4" name="Footer Placeholder 3">
            <a:extLst>
              <a:ext uri="{FF2B5EF4-FFF2-40B4-BE49-F238E27FC236}">
                <a16:creationId xmlns:a16="http://schemas.microsoft.com/office/drawing/2014/main" id="{F0BCB2CB-09B2-4966-A340-A2EF1148F026}"/>
              </a:ext>
            </a:extLst>
          </p:cNvPr>
          <p:cNvSpPr>
            <a:spLocks noGrp="1"/>
          </p:cNvSpPr>
          <p:nvPr>
            <p:ph type="ftr" sz="quarter" idx="12"/>
          </p:nvPr>
        </p:nvSpPr>
        <p:spPr/>
        <p:txBody>
          <a:bodyPr/>
          <a:lstStyle/>
          <a:p>
            <a:r>
              <a:rPr lang="en-US"/>
              <a:t>CS474 Fall 2020 – Prof. Luis Pina</a:t>
            </a:r>
            <a:endParaRPr lang="en-US" dirty="0"/>
          </a:p>
        </p:txBody>
      </p:sp>
      <p:sp>
        <p:nvSpPr>
          <p:cNvPr id="5" name="Slide Number Placeholder 4">
            <a:extLst>
              <a:ext uri="{FF2B5EF4-FFF2-40B4-BE49-F238E27FC236}">
                <a16:creationId xmlns:a16="http://schemas.microsoft.com/office/drawing/2014/main" id="{4E5CCFB0-2DAB-4995-8EB9-407F8C7FCDF0}"/>
              </a:ext>
            </a:extLst>
          </p:cNvPr>
          <p:cNvSpPr>
            <a:spLocks noGrp="1"/>
          </p:cNvSpPr>
          <p:nvPr>
            <p:ph type="sldNum" sz="quarter" idx="13"/>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52254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p:nvPr/>
        </p:nvSpPr>
        <p:spPr>
          <a:xfrm>
            <a:off x="0" y="6576300"/>
            <a:ext cx="12192000" cy="28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University of Illinois at Chicago</a:t>
            </a:r>
            <a:endParaRPr sz="1800"/>
          </a:p>
        </p:txBody>
      </p:sp>
      <p:sp>
        <p:nvSpPr>
          <p:cNvPr id="19" name="Google Shape;19;p4"/>
          <p:cNvSpPr txBox="1">
            <a:spLocks noGrp="1"/>
          </p:cNvSpPr>
          <p:nvPr>
            <p:ph type="title"/>
          </p:nvPr>
        </p:nvSpPr>
        <p:spPr>
          <a:xfrm>
            <a:off x="415600" y="159992"/>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415600" y="1027423"/>
            <a:ext cx="11360800" cy="5427300"/>
          </a:xfrm>
          <a:prstGeom prst="rect">
            <a:avLst/>
          </a:prstGeom>
        </p:spPr>
        <p:txBody>
          <a:bodyPr spcFirstLastPara="1" wrap="square" lIns="91425" tIns="91425" rIns="91425" bIns="91425" anchor="t" anchorCtr="0">
            <a:noAutofit/>
          </a:bodyPr>
          <a:lstStyle>
            <a:lvl1pPr marL="457200" lvl="0" indent="-419100">
              <a:lnSpc>
                <a:spcPct val="100000"/>
              </a:lnSpc>
              <a:spcBef>
                <a:spcPts val="0"/>
              </a:spcBef>
              <a:spcAft>
                <a:spcPts val="0"/>
              </a:spcAft>
              <a:buSzPts val="3000"/>
              <a:buChar char="●"/>
              <a:defRPr sz="3000"/>
            </a:lvl1pPr>
            <a:lvl2pPr marL="914400" lvl="1" indent="-381000">
              <a:lnSpc>
                <a:spcPct val="100000"/>
              </a:lnSpc>
              <a:spcBef>
                <a:spcPts val="1000"/>
              </a:spcBef>
              <a:spcAft>
                <a:spcPts val="0"/>
              </a:spcAft>
              <a:buSzPts val="2400"/>
              <a:buChar char="○"/>
              <a:defRPr sz="2400"/>
            </a:lvl2pPr>
            <a:lvl3pPr marL="1371600" lvl="2" indent="-342900">
              <a:lnSpc>
                <a:spcPct val="100000"/>
              </a:lnSpc>
              <a:spcBef>
                <a:spcPts val="1000"/>
              </a:spcBef>
              <a:spcAft>
                <a:spcPts val="0"/>
              </a:spcAft>
              <a:buSzPts val="1800"/>
              <a:buChar char="■"/>
              <a:defRPr sz="1800"/>
            </a:lvl3pPr>
            <a:lvl4pPr marL="1828800" lvl="3" indent="-317500">
              <a:lnSpc>
                <a:spcPct val="100000"/>
              </a:lnSpc>
              <a:spcBef>
                <a:spcPts val="1000"/>
              </a:spcBef>
              <a:spcAft>
                <a:spcPts val="0"/>
              </a:spcAft>
              <a:buSzPts val="1400"/>
              <a:buChar char="●"/>
              <a:defRPr/>
            </a:lvl4pPr>
            <a:lvl5pPr marL="2286000" lvl="4" indent="-317500">
              <a:lnSpc>
                <a:spcPct val="100000"/>
              </a:lnSpc>
              <a:spcBef>
                <a:spcPts val="1000"/>
              </a:spcBef>
              <a:spcAft>
                <a:spcPts val="0"/>
              </a:spcAft>
              <a:buSzPts val="1400"/>
              <a:buChar char="○"/>
              <a:defRPr/>
            </a:lvl5pPr>
            <a:lvl6pPr marL="2743200" lvl="5" indent="-317500">
              <a:lnSpc>
                <a:spcPct val="100000"/>
              </a:lnSpc>
              <a:spcBef>
                <a:spcPts val="1000"/>
              </a:spcBef>
              <a:spcAft>
                <a:spcPts val="0"/>
              </a:spcAft>
              <a:buSzPts val="1400"/>
              <a:buChar char="■"/>
              <a:defRPr/>
            </a:lvl6pPr>
            <a:lvl7pPr marL="3200400" lvl="6" indent="-317500">
              <a:lnSpc>
                <a:spcPct val="100000"/>
              </a:lnSpc>
              <a:spcBef>
                <a:spcPts val="1000"/>
              </a:spcBef>
              <a:spcAft>
                <a:spcPts val="0"/>
              </a:spcAft>
              <a:buSzPts val="1400"/>
              <a:buChar char="●"/>
              <a:defRPr/>
            </a:lvl7pPr>
            <a:lvl8pPr marL="3657600" lvl="7" indent="-317500">
              <a:lnSpc>
                <a:spcPct val="100000"/>
              </a:lnSpc>
              <a:spcBef>
                <a:spcPts val="1000"/>
              </a:spcBef>
              <a:spcAft>
                <a:spcPts val="0"/>
              </a:spcAft>
              <a:buSzPts val="1400"/>
              <a:buChar char="○"/>
              <a:defRPr/>
            </a:lvl8pPr>
            <a:lvl9pPr marL="4114800" lvl="8" indent="-317500">
              <a:lnSpc>
                <a:spcPct val="100000"/>
              </a:lnSpc>
              <a:spcBef>
                <a:spcPts val="1000"/>
              </a:spcBef>
              <a:spcAft>
                <a:spcPts val="1000"/>
              </a:spcAft>
              <a:buSzPts val="1400"/>
              <a:buChar char="■"/>
              <a:defRPr/>
            </a:lvl9pPr>
          </a:lstStyle>
          <a:p>
            <a:endParaRPr/>
          </a:p>
        </p:txBody>
      </p:sp>
      <p:sp>
        <p:nvSpPr>
          <p:cNvPr id="21" name="Google Shape;21;p4"/>
          <p:cNvSpPr txBox="1">
            <a:spLocks noGrp="1"/>
          </p:cNvSpPr>
          <p:nvPr>
            <p:ph type="sldNum" idx="12"/>
          </p:nvPr>
        </p:nvSpPr>
        <p:spPr>
          <a:xfrm>
            <a:off x="11415777" y="6454689"/>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706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0BF11-739D-4460-A081-A634B28C790A}"/>
              </a:ext>
            </a:extLst>
          </p:cNvPr>
          <p:cNvSpPr/>
          <p:nvPr userDrawn="1"/>
        </p:nvSpPr>
        <p:spPr>
          <a:xfrm>
            <a:off x="855677" y="1585519"/>
            <a:ext cx="10570129" cy="260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097280" y="387271"/>
            <a:ext cx="10058400" cy="702303"/>
          </a:xfrm>
        </p:spPr>
        <p:txBody>
          <a:bodyPr>
            <a:noAutofit/>
          </a:bodyPr>
          <a:lstStyle>
            <a:lvl1pPr marL="0">
              <a:defRPr sz="8000"/>
            </a:lvl1pPr>
          </a:lstStyle>
          <a:p>
            <a:r>
              <a:rPr lang="en-US" dirty="0"/>
              <a:t>Click to edit Master title style</a:t>
            </a:r>
          </a:p>
        </p:txBody>
      </p:sp>
      <p:sp>
        <p:nvSpPr>
          <p:cNvPr id="3" name="Content Placeholder 2"/>
          <p:cNvSpPr>
            <a:spLocks noGrp="1"/>
          </p:cNvSpPr>
          <p:nvPr>
            <p:ph idx="1"/>
          </p:nvPr>
        </p:nvSpPr>
        <p:spPr>
          <a:xfrm>
            <a:off x="1097280" y="1373274"/>
            <a:ext cx="10058400" cy="4495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798FE-3A6E-457A-8828-684485370CA8}" type="datetime1">
              <a:rPr lang="en-US" smtClean="0"/>
              <a:t>4/17/2023</a:t>
            </a:fld>
            <a:endParaRPr lang="en-US"/>
          </a:p>
        </p:txBody>
      </p:sp>
      <p:sp>
        <p:nvSpPr>
          <p:cNvPr id="5" name="Footer Placeholder 4"/>
          <p:cNvSpPr>
            <a:spLocks noGrp="1"/>
          </p:cNvSpPr>
          <p:nvPr>
            <p:ph type="ftr" sz="quarter" idx="11"/>
          </p:nvPr>
        </p:nvSpPr>
        <p:spPr/>
        <p:txBody>
          <a:bodyPr/>
          <a:lstStyle/>
          <a:p>
            <a:r>
              <a:rPr lang="pt-BR" dirty="0"/>
              <a:t>CS 474 F2021 - UIC - Prof. Luís Pina</a:t>
            </a:r>
            <a:endParaRPr lang="en-US" dirty="0"/>
          </a:p>
        </p:txBody>
      </p:sp>
      <p:sp>
        <p:nvSpPr>
          <p:cNvPr id="6" name="Slide Number Placeholder 5"/>
          <p:cNvSpPr>
            <a:spLocks noGrp="1"/>
          </p:cNvSpPr>
          <p:nvPr>
            <p:ph type="sldNum" sz="quarter" idx="12"/>
          </p:nvPr>
        </p:nvSpPr>
        <p:spPr/>
        <p:txBody>
          <a:bodyPr/>
          <a:lstStyle>
            <a:lvl1pPr>
              <a:defRPr sz="2800"/>
            </a:lvl1pPr>
          </a:lstStyle>
          <a:p>
            <a:fld id="{83AD8ACD-29C2-4661-8CCF-56AFB7336F5C}" type="slidenum">
              <a:rPr lang="en-US" smtClean="0"/>
              <a:pPr/>
              <a:t>‹#›</a:t>
            </a:fld>
            <a:endParaRPr lang="en-US" dirty="0"/>
          </a:p>
        </p:txBody>
      </p:sp>
    </p:spTree>
    <p:extLst>
      <p:ext uri="{BB962C8B-B14F-4D97-AF65-F5344CB8AC3E}">
        <p14:creationId xmlns:p14="http://schemas.microsoft.com/office/powerpoint/2010/main" val="187425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919D6-E9C7-CC41-8337-80E41186FEBA}"/>
              </a:ext>
            </a:extLst>
          </p:cNvPr>
          <p:cNvPicPr>
            <a:picLocks noChangeAspect="1"/>
          </p:cNvPicPr>
          <p:nvPr userDrawn="1"/>
        </p:nvPicPr>
        <p:blipFill>
          <a:blip r:embed="rId2"/>
          <a:stretch>
            <a:fillRect/>
          </a:stretch>
        </p:blipFill>
        <p:spPr>
          <a:xfrm>
            <a:off x="0" y="3048"/>
            <a:ext cx="12192000" cy="6851904"/>
          </a:xfrm>
          <a:prstGeom prst="rect">
            <a:avLst/>
          </a:prstGeom>
        </p:spPr>
      </p:pic>
      <p:pic>
        <p:nvPicPr>
          <p:cNvPr id="23" name="Picture 22">
            <a:extLst>
              <a:ext uri="{FF2B5EF4-FFF2-40B4-BE49-F238E27FC236}">
                <a16:creationId xmlns:a16="http://schemas.microsoft.com/office/drawing/2014/main" id="{DA5DEECE-7041-2A44-878A-5B6423FFD5F4}"/>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17" name="Text Placeholder 2">
            <a:extLst>
              <a:ext uri="{FF2B5EF4-FFF2-40B4-BE49-F238E27FC236}">
                <a16:creationId xmlns:a16="http://schemas.microsoft.com/office/drawing/2014/main" id="{A2DD8AD9-BD89-F547-A4C6-24B0EC9A74D8}"/>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9" name="Text Placeholder 16">
            <a:extLst>
              <a:ext uri="{FF2B5EF4-FFF2-40B4-BE49-F238E27FC236}">
                <a16:creationId xmlns:a16="http://schemas.microsoft.com/office/drawing/2014/main" id="{BA1DBA88-B908-C344-AC68-E22BF4AF2D38}"/>
              </a:ext>
            </a:extLst>
          </p:cNvPr>
          <p:cNvSpPr>
            <a:spLocks noGrp="1"/>
          </p:cNvSpPr>
          <p:nvPr>
            <p:ph type="body" sz="quarter" idx="12" hasCustomPrompt="1"/>
          </p:nvPr>
        </p:nvSpPr>
        <p:spPr>
          <a:xfrm>
            <a:off x="1072466" y="1903421"/>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31" name="Group 30">
            <a:extLst>
              <a:ext uri="{FF2B5EF4-FFF2-40B4-BE49-F238E27FC236}">
                <a16:creationId xmlns:a16="http://schemas.microsoft.com/office/drawing/2014/main" id="{3D3E847F-CF14-2C48-9A85-0360E0624089}"/>
              </a:ext>
            </a:extLst>
          </p:cNvPr>
          <p:cNvGrpSpPr/>
          <p:nvPr userDrawn="1"/>
        </p:nvGrpSpPr>
        <p:grpSpPr>
          <a:xfrm>
            <a:off x="3" y="6682727"/>
            <a:ext cx="6662422" cy="195925"/>
            <a:chOff x="1" y="-8478"/>
            <a:chExt cx="6662422" cy="278771"/>
          </a:xfrm>
        </p:grpSpPr>
        <p:sp>
          <p:nvSpPr>
            <p:cNvPr id="32" name="Rectangle 31">
              <a:extLst>
                <a:ext uri="{FF2B5EF4-FFF2-40B4-BE49-F238E27FC236}">
                  <a16:creationId xmlns:a16="http://schemas.microsoft.com/office/drawing/2014/main" id="{5F98D9D5-07E6-2A4B-A3CD-C8650805B769}"/>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2C4D1FB-C4EA-5E43-AEF4-1D2EE0ED8626}"/>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Rectangle 33">
              <a:extLst>
                <a:ext uri="{FF2B5EF4-FFF2-40B4-BE49-F238E27FC236}">
                  <a16:creationId xmlns:a16="http://schemas.microsoft.com/office/drawing/2014/main" id="{EC586FF8-3859-6C4D-9545-14E0A3A667FE}"/>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0FC81EB-E258-C24D-8A48-D510CEA691D5}"/>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AE9FED4-5FB5-D14D-9F92-B903D09CEB96}"/>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24AF9F7-FD2A-844B-B6E8-275C8E3638A5}"/>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1713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F8BE7-0C1D-4259-BCF6-95BAB3992561}" type="datetime1">
              <a:rPr lang="en-US" smtClean="0"/>
              <a:t>4/17/2023</a:t>
            </a:fld>
            <a:endParaRPr lang="en-US"/>
          </a:p>
        </p:txBody>
      </p:sp>
      <p:sp>
        <p:nvSpPr>
          <p:cNvPr id="3" name="Footer Placeholder 2"/>
          <p:cNvSpPr>
            <a:spLocks noGrp="1"/>
          </p:cNvSpPr>
          <p:nvPr>
            <p:ph type="ftr" sz="quarter" idx="11"/>
          </p:nvPr>
        </p:nvSpPr>
        <p:spPr/>
        <p:txBody>
          <a:bodyPr/>
          <a:lstStyle/>
          <a:p>
            <a:r>
              <a:rPr lang="pt-BR"/>
              <a:t>CS 474 F2021 - UIC - Prof. Luís Pina</a:t>
            </a:r>
            <a:endParaRPr lang="en-US"/>
          </a:p>
        </p:txBody>
      </p:sp>
      <p:sp>
        <p:nvSpPr>
          <p:cNvPr id="4" name="Slide Number Placeholder 3"/>
          <p:cNvSpPr>
            <a:spLocks noGrp="1"/>
          </p:cNvSpPr>
          <p:nvPr>
            <p:ph type="sldNum" sz="quarter" idx="12"/>
          </p:nvPr>
        </p:nvSpPr>
        <p:spPr/>
        <p:txBody>
          <a:bodyPr/>
          <a:lstStyle/>
          <a:p>
            <a:fld id="{1F1B8572-414E-4329-B0B0-F510B92A2987}" type="slidenum">
              <a:rPr lang="en-US" smtClean="0"/>
              <a:t>‹#›</a:t>
            </a:fld>
            <a:endParaRPr lang="en-US"/>
          </a:p>
        </p:txBody>
      </p:sp>
    </p:spTree>
    <p:extLst>
      <p:ext uri="{BB962C8B-B14F-4D97-AF65-F5344CB8AC3E}">
        <p14:creationId xmlns:p14="http://schemas.microsoft.com/office/powerpoint/2010/main" val="179993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Image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58880B-8820-2C48-AA7C-1AF82F12981B}"/>
              </a:ext>
            </a:extLst>
          </p:cNvPr>
          <p:cNvPicPr>
            <a:picLocks noChangeAspect="1"/>
          </p:cNvPicPr>
          <p:nvPr userDrawn="1"/>
        </p:nvPicPr>
        <p:blipFill rotWithShape="1">
          <a:blip r:embed="rId2"/>
          <a:srcRect l="19175" t="38087" r="7734" b="135"/>
          <a:stretch/>
        </p:blipFill>
        <p:spPr>
          <a:xfrm>
            <a:off x="1" y="0"/>
            <a:ext cx="12191998" cy="6869838"/>
          </a:xfrm>
          <a:prstGeom prst="rect">
            <a:avLst/>
          </a:prstGeom>
        </p:spPr>
      </p:pic>
      <p:pic>
        <p:nvPicPr>
          <p:cNvPr id="23" name="Picture 22">
            <a:extLst>
              <a:ext uri="{FF2B5EF4-FFF2-40B4-BE49-F238E27FC236}">
                <a16:creationId xmlns:a16="http://schemas.microsoft.com/office/drawing/2014/main" id="{DA5DEECE-7041-2A44-878A-5B6423FFD5F4}"/>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15" name="Text Placeholder 2">
            <a:extLst>
              <a:ext uri="{FF2B5EF4-FFF2-40B4-BE49-F238E27FC236}">
                <a16:creationId xmlns:a16="http://schemas.microsoft.com/office/drawing/2014/main" id="{B713526B-A981-AA4D-9A68-B655346A3348}"/>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7" name="Text Placeholder 16">
            <a:extLst>
              <a:ext uri="{FF2B5EF4-FFF2-40B4-BE49-F238E27FC236}">
                <a16:creationId xmlns:a16="http://schemas.microsoft.com/office/drawing/2014/main" id="{F0A649F6-58FD-3B48-B94D-476ECA7FB751}"/>
              </a:ext>
            </a:extLst>
          </p:cNvPr>
          <p:cNvSpPr>
            <a:spLocks noGrp="1"/>
          </p:cNvSpPr>
          <p:nvPr>
            <p:ph type="body" sz="quarter" idx="12" hasCustomPrompt="1"/>
          </p:nvPr>
        </p:nvSpPr>
        <p:spPr>
          <a:xfrm>
            <a:off x="1072466" y="1903421"/>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31" name="Group 30">
            <a:extLst>
              <a:ext uri="{FF2B5EF4-FFF2-40B4-BE49-F238E27FC236}">
                <a16:creationId xmlns:a16="http://schemas.microsoft.com/office/drawing/2014/main" id="{168B9BC6-8F9C-3245-93A9-D91E0103D68A}"/>
              </a:ext>
            </a:extLst>
          </p:cNvPr>
          <p:cNvGrpSpPr/>
          <p:nvPr userDrawn="1"/>
        </p:nvGrpSpPr>
        <p:grpSpPr>
          <a:xfrm>
            <a:off x="3" y="6682727"/>
            <a:ext cx="6662422" cy="195925"/>
            <a:chOff x="1" y="-8478"/>
            <a:chExt cx="6662422" cy="278771"/>
          </a:xfrm>
        </p:grpSpPr>
        <p:sp>
          <p:nvSpPr>
            <p:cNvPr id="32" name="Rectangle 31">
              <a:extLst>
                <a:ext uri="{FF2B5EF4-FFF2-40B4-BE49-F238E27FC236}">
                  <a16:creationId xmlns:a16="http://schemas.microsoft.com/office/drawing/2014/main" id="{11FBB3C0-2E97-3E48-8AB4-A561CDA805F1}"/>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7AE5196-68E8-E14E-A0E3-BBA796AF8875}"/>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Rectangle 33">
              <a:extLst>
                <a:ext uri="{FF2B5EF4-FFF2-40B4-BE49-F238E27FC236}">
                  <a16:creationId xmlns:a16="http://schemas.microsoft.com/office/drawing/2014/main" id="{331B9823-E598-5047-AED0-E904153E5D76}"/>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3FC45A2-FD99-D04E-B404-DB4D5185CFAB}"/>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7EE5947-1812-B445-A01B-9AA3A03E98EC}"/>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FE228E6-FA65-EE47-9FC3-10DA4A9F3082}"/>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417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9533E1-F178-5B48-81E8-3B90BD83B837}"/>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10" name="Text Placeholder 2">
            <a:extLst>
              <a:ext uri="{FF2B5EF4-FFF2-40B4-BE49-F238E27FC236}">
                <a16:creationId xmlns:a16="http://schemas.microsoft.com/office/drawing/2014/main" id="{7EF19806-318E-8940-A82D-81AEE2DE4EF4}"/>
              </a:ext>
            </a:extLst>
          </p:cNvPr>
          <p:cNvSpPr>
            <a:spLocks noGrp="1"/>
          </p:cNvSpPr>
          <p:nvPr>
            <p:ph type="body" sz="quarter" idx="11" hasCustomPrompt="1"/>
          </p:nvPr>
        </p:nvSpPr>
        <p:spPr>
          <a:xfrm>
            <a:off x="1072466" y="3706314"/>
            <a:ext cx="9303986" cy="176020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2" name="Text Placeholder 16">
            <a:extLst>
              <a:ext uri="{FF2B5EF4-FFF2-40B4-BE49-F238E27FC236}">
                <a16:creationId xmlns:a16="http://schemas.microsoft.com/office/drawing/2014/main" id="{A1E6968E-2846-CC4C-A662-82F99C0BFD80}"/>
              </a:ext>
            </a:extLst>
          </p:cNvPr>
          <p:cNvSpPr>
            <a:spLocks noGrp="1"/>
          </p:cNvSpPr>
          <p:nvPr>
            <p:ph type="body" sz="quarter" idx="12" hasCustomPrompt="1"/>
          </p:nvPr>
        </p:nvSpPr>
        <p:spPr>
          <a:xfrm>
            <a:off x="1072466" y="1215216"/>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tx2"/>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15" name="Group 14">
            <a:extLst>
              <a:ext uri="{FF2B5EF4-FFF2-40B4-BE49-F238E27FC236}">
                <a16:creationId xmlns:a16="http://schemas.microsoft.com/office/drawing/2014/main" id="{ECFD2683-5659-C244-9D03-BA5FF700A517}"/>
              </a:ext>
            </a:extLst>
          </p:cNvPr>
          <p:cNvGrpSpPr/>
          <p:nvPr userDrawn="1"/>
        </p:nvGrpSpPr>
        <p:grpSpPr>
          <a:xfrm rot="16200000">
            <a:off x="6445932" y="-2354300"/>
            <a:ext cx="215152" cy="11276985"/>
            <a:chOff x="476929" y="2002564"/>
            <a:chExt cx="215152" cy="11276985"/>
          </a:xfrm>
        </p:grpSpPr>
        <p:cxnSp>
          <p:nvCxnSpPr>
            <p:cNvPr id="16" name="Straight Connector 15">
              <a:extLst>
                <a:ext uri="{FF2B5EF4-FFF2-40B4-BE49-F238E27FC236}">
                  <a16:creationId xmlns:a16="http://schemas.microsoft.com/office/drawing/2014/main" id="{B54D8159-158D-5144-860A-0201B6A2EA46}"/>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7984607-2D65-8542-8803-395EF243475E}"/>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09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11CFC3-A770-3A47-88B8-4031008762ED}"/>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7" name="Text Placeholder 16">
            <a:extLst>
              <a:ext uri="{FF2B5EF4-FFF2-40B4-BE49-F238E27FC236}">
                <a16:creationId xmlns:a16="http://schemas.microsoft.com/office/drawing/2014/main" id="{AA65A621-856B-BD4D-9131-635D30E42789}"/>
              </a:ext>
            </a:extLst>
          </p:cNvPr>
          <p:cNvSpPr>
            <a:spLocks noGrp="1"/>
          </p:cNvSpPr>
          <p:nvPr>
            <p:ph type="body" sz="quarter" idx="12" hasCustomPrompt="1"/>
          </p:nvPr>
        </p:nvSpPr>
        <p:spPr>
          <a:xfrm>
            <a:off x="1072466" y="1248032"/>
            <a:ext cx="9303986" cy="3073536"/>
          </a:xfrm>
        </p:spPr>
        <p:txBody>
          <a:bodyPr anchor="b">
            <a:normAutofit/>
          </a:bodyPr>
          <a:lstStyle>
            <a:lvl1pPr marL="0" indent="0">
              <a:buNone/>
              <a:defRPr sz="7000" b="1" i="0">
                <a:solidFill>
                  <a:schemeClr val="tx2"/>
                </a:solidFill>
                <a:latin typeface="Helvetica" pitchFamily="2" charset="0"/>
              </a:defRPr>
            </a:lvl1pPr>
          </a:lstStyle>
          <a:p>
            <a:r>
              <a:rPr lang="en-US" dirty="0"/>
              <a:t>Click to add title</a:t>
            </a:r>
          </a:p>
        </p:txBody>
      </p:sp>
      <p:grpSp>
        <p:nvGrpSpPr>
          <p:cNvPr id="13" name="Group 12">
            <a:extLst>
              <a:ext uri="{FF2B5EF4-FFF2-40B4-BE49-F238E27FC236}">
                <a16:creationId xmlns:a16="http://schemas.microsoft.com/office/drawing/2014/main" id="{A8F9B54C-EB7D-C04E-A9D9-0D6197BDF60A}"/>
              </a:ext>
            </a:extLst>
          </p:cNvPr>
          <p:cNvGrpSpPr/>
          <p:nvPr userDrawn="1"/>
        </p:nvGrpSpPr>
        <p:grpSpPr>
          <a:xfrm rot="16200000">
            <a:off x="6445932" y="-1254548"/>
            <a:ext cx="215152" cy="11276985"/>
            <a:chOff x="476929" y="2002564"/>
            <a:chExt cx="215152" cy="11276985"/>
          </a:xfrm>
        </p:grpSpPr>
        <p:cxnSp>
          <p:nvCxnSpPr>
            <p:cNvPr id="14" name="Straight Connector 13">
              <a:extLst>
                <a:ext uri="{FF2B5EF4-FFF2-40B4-BE49-F238E27FC236}">
                  <a16:creationId xmlns:a16="http://schemas.microsoft.com/office/drawing/2014/main" id="{C617A679-D288-2341-BE11-4E2596D89E90}"/>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822CB3E-C823-F141-9B3B-895DE826B02B}"/>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861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B Titl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11CFC3-A770-3A47-88B8-4031008762ED}"/>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12" name="Title 1">
            <a:extLst>
              <a:ext uri="{FF2B5EF4-FFF2-40B4-BE49-F238E27FC236}">
                <a16:creationId xmlns:a16="http://schemas.microsoft.com/office/drawing/2014/main" id="{D39767D8-6212-DF4F-894A-74D4A8FC1581}"/>
              </a:ext>
            </a:extLst>
          </p:cNvPr>
          <p:cNvSpPr>
            <a:spLocks noGrp="1"/>
          </p:cNvSpPr>
          <p:nvPr>
            <p:ph type="ctrTitle" hasCustomPrompt="1"/>
          </p:nvPr>
        </p:nvSpPr>
        <p:spPr>
          <a:xfrm>
            <a:off x="1028032" y="1235677"/>
            <a:ext cx="10068336" cy="3117984"/>
          </a:xfrm>
        </p:spPr>
        <p:txBody>
          <a:bodyPr anchor="b">
            <a:normAutofit/>
          </a:bodyPr>
          <a:lstStyle>
            <a:lvl1pPr algn="l">
              <a:defRPr sz="4400" b="1">
                <a:solidFill>
                  <a:schemeClr val="tx2"/>
                </a:solidFill>
                <a:latin typeface="Helvetica" pitchFamily="2" charset="0"/>
                <a:ea typeface="Helvetica Neue" panose="02000503000000020004" pitchFamily="2" charset="0"/>
                <a:cs typeface="Helvetica Neue" panose="02000503000000020004" pitchFamily="2" charset="0"/>
              </a:defRPr>
            </a:lvl1pPr>
          </a:lstStyle>
          <a:p>
            <a:r>
              <a:rPr lang="en-US" dirty="0"/>
              <a:t>Click to add a much longer title here</a:t>
            </a:r>
          </a:p>
        </p:txBody>
      </p:sp>
      <p:grpSp>
        <p:nvGrpSpPr>
          <p:cNvPr id="7" name="Group 6">
            <a:extLst>
              <a:ext uri="{FF2B5EF4-FFF2-40B4-BE49-F238E27FC236}">
                <a16:creationId xmlns:a16="http://schemas.microsoft.com/office/drawing/2014/main" id="{8326CFBA-A3F1-9043-906A-147039E438AD}"/>
              </a:ext>
            </a:extLst>
          </p:cNvPr>
          <p:cNvGrpSpPr/>
          <p:nvPr userDrawn="1"/>
        </p:nvGrpSpPr>
        <p:grpSpPr>
          <a:xfrm rot="16200000">
            <a:off x="6445932" y="-1226841"/>
            <a:ext cx="215152" cy="11276986"/>
            <a:chOff x="476929" y="2002564"/>
            <a:chExt cx="215152" cy="11276985"/>
          </a:xfrm>
        </p:grpSpPr>
        <p:cxnSp>
          <p:nvCxnSpPr>
            <p:cNvPr id="13" name="Straight Connector 12">
              <a:extLst>
                <a:ext uri="{FF2B5EF4-FFF2-40B4-BE49-F238E27FC236}">
                  <a16:creationId xmlns:a16="http://schemas.microsoft.com/office/drawing/2014/main" id="{564A4233-F694-A44D-A251-3A5256507A17}"/>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18A9D33-0FBF-F94F-A380-FCB098489221}"/>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17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90E436-A003-0441-B39F-960397850BCF}"/>
              </a:ext>
            </a:extLst>
          </p:cNvPr>
          <p:cNvSpPr>
            <a:spLocks noGrp="1"/>
          </p:cNvSpPr>
          <p:nvPr>
            <p:ph type="body" idx="1" hasCustomPrompt="1"/>
          </p:nvPr>
        </p:nvSpPr>
        <p:spPr>
          <a:xfrm>
            <a:off x="999347" y="2300270"/>
            <a:ext cx="9625582" cy="3096677"/>
          </a:xfrm>
        </p:spPr>
        <p:txBody>
          <a:bodyPr>
            <a:normAutofit/>
          </a:bodyPr>
          <a:lstStyle>
            <a:lvl1pPr marL="0" indent="0">
              <a:lnSpc>
                <a:spcPct val="100000"/>
              </a:lnSpc>
              <a:buNone/>
              <a:defRPr sz="2400">
                <a:solidFill>
                  <a:schemeClr val="bg2"/>
                </a:solidFill>
                <a:latin typeface="Helvetica" pitchFamily="2" charset="0"/>
                <a:ea typeface="Helvetica Neue" panose="02000503000000020004" pitchFamily="2" charset="0"/>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grpSp>
        <p:nvGrpSpPr>
          <p:cNvPr id="5" name="Group 4">
            <a:extLst>
              <a:ext uri="{FF2B5EF4-FFF2-40B4-BE49-F238E27FC236}">
                <a16:creationId xmlns:a16="http://schemas.microsoft.com/office/drawing/2014/main" id="{0603A034-A0E8-7F4E-B490-C8E4593BCB29}"/>
              </a:ext>
            </a:extLst>
          </p:cNvPr>
          <p:cNvGrpSpPr/>
          <p:nvPr userDrawn="1"/>
        </p:nvGrpSpPr>
        <p:grpSpPr>
          <a:xfrm>
            <a:off x="476929" y="2002564"/>
            <a:ext cx="215152" cy="4649234"/>
            <a:chOff x="476929" y="2002564"/>
            <a:chExt cx="215152" cy="4649234"/>
          </a:xfrm>
        </p:grpSpPr>
        <p:cxnSp>
          <p:nvCxnSpPr>
            <p:cNvPr id="8" name="Straight Connector 7">
              <a:extLst>
                <a:ext uri="{FF2B5EF4-FFF2-40B4-BE49-F238E27FC236}">
                  <a16:creationId xmlns:a16="http://schemas.microsoft.com/office/drawing/2014/main" id="{FA74A11D-9D93-A447-B9E1-5D36E3191250}"/>
                </a:ext>
              </a:extLst>
            </p:cNvPr>
            <p:cNvCxnSpPr>
              <a:cxnSpLocks/>
              <a:endCxn id="9" idx="4"/>
            </p:cNvCxnSpPr>
            <p:nvPr userDrawn="1"/>
          </p:nvCxnSpPr>
          <p:spPr>
            <a:xfrm flipV="1">
              <a:off x="584505" y="2217716"/>
              <a:ext cx="0" cy="4434082"/>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C13A9BF-A775-EA41-AFAD-06A78BF6F52C}"/>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89C848EC-C853-4849-92B8-4E72D507142C}"/>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0A02F7E-EBC7-4C45-8AD0-02611090320C}"/>
              </a:ext>
            </a:extLst>
          </p:cNvPr>
          <p:cNvSpPr>
            <a:spLocks noGrp="1"/>
          </p:cNvSpPr>
          <p:nvPr>
            <p:ph type="subTitle" idx="13" hasCustomPrompt="1"/>
          </p:nvPr>
        </p:nvSpPr>
        <p:spPr>
          <a:xfrm>
            <a:off x="999346" y="526774"/>
            <a:ext cx="9625583" cy="129632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pic>
        <p:nvPicPr>
          <p:cNvPr id="14" name="Picture 13">
            <a:extLst>
              <a:ext uri="{FF2B5EF4-FFF2-40B4-BE49-F238E27FC236}">
                <a16:creationId xmlns:a16="http://schemas.microsoft.com/office/drawing/2014/main" id="{0EC21A38-C2EF-3949-9D98-99B82C9D8461}"/>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7" name="Date Placeholder 6">
            <a:extLst>
              <a:ext uri="{FF2B5EF4-FFF2-40B4-BE49-F238E27FC236}">
                <a16:creationId xmlns:a16="http://schemas.microsoft.com/office/drawing/2014/main" id="{001AA286-D2F0-4422-A674-94D67C10EF49}"/>
              </a:ext>
            </a:extLst>
          </p:cNvPr>
          <p:cNvSpPr>
            <a:spLocks noGrp="1"/>
          </p:cNvSpPr>
          <p:nvPr>
            <p:ph type="dt" sz="half" idx="14"/>
          </p:nvPr>
        </p:nvSpPr>
        <p:spPr/>
        <p:txBody>
          <a:bodyPr/>
          <a:lstStyle/>
          <a:p>
            <a:fld id="{2C0290CA-1737-46E1-9530-30B2B3FD9234}" type="datetime1">
              <a:rPr lang="en-US" smtClean="0"/>
              <a:t>4/17/2023</a:t>
            </a:fld>
            <a:endParaRPr lang="en-US" dirty="0"/>
          </a:p>
        </p:txBody>
      </p:sp>
      <p:sp>
        <p:nvSpPr>
          <p:cNvPr id="11" name="Footer Placeholder 10">
            <a:extLst>
              <a:ext uri="{FF2B5EF4-FFF2-40B4-BE49-F238E27FC236}">
                <a16:creationId xmlns:a16="http://schemas.microsoft.com/office/drawing/2014/main" id="{E90F39A7-BADE-4699-8DB0-40BE14E4350A}"/>
              </a:ext>
            </a:extLst>
          </p:cNvPr>
          <p:cNvSpPr>
            <a:spLocks noGrp="1"/>
          </p:cNvSpPr>
          <p:nvPr>
            <p:ph type="ftr" sz="quarter" idx="15"/>
          </p:nvPr>
        </p:nvSpPr>
        <p:spPr/>
        <p:txBody>
          <a:bodyPr/>
          <a:lstStyle/>
          <a:p>
            <a:r>
              <a:rPr lang="en-US"/>
              <a:t>CS474 Fall 2020 – Prof. Luis Pina</a:t>
            </a:r>
            <a:endParaRPr lang="en-US" dirty="0"/>
          </a:p>
        </p:txBody>
      </p:sp>
      <p:sp>
        <p:nvSpPr>
          <p:cNvPr id="13" name="Slide Number Placeholder 12">
            <a:extLst>
              <a:ext uri="{FF2B5EF4-FFF2-40B4-BE49-F238E27FC236}">
                <a16:creationId xmlns:a16="http://schemas.microsoft.com/office/drawing/2014/main" id="{5B09E936-E3B1-4962-8981-CD86884643A1}"/>
              </a:ext>
            </a:extLst>
          </p:cNvPr>
          <p:cNvSpPr>
            <a:spLocks noGrp="1"/>
          </p:cNvSpPr>
          <p:nvPr>
            <p:ph type="sldNum" sz="quarter" idx="16"/>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10435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5C4CB0-8022-884D-B9F8-11B4650F2A98}"/>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Subtitle 2">
            <a:extLst>
              <a:ext uri="{FF2B5EF4-FFF2-40B4-BE49-F238E27FC236}">
                <a16:creationId xmlns:a16="http://schemas.microsoft.com/office/drawing/2014/main" id="{45AF444D-C4BC-6C45-B071-7C7596F17B08}"/>
              </a:ext>
            </a:extLst>
          </p:cNvPr>
          <p:cNvSpPr>
            <a:spLocks noGrp="1"/>
          </p:cNvSpPr>
          <p:nvPr>
            <p:ph type="subTitle" idx="13" hasCustomPrompt="1"/>
          </p:nvPr>
        </p:nvSpPr>
        <p:spPr>
          <a:xfrm>
            <a:off x="999347" y="605971"/>
            <a:ext cx="5020453" cy="1217123"/>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6" name="Text Placeholder 5">
            <a:extLst>
              <a:ext uri="{FF2B5EF4-FFF2-40B4-BE49-F238E27FC236}">
                <a16:creationId xmlns:a16="http://schemas.microsoft.com/office/drawing/2014/main" id="{44F57992-8C49-E443-92EC-7A93DD13140B}"/>
              </a:ext>
            </a:extLst>
          </p:cNvPr>
          <p:cNvSpPr>
            <a:spLocks noGrp="1"/>
          </p:cNvSpPr>
          <p:nvPr>
            <p:ph type="body" sz="quarter" idx="15" hasCustomPrompt="1"/>
          </p:nvPr>
        </p:nvSpPr>
        <p:spPr>
          <a:xfrm>
            <a:off x="6541744" y="605971"/>
            <a:ext cx="5009938" cy="1217123"/>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8" name="Text Placeholder 7">
            <a:extLst>
              <a:ext uri="{FF2B5EF4-FFF2-40B4-BE49-F238E27FC236}">
                <a16:creationId xmlns:a16="http://schemas.microsoft.com/office/drawing/2014/main" id="{ACC139B5-384A-DC4A-B9FE-9164419B50BD}"/>
              </a:ext>
            </a:extLst>
          </p:cNvPr>
          <p:cNvSpPr>
            <a:spLocks noGrp="1"/>
          </p:cNvSpPr>
          <p:nvPr>
            <p:ph type="body" sz="quarter" idx="16"/>
          </p:nvPr>
        </p:nvSpPr>
        <p:spPr>
          <a:xfrm>
            <a:off x="999346" y="2288331"/>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8D734A8C-F35A-3447-8B57-C4E0C0A55685}"/>
              </a:ext>
            </a:extLst>
          </p:cNvPr>
          <p:cNvSpPr>
            <a:spLocks noGrp="1"/>
          </p:cNvSpPr>
          <p:nvPr>
            <p:ph type="body" sz="quarter" idx="17"/>
          </p:nvPr>
        </p:nvSpPr>
        <p:spPr>
          <a:xfrm>
            <a:off x="6531228" y="2288331"/>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E9FE8DFF-1436-214C-8164-A79EC633D73F}"/>
              </a:ext>
            </a:extLst>
          </p:cNvPr>
          <p:cNvSpPr/>
          <p:nvPr userDrawn="1"/>
        </p:nvSpPr>
        <p:spPr>
          <a:xfrm rot="5400000">
            <a:off x="6994140"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 name="Picture 8">
            <a:extLst>
              <a:ext uri="{FF2B5EF4-FFF2-40B4-BE49-F238E27FC236}">
                <a16:creationId xmlns:a16="http://schemas.microsoft.com/office/drawing/2014/main" id="{41EFD592-B6B5-E04C-99E9-02659E3B3B89}"/>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316363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4B01D91-B6EB-2444-A36C-7FADCD941DCD}"/>
              </a:ext>
            </a:extLst>
          </p:cNvPr>
          <p:cNvSpPr>
            <a:spLocks noGrp="1"/>
          </p:cNvSpPr>
          <p:nvPr>
            <p:ph type="pic" idx="14" hasCustomPrompt="1"/>
          </p:nvPr>
        </p:nvSpPr>
        <p:spPr>
          <a:xfrm>
            <a:off x="6728163" y="1453472"/>
            <a:ext cx="5463837" cy="3995928"/>
          </a:xfrm>
          <a:solidFill>
            <a:schemeClr val="tx1"/>
          </a:solidFill>
        </p:spPr>
        <p:txBody>
          <a:bodyPr anchor="ctr">
            <a:norm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grpSp>
        <p:nvGrpSpPr>
          <p:cNvPr id="10" name="Group 9">
            <a:extLst>
              <a:ext uri="{FF2B5EF4-FFF2-40B4-BE49-F238E27FC236}">
                <a16:creationId xmlns:a16="http://schemas.microsoft.com/office/drawing/2014/main" id="{01AF9F27-F252-8F43-8E3A-F6EFC1EDC2FD}"/>
              </a:ext>
            </a:extLst>
          </p:cNvPr>
          <p:cNvGrpSpPr/>
          <p:nvPr userDrawn="1"/>
        </p:nvGrpSpPr>
        <p:grpSpPr>
          <a:xfrm>
            <a:off x="999346" y="3675132"/>
            <a:ext cx="5526517" cy="2342609"/>
            <a:chOff x="999346" y="3606552"/>
            <a:chExt cx="5526517" cy="2342609"/>
          </a:xfrm>
        </p:grpSpPr>
        <p:sp>
          <p:nvSpPr>
            <p:cNvPr id="11" name="Oval 10">
              <a:extLst>
                <a:ext uri="{FF2B5EF4-FFF2-40B4-BE49-F238E27FC236}">
                  <a16:creationId xmlns:a16="http://schemas.microsoft.com/office/drawing/2014/main" id="{B1D4BA98-1D02-F043-88B3-544283FF80BF}"/>
                </a:ext>
              </a:extLst>
            </p:cNvPr>
            <p:cNvSpPr/>
            <p:nvPr userDrawn="1"/>
          </p:nvSpPr>
          <p:spPr>
            <a:xfrm>
              <a:off x="6310711" y="3606552"/>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Elbow Connector 11">
              <a:extLst>
                <a:ext uri="{FF2B5EF4-FFF2-40B4-BE49-F238E27FC236}">
                  <a16:creationId xmlns:a16="http://schemas.microsoft.com/office/drawing/2014/main" id="{4504F55C-2D0C-BF4E-83A6-AA448FE81891}"/>
                </a:ext>
              </a:extLst>
            </p:cNvPr>
            <p:cNvCxnSpPr>
              <a:cxnSpLocks/>
              <a:endCxn id="11" idx="2"/>
            </p:cNvCxnSpPr>
            <p:nvPr userDrawn="1"/>
          </p:nvCxnSpPr>
          <p:spPr>
            <a:xfrm flipV="1">
              <a:off x="999346" y="3714128"/>
              <a:ext cx="5311365" cy="2235033"/>
            </a:xfrm>
            <a:prstGeom prst="bentConnector3">
              <a:avLst>
                <a:gd name="adj1" fmla="val 93738"/>
              </a:avLst>
            </a:prstGeom>
            <a:ln w="28575" cap="rnd" cmpd="sng" algn="ctr">
              <a:solidFill>
                <a:schemeClr val="accent1"/>
              </a:solidFill>
              <a:prstDash val="sysDot"/>
              <a:miter lim="800000"/>
              <a:headEnd type="oval" w="lg" len="lg"/>
              <a:tailEnd type="none" w="lg" len="lg"/>
            </a:ln>
          </p:spPr>
          <p:style>
            <a:lnRef idx="0">
              <a:scrgbClr r="0" g="0" b="0"/>
            </a:lnRef>
            <a:fillRef idx="0">
              <a:scrgbClr r="0" g="0" b="0"/>
            </a:fillRef>
            <a:effectRef idx="0">
              <a:scrgbClr r="0" g="0" b="0"/>
            </a:effectRef>
            <a:fontRef idx="minor">
              <a:schemeClr val="tx1"/>
            </a:fontRef>
          </p:style>
        </p:cxnSp>
      </p:grpSp>
      <p:sp>
        <p:nvSpPr>
          <p:cNvPr id="13" name="Rectangle 12">
            <a:extLst>
              <a:ext uri="{FF2B5EF4-FFF2-40B4-BE49-F238E27FC236}">
                <a16:creationId xmlns:a16="http://schemas.microsoft.com/office/drawing/2014/main" id="{3643559F-61CD-1640-90F5-F91646413B67}"/>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Subtitle 2">
            <a:extLst>
              <a:ext uri="{FF2B5EF4-FFF2-40B4-BE49-F238E27FC236}">
                <a16:creationId xmlns:a16="http://schemas.microsoft.com/office/drawing/2014/main" id="{E997F86A-49A1-D64E-A5FC-2F79E76C4B8C}"/>
              </a:ext>
            </a:extLst>
          </p:cNvPr>
          <p:cNvSpPr>
            <a:spLocks noGrp="1"/>
          </p:cNvSpPr>
          <p:nvPr>
            <p:ph type="subTitle" idx="13" hasCustomPrompt="1"/>
          </p:nvPr>
        </p:nvSpPr>
        <p:spPr>
          <a:xfrm>
            <a:off x="999348" y="605971"/>
            <a:ext cx="4697118" cy="1217123"/>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17" name="Text Placeholder 7">
            <a:extLst>
              <a:ext uri="{FF2B5EF4-FFF2-40B4-BE49-F238E27FC236}">
                <a16:creationId xmlns:a16="http://schemas.microsoft.com/office/drawing/2014/main" id="{5F9705A4-98E2-2F43-9229-85A0674E7EC5}"/>
              </a:ext>
            </a:extLst>
          </p:cNvPr>
          <p:cNvSpPr>
            <a:spLocks noGrp="1"/>
          </p:cNvSpPr>
          <p:nvPr>
            <p:ph type="body" sz="quarter" idx="16"/>
          </p:nvPr>
        </p:nvSpPr>
        <p:spPr>
          <a:xfrm>
            <a:off x="999346" y="2288331"/>
            <a:ext cx="4697119"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a:extLst>
              <a:ext uri="{FF2B5EF4-FFF2-40B4-BE49-F238E27FC236}">
                <a16:creationId xmlns:a16="http://schemas.microsoft.com/office/drawing/2014/main" id="{5C1131D2-1960-D144-8BF0-01CB1CCC6289}"/>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388677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9F3A5-E830-6A40-89F5-5289FED0E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E2F2AF-8FB4-064A-834D-CBCC3EE1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FF5DF9-DC68-2645-A853-1F94E253E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C87FA-018A-4E98-A5B9-E77F14AE5492}" type="datetime1">
              <a:rPr lang="en-US" smtClean="0"/>
              <a:t>4/17/2023</a:t>
            </a:fld>
            <a:endParaRPr lang="en-US" dirty="0"/>
          </a:p>
        </p:txBody>
      </p:sp>
      <p:grpSp>
        <p:nvGrpSpPr>
          <p:cNvPr id="15" name="Group 14">
            <a:extLst>
              <a:ext uri="{FF2B5EF4-FFF2-40B4-BE49-F238E27FC236}">
                <a16:creationId xmlns:a16="http://schemas.microsoft.com/office/drawing/2014/main" id="{D6DB199A-F2B5-B84A-AF9B-C224C584288C}"/>
              </a:ext>
            </a:extLst>
          </p:cNvPr>
          <p:cNvGrpSpPr/>
          <p:nvPr userDrawn="1"/>
        </p:nvGrpSpPr>
        <p:grpSpPr>
          <a:xfrm>
            <a:off x="3" y="6682727"/>
            <a:ext cx="6662422" cy="195925"/>
            <a:chOff x="1" y="-8478"/>
            <a:chExt cx="6662422" cy="278771"/>
          </a:xfrm>
        </p:grpSpPr>
        <p:sp>
          <p:nvSpPr>
            <p:cNvPr id="16" name="Rectangle 15">
              <a:extLst>
                <a:ext uri="{FF2B5EF4-FFF2-40B4-BE49-F238E27FC236}">
                  <a16:creationId xmlns:a16="http://schemas.microsoft.com/office/drawing/2014/main" id="{D38B7CAF-39F6-A345-BD86-06D80C68F49A}"/>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58BB67-950B-9C46-9CB7-5F8BD395876A}"/>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ectangle 17">
              <a:extLst>
                <a:ext uri="{FF2B5EF4-FFF2-40B4-BE49-F238E27FC236}">
                  <a16:creationId xmlns:a16="http://schemas.microsoft.com/office/drawing/2014/main" id="{A1698D85-57E9-684B-97D6-FB26ED640496}"/>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6007C48-E145-7343-B2BC-01EAAC4DD93A}"/>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35E56C8-92B5-4349-A6FE-2E900FEDC35E}"/>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3F8DEB6-EA81-C043-9A06-EA547FBD7D46}"/>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a:extLst>
              <a:ext uri="{FF2B5EF4-FFF2-40B4-BE49-F238E27FC236}">
                <a16:creationId xmlns:a16="http://schemas.microsoft.com/office/drawing/2014/main" id="{D44DE037-A313-904B-BA73-920FD44F0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9B6FE-335D-294E-B2E9-E84AA8EFAFC4}" type="slidenum">
              <a:rPr lang="en-US" smtClean="0"/>
              <a:t>‹#›</a:t>
            </a:fld>
            <a:endParaRPr lang="en-US"/>
          </a:p>
        </p:txBody>
      </p:sp>
      <p:sp>
        <p:nvSpPr>
          <p:cNvPr id="14" name="Footer Placeholder 13">
            <a:extLst>
              <a:ext uri="{FF2B5EF4-FFF2-40B4-BE49-F238E27FC236}">
                <a16:creationId xmlns:a16="http://schemas.microsoft.com/office/drawing/2014/main" id="{5EC2A150-52E8-8049-B0F0-A63C1A95F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CS474 Fall 2020 – Prof. Luis Pina</a:t>
            </a:r>
          </a:p>
        </p:txBody>
      </p:sp>
    </p:spTree>
    <p:extLst>
      <p:ext uri="{BB962C8B-B14F-4D97-AF65-F5344CB8AC3E}">
        <p14:creationId xmlns:p14="http://schemas.microsoft.com/office/powerpoint/2010/main" val="4079412632"/>
      </p:ext>
    </p:extLst>
  </p:cSld>
  <p:clrMap bg1="lt1" tx1="dk1" bg2="lt2" tx2="dk2" accent1="accent1" accent2="accent2" accent3="accent3" accent4="accent4" accent5="accent5" accent6="accent6" hlink="hlink" folHlink="folHlink"/>
  <p:sldLayoutIdLst>
    <p:sldLayoutId id="2147483683" r:id="rId1"/>
    <p:sldLayoutId id="2147483680" r:id="rId2"/>
    <p:sldLayoutId id="2147483682" r:id="rId3"/>
    <p:sldLayoutId id="2147483667" r:id="rId4"/>
    <p:sldLayoutId id="2147483668" r:id="rId5"/>
    <p:sldLayoutId id="2147483684" r:id="rId6"/>
    <p:sldLayoutId id="2147483669" r:id="rId7"/>
    <p:sldLayoutId id="2147483670" r:id="rId8"/>
    <p:sldLayoutId id="2147483672" r:id="rId9"/>
    <p:sldLayoutId id="2147483673" r:id="rId10"/>
    <p:sldLayoutId id="2147483674" r:id="rId11"/>
    <p:sldLayoutId id="2147483675" r:id="rId12"/>
    <p:sldLayoutId id="2147483676" r:id="rId13"/>
    <p:sldLayoutId id="2147483685" r:id="rId14"/>
    <p:sldLayoutId id="2147483677" r:id="rId15"/>
    <p:sldLayoutId id="2147483671" r:id="rId16"/>
    <p:sldLayoutId id="2147483678" r:id="rId17"/>
    <p:sldLayoutId id="2147483690" r:id="rId18"/>
    <p:sldLayoutId id="2147483691" r:id="rId19"/>
    <p:sldLayoutId id="2147483693" r:id="rId20"/>
  </p:sldLayoutIdLst>
  <p:hf hdr="0" dt="0"/>
  <p:txStyles>
    <p:titleStyle>
      <a:lvl1pPr algn="l" defTabSz="914400" rtl="0" eaLnBrk="1" latinLnBrk="0" hangingPunct="1">
        <a:lnSpc>
          <a:spcPct val="90000"/>
        </a:lnSpc>
        <a:spcBef>
          <a:spcPct val="0"/>
        </a:spcBef>
        <a:buNone/>
        <a:defRPr sz="4400" b="1" i="0" u="none"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u="none" kern="1200">
          <a:solidFill>
            <a:srgbClr val="000000"/>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https://minecraft.gamepedia.com/Fir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s://minecraft.gamepedia.com/Fi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customXml" Target="../ink/ink3.xml"/><Relationship Id="rId4" Type="http://schemas.openxmlformats.org/officeDocument/2006/relationships/hyperlink" Target="https://minecraft.gamepedia.com/Fi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hyperlink" Target="https://minecraft.gamepedia.com/Fire"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acert.hunter.cuny.edu/blog/using-gradescope-at-hunter/2019/04/04/7/" TargetMode="Externa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customXml" Target="../ink/ink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0.xml"/><Relationship Id="rId1" Type="http://schemas.openxmlformats.org/officeDocument/2006/relationships/tags" Target="../tags/tag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customXml" Target="../ink/ink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hyperlink" Target="https://id.wikipedia.org/wiki/Lucasfilm"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19.xml"/><Relationship Id="rId6" Type="http://schemas.openxmlformats.org/officeDocument/2006/relationships/customXml" Target="../ink/ink6.xml"/><Relationship Id="rId5" Type="http://schemas.openxmlformats.org/officeDocument/2006/relationships/hyperlink" Target="https://acert.hunter.cuny.edu/blog/using-gradescope-at-hunter/2019/04/04/7/" TargetMode="Externa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hyperlink" Target="https://en.wikipedia.org/wiki/Android_Nougat"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82AAA1-4D05-6E40-ACFD-BB9F825BAB7C}"/>
              </a:ext>
            </a:extLst>
          </p:cNvPr>
          <p:cNvSpPr>
            <a:spLocks noGrp="1"/>
          </p:cNvSpPr>
          <p:nvPr>
            <p:ph type="body" sz="quarter" idx="11"/>
          </p:nvPr>
        </p:nvSpPr>
        <p:spPr>
          <a:xfrm>
            <a:off x="148276" y="4600209"/>
            <a:ext cx="9303986" cy="1581735"/>
          </a:xfrm>
        </p:spPr>
        <p:txBody>
          <a:bodyPr>
            <a:normAutofit fontScale="85000" lnSpcReduction="20000"/>
          </a:bodyPr>
          <a:lstStyle/>
          <a:p>
            <a:r>
              <a:rPr lang="en-US" dirty="0"/>
              <a:t>Spring 2023</a:t>
            </a:r>
          </a:p>
          <a:p>
            <a:r>
              <a:rPr lang="en-US" dirty="0"/>
              <a:t>Instructor: William Mansky</a:t>
            </a:r>
          </a:p>
          <a:p>
            <a:r>
              <a:rPr lang="en-US" dirty="0"/>
              <a:t>Lecture 12: Just-In-Time Compilation</a:t>
            </a:r>
          </a:p>
        </p:txBody>
      </p:sp>
      <p:sp>
        <p:nvSpPr>
          <p:cNvPr id="7" name="Text Placeholder 6">
            <a:extLst>
              <a:ext uri="{FF2B5EF4-FFF2-40B4-BE49-F238E27FC236}">
                <a16:creationId xmlns:a16="http://schemas.microsoft.com/office/drawing/2014/main" id="{F906B367-3FCE-1B4B-B146-3CC54DF7A371}"/>
              </a:ext>
            </a:extLst>
          </p:cNvPr>
          <p:cNvSpPr>
            <a:spLocks noGrp="1"/>
          </p:cNvSpPr>
          <p:nvPr>
            <p:ph type="body" sz="quarter" idx="12"/>
          </p:nvPr>
        </p:nvSpPr>
        <p:spPr>
          <a:xfrm>
            <a:off x="111991" y="138223"/>
            <a:ext cx="7910780" cy="2878663"/>
          </a:xfrm>
        </p:spPr>
        <p:txBody>
          <a:bodyPr>
            <a:normAutofit/>
          </a:bodyPr>
          <a:lstStyle/>
          <a:p>
            <a:r>
              <a:rPr lang="en-US" sz="4800" dirty="0"/>
              <a:t>CS474</a:t>
            </a:r>
          </a:p>
          <a:p>
            <a:r>
              <a:rPr lang="en-US" sz="4800" dirty="0"/>
              <a:t>Object-Oriented Languages and Environments</a:t>
            </a:r>
          </a:p>
        </p:txBody>
      </p:sp>
    </p:spTree>
    <p:extLst>
      <p:ext uri="{BB962C8B-B14F-4D97-AF65-F5344CB8AC3E}">
        <p14:creationId xmlns:p14="http://schemas.microsoft.com/office/powerpoint/2010/main" val="390900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9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How the JVM does it</a:t>
            </a:r>
            <a:endParaRPr sz="6133"/>
          </a:p>
        </p:txBody>
      </p:sp>
      <p:sp>
        <p:nvSpPr>
          <p:cNvPr id="940" name="Google Shape;940;p92"/>
          <p:cNvSpPr txBox="1">
            <a:spLocks noGrp="1"/>
          </p:cNvSpPr>
          <p:nvPr>
            <p:ph idx="1"/>
          </p:nvPr>
        </p:nvSpPr>
        <p:spPr>
          <a:xfrm>
            <a:off x="5119110" y="1373274"/>
            <a:ext cx="6036570" cy="4495819"/>
          </a:xfrm>
          <a:prstGeom prst="rect">
            <a:avLst/>
          </a:prstGeom>
        </p:spPr>
        <p:txBody>
          <a:bodyPr spcFirstLastPara="1" vert="horz" wrap="square" lIns="121900" tIns="121900" rIns="121900" bIns="121900" rtlCol="0" anchor="t" anchorCtr="0">
            <a:noAutofit/>
          </a:bodyPr>
          <a:lstStyle/>
          <a:p>
            <a:pPr marL="0" indent="0">
              <a:buNone/>
            </a:pPr>
            <a:r>
              <a:rPr lang="en" dirty="0"/>
              <a:t>The program keeps calling max many times</a:t>
            </a:r>
            <a:endParaRPr dirty="0"/>
          </a:p>
          <a:p>
            <a:pPr marL="609585" indent="-558786"/>
            <a:r>
              <a:rPr lang="en" dirty="0"/>
              <a:t>1st call, 1st iteration</a:t>
            </a:r>
            <a:endParaRPr dirty="0"/>
          </a:p>
        </p:txBody>
      </p:sp>
      <p:sp>
        <p:nvSpPr>
          <p:cNvPr id="941" name="Google Shape;941;p9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a:t>
            </a:fld>
            <a:endParaRPr/>
          </a:p>
        </p:txBody>
      </p:sp>
      <p:sp>
        <p:nvSpPr>
          <p:cNvPr id="942" name="Google Shape;942;p92"/>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D9EAD3"/>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D9EAD3"/>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D9EAD3"/>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D9EAD3"/>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FFF"/>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FFF"/>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FFF"/>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D9EAD3"/>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D9EAD3"/>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D9EAD3"/>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D9EAD3"/>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max == </a:t>
            </a:r>
            <a:r>
              <a:rPr lang="en" sz="1200" b="1" dirty="0">
                <a:solidFill>
                  <a:srgbClr val="008800"/>
                </a:solidFill>
                <a:highlight>
                  <a:srgbClr val="D9EAD3"/>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D9EAD3"/>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D9EAD3"/>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&gt; max.</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9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How the JVM does it</a:t>
            </a:r>
            <a:endParaRPr sz="6133"/>
          </a:p>
        </p:txBody>
      </p:sp>
      <p:sp>
        <p:nvSpPr>
          <p:cNvPr id="940" name="Google Shape;940;p92"/>
          <p:cNvSpPr txBox="1">
            <a:spLocks noGrp="1"/>
          </p:cNvSpPr>
          <p:nvPr>
            <p:ph idx="1"/>
          </p:nvPr>
        </p:nvSpPr>
        <p:spPr>
          <a:xfrm>
            <a:off x="5119110" y="1373274"/>
            <a:ext cx="6036570" cy="4495819"/>
          </a:xfrm>
          <a:prstGeom prst="rect">
            <a:avLst/>
          </a:prstGeom>
        </p:spPr>
        <p:txBody>
          <a:bodyPr spcFirstLastPara="1" vert="horz" wrap="square" lIns="121900" tIns="121900" rIns="121900" bIns="121900" rtlCol="0" anchor="t" anchorCtr="0">
            <a:noAutofit/>
          </a:bodyPr>
          <a:lstStyle/>
          <a:p>
            <a:pPr marL="0" indent="0">
              <a:buNone/>
            </a:pPr>
            <a:r>
              <a:rPr lang="en-GB" dirty="0"/>
              <a:t>The program keeps calling max many times</a:t>
            </a:r>
          </a:p>
          <a:p>
            <a:pPr marL="609585" indent="-558786"/>
            <a:r>
              <a:rPr lang="en-GB" dirty="0"/>
              <a:t>1st call</a:t>
            </a:r>
          </a:p>
          <a:p>
            <a:pPr marL="1219170" lvl="1" indent="-507987">
              <a:spcBef>
                <a:spcPts val="0"/>
              </a:spcBef>
            </a:pPr>
            <a:r>
              <a:rPr lang="en-GB" dirty="0"/>
              <a:t>1st iteration</a:t>
            </a:r>
          </a:p>
          <a:p>
            <a:pPr marL="1219170" lvl="1" indent="-507987">
              <a:spcBef>
                <a:spcPts val="0"/>
              </a:spcBef>
            </a:pPr>
            <a:r>
              <a:rPr lang="en-GB" dirty="0"/>
              <a:t>1000th iteration</a:t>
            </a:r>
          </a:p>
        </p:txBody>
      </p:sp>
      <p:sp>
        <p:nvSpPr>
          <p:cNvPr id="941" name="Google Shape;941;p9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11</a:t>
            </a:fld>
            <a:endParaRPr/>
          </a:p>
        </p:txBody>
      </p:sp>
      <p:sp>
        <p:nvSpPr>
          <p:cNvPr id="2" name="Google Shape;950;p93">
            <a:extLst>
              <a:ext uri="{FF2B5EF4-FFF2-40B4-BE49-F238E27FC236}">
                <a16:creationId xmlns:a16="http://schemas.microsoft.com/office/drawing/2014/main" id="{B4605C60-4367-4F2A-B556-8BA1F509F5D1}"/>
              </a:ext>
            </a:extLst>
          </p:cNvPr>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FFF"/>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FFF"/>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FFF"/>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D9EAD3"/>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D9EAD3"/>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D9EAD3"/>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D9EAD3"/>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D9EAD3"/>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D9EAD3"/>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&gt; 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pic>
        <p:nvPicPr>
          <p:cNvPr id="3" name="Picture 2" descr="A picture containing toy, tall, light, street&#10;&#10;Description automatically generated">
            <a:extLst>
              <a:ext uri="{FF2B5EF4-FFF2-40B4-BE49-F238E27FC236}">
                <a16:creationId xmlns:a16="http://schemas.microsoft.com/office/drawing/2014/main" id="{C83AFDE1-FAF0-43D9-9E0E-0D56B3DFD4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27259" y="2140812"/>
            <a:ext cx="340821" cy="372631"/>
          </a:xfrm>
          <a:prstGeom prst="rect">
            <a:avLst/>
          </a:prstGeom>
        </p:spPr>
      </p:pic>
      <p:pic>
        <p:nvPicPr>
          <p:cNvPr id="4" name="Picture 3" descr="A picture containing toy, tall, light, street&#10;&#10;Description automatically generated">
            <a:extLst>
              <a:ext uri="{FF2B5EF4-FFF2-40B4-BE49-F238E27FC236}">
                <a16:creationId xmlns:a16="http://schemas.microsoft.com/office/drawing/2014/main" id="{9606D559-99E5-4CC8-A335-CDD3CF6323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86438" y="4864883"/>
            <a:ext cx="340821" cy="372631"/>
          </a:xfrm>
          <a:prstGeom prst="rect">
            <a:avLst/>
          </a:prstGeom>
        </p:spPr>
      </p:pic>
      <p:pic>
        <p:nvPicPr>
          <p:cNvPr id="5" name="Picture 4" descr="A picture containing toy, tall, light, street&#10;&#10;Description automatically generated">
            <a:extLst>
              <a:ext uri="{FF2B5EF4-FFF2-40B4-BE49-F238E27FC236}">
                <a16:creationId xmlns:a16="http://schemas.microsoft.com/office/drawing/2014/main" id="{87A1CB68-BEF3-4893-A6F4-CDB2EDA1D4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04682" y="5633897"/>
            <a:ext cx="340821" cy="372631"/>
          </a:xfrm>
          <a:prstGeom prst="rect">
            <a:avLst/>
          </a:prstGeom>
        </p:spPr>
      </p:pic>
    </p:spTree>
    <p:extLst>
      <p:ext uri="{BB962C8B-B14F-4D97-AF65-F5344CB8AC3E}">
        <p14:creationId xmlns:p14="http://schemas.microsoft.com/office/powerpoint/2010/main" val="332833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9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How the JVM does it</a:t>
            </a:r>
            <a:endParaRPr sz="6133"/>
          </a:p>
        </p:txBody>
      </p:sp>
      <p:sp>
        <p:nvSpPr>
          <p:cNvPr id="940" name="Google Shape;940;p92"/>
          <p:cNvSpPr txBox="1">
            <a:spLocks noGrp="1"/>
          </p:cNvSpPr>
          <p:nvPr>
            <p:ph idx="1"/>
          </p:nvPr>
        </p:nvSpPr>
        <p:spPr>
          <a:xfrm>
            <a:off x="5119110" y="1373274"/>
            <a:ext cx="6036570" cy="4495819"/>
          </a:xfrm>
          <a:prstGeom prst="rect">
            <a:avLst/>
          </a:prstGeom>
        </p:spPr>
        <p:txBody>
          <a:bodyPr spcFirstLastPara="1" vert="horz" wrap="square" lIns="121900" tIns="121900" rIns="121900" bIns="121900" rtlCol="0" anchor="t" anchorCtr="0">
            <a:noAutofit/>
          </a:bodyPr>
          <a:lstStyle/>
          <a:p>
            <a:pPr marL="0" indent="0">
              <a:buNone/>
            </a:pPr>
            <a:r>
              <a:rPr lang="en-GB" dirty="0"/>
              <a:t>The program keeps calling max many times</a:t>
            </a:r>
          </a:p>
          <a:p>
            <a:pPr marL="609585" indent="-558786"/>
            <a:r>
              <a:rPr lang="en-GB" dirty="0"/>
              <a:t>1st call</a:t>
            </a:r>
          </a:p>
          <a:p>
            <a:pPr marL="1219170" lvl="1" indent="-507987">
              <a:spcBef>
                <a:spcPts val="0"/>
              </a:spcBef>
            </a:pPr>
            <a:r>
              <a:rPr lang="en-GB" dirty="0"/>
              <a:t>1st iteration</a:t>
            </a:r>
          </a:p>
          <a:p>
            <a:pPr marL="1219170" lvl="1" indent="-507987">
              <a:spcBef>
                <a:spcPts val="0"/>
              </a:spcBef>
            </a:pPr>
            <a:r>
              <a:rPr lang="en-GB" dirty="0"/>
              <a:t>1000th iteration</a:t>
            </a:r>
          </a:p>
          <a:p>
            <a:pPr marL="609585" indent="-558786"/>
            <a:r>
              <a:rPr lang="en-GB" dirty="0"/>
              <a:t>1000th call</a:t>
            </a:r>
          </a:p>
        </p:txBody>
      </p:sp>
      <p:sp>
        <p:nvSpPr>
          <p:cNvPr id="941" name="Google Shape;941;p9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a:t>
            </a:fld>
            <a:endParaRPr/>
          </a:p>
        </p:txBody>
      </p:sp>
      <p:sp>
        <p:nvSpPr>
          <p:cNvPr id="3" name="Google Shape;958;p94">
            <a:extLst>
              <a:ext uri="{FF2B5EF4-FFF2-40B4-BE49-F238E27FC236}">
                <a16:creationId xmlns:a16="http://schemas.microsoft.com/office/drawing/2014/main" id="{CFF0A94C-64A5-45D8-A081-AA0ECD89AD0B}"/>
              </a:ext>
            </a:extLst>
          </p:cNvPr>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&gt; max.</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pic>
        <p:nvPicPr>
          <p:cNvPr id="4" name="Picture 3" descr="A picture containing toy, tall, light, street&#10;&#10;Description automatically generated">
            <a:extLst>
              <a:ext uri="{FF2B5EF4-FFF2-40B4-BE49-F238E27FC236}">
                <a16:creationId xmlns:a16="http://schemas.microsoft.com/office/drawing/2014/main" id="{C0D419BD-B61A-416F-BDE0-762E46C09B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27259" y="2140812"/>
            <a:ext cx="340821" cy="372631"/>
          </a:xfrm>
          <a:prstGeom prst="rect">
            <a:avLst/>
          </a:prstGeom>
        </p:spPr>
      </p:pic>
      <p:pic>
        <p:nvPicPr>
          <p:cNvPr id="5" name="Picture 4" descr="A picture containing toy, tall, light, street&#10;&#10;Description automatically generated">
            <a:extLst>
              <a:ext uri="{FF2B5EF4-FFF2-40B4-BE49-F238E27FC236}">
                <a16:creationId xmlns:a16="http://schemas.microsoft.com/office/drawing/2014/main" id="{C839ADC1-3D56-4B61-9781-43072DAEC28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86438" y="4864883"/>
            <a:ext cx="340821" cy="372631"/>
          </a:xfrm>
          <a:prstGeom prst="rect">
            <a:avLst/>
          </a:prstGeom>
        </p:spPr>
      </p:pic>
      <p:pic>
        <p:nvPicPr>
          <p:cNvPr id="7" name="Picture 6" descr="A picture containing toy, tall, light, street&#10;&#10;Description automatically generated">
            <a:extLst>
              <a:ext uri="{FF2B5EF4-FFF2-40B4-BE49-F238E27FC236}">
                <a16:creationId xmlns:a16="http://schemas.microsoft.com/office/drawing/2014/main" id="{2465E67B-9BC7-48E0-B388-83FD3958A1B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04682" y="5633897"/>
            <a:ext cx="340821" cy="372631"/>
          </a:xfrm>
          <a:prstGeom prst="rect">
            <a:avLst/>
          </a:prstGeom>
        </p:spPr>
      </p:pic>
      <p:pic>
        <p:nvPicPr>
          <p:cNvPr id="9" name="Picture 8" descr="A picture containing toy, tall, light, street&#10;&#10;Description automatically generated">
            <a:extLst>
              <a:ext uri="{FF2B5EF4-FFF2-40B4-BE49-F238E27FC236}">
                <a16:creationId xmlns:a16="http://schemas.microsoft.com/office/drawing/2014/main" id="{7F0436BD-9816-4583-8DF1-3B5F2AB959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80196" y="2140812"/>
            <a:ext cx="340821" cy="372631"/>
          </a:xfrm>
          <a:prstGeom prst="rect">
            <a:avLst/>
          </a:prstGeom>
        </p:spPr>
      </p:pic>
      <p:pic>
        <p:nvPicPr>
          <p:cNvPr id="11" name="Picture 10" descr="A picture containing toy, tall, light, street&#10;&#10;Description automatically generated">
            <a:extLst>
              <a:ext uri="{FF2B5EF4-FFF2-40B4-BE49-F238E27FC236}">
                <a16:creationId xmlns:a16="http://schemas.microsoft.com/office/drawing/2014/main" id="{C97784EE-CA42-46B1-B83E-C715DCF84D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39375" y="4864883"/>
            <a:ext cx="340821" cy="372631"/>
          </a:xfrm>
          <a:prstGeom prst="rect">
            <a:avLst/>
          </a:prstGeom>
        </p:spPr>
      </p:pic>
      <p:pic>
        <p:nvPicPr>
          <p:cNvPr id="13" name="Picture 12" descr="A picture containing toy, tall, light, street&#10;&#10;Description automatically generated">
            <a:extLst>
              <a:ext uri="{FF2B5EF4-FFF2-40B4-BE49-F238E27FC236}">
                <a16:creationId xmlns:a16="http://schemas.microsoft.com/office/drawing/2014/main" id="{33A3F880-9D46-4768-AFAB-F6A4440309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57619" y="5633897"/>
            <a:ext cx="340821" cy="372631"/>
          </a:xfrm>
          <a:prstGeom prst="rect">
            <a:avLst/>
          </a:prstGeom>
        </p:spPr>
      </p:pic>
      <p:pic>
        <p:nvPicPr>
          <p:cNvPr id="15" name="Picture 14" descr="A picture containing toy, tall, light, street&#10;&#10;Description automatically generated">
            <a:extLst>
              <a:ext uri="{FF2B5EF4-FFF2-40B4-BE49-F238E27FC236}">
                <a16:creationId xmlns:a16="http://schemas.microsoft.com/office/drawing/2014/main" id="{09DD0D95-6AC7-4411-B182-CD8500D94B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77076" y="2140812"/>
            <a:ext cx="340821" cy="372631"/>
          </a:xfrm>
          <a:prstGeom prst="rect">
            <a:avLst/>
          </a:prstGeom>
        </p:spPr>
      </p:pic>
      <p:pic>
        <p:nvPicPr>
          <p:cNvPr id="17" name="Picture 16" descr="A picture containing toy, tall, light, street&#10;&#10;Description automatically generated">
            <a:extLst>
              <a:ext uri="{FF2B5EF4-FFF2-40B4-BE49-F238E27FC236}">
                <a16:creationId xmlns:a16="http://schemas.microsoft.com/office/drawing/2014/main" id="{E7F31546-6216-4CF7-9A15-1EDC4C0627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36255" y="4864883"/>
            <a:ext cx="340821" cy="372631"/>
          </a:xfrm>
          <a:prstGeom prst="rect">
            <a:avLst/>
          </a:prstGeom>
        </p:spPr>
      </p:pic>
      <p:pic>
        <p:nvPicPr>
          <p:cNvPr id="19" name="Picture 18" descr="A picture containing toy, tall, light, street&#10;&#10;Description automatically generated">
            <a:extLst>
              <a:ext uri="{FF2B5EF4-FFF2-40B4-BE49-F238E27FC236}">
                <a16:creationId xmlns:a16="http://schemas.microsoft.com/office/drawing/2014/main" id="{2B4A6AF8-976A-41E5-89D0-07E863BC6B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54499" y="5633897"/>
            <a:ext cx="340821" cy="372631"/>
          </a:xfrm>
          <a:prstGeom prst="rect">
            <a:avLst/>
          </a:prstGeom>
        </p:spPr>
      </p:pic>
      <p:pic>
        <p:nvPicPr>
          <p:cNvPr id="21" name="Picture 20" descr="A picture containing toy, tall, light, street&#10;&#10;Description automatically generated">
            <a:extLst>
              <a:ext uri="{FF2B5EF4-FFF2-40B4-BE49-F238E27FC236}">
                <a16:creationId xmlns:a16="http://schemas.microsoft.com/office/drawing/2014/main" id="{ED882465-24A7-406D-854E-78833B5BCE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1788" y="2750669"/>
            <a:ext cx="340821" cy="372631"/>
          </a:xfrm>
          <a:prstGeom prst="rect">
            <a:avLst/>
          </a:prstGeom>
        </p:spPr>
      </p:pic>
      <p:pic>
        <p:nvPicPr>
          <p:cNvPr id="23" name="Picture 22" descr="A picture containing toy, tall, light, street&#10;&#10;Description automatically generated">
            <a:extLst>
              <a:ext uri="{FF2B5EF4-FFF2-40B4-BE49-F238E27FC236}">
                <a16:creationId xmlns:a16="http://schemas.microsoft.com/office/drawing/2014/main" id="{B8492B3D-1FCD-44F4-A55A-68348A938B4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30750" y="4185155"/>
            <a:ext cx="340821" cy="372631"/>
          </a:xfrm>
          <a:prstGeom prst="rect">
            <a:avLst/>
          </a:prstGeom>
        </p:spPr>
      </p:pic>
      <p:pic>
        <p:nvPicPr>
          <p:cNvPr id="25" name="Picture 24" descr="A picture containing toy, tall, light, street&#10;&#10;Description automatically generated">
            <a:extLst>
              <a:ext uri="{FF2B5EF4-FFF2-40B4-BE49-F238E27FC236}">
                <a16:creationId xmlns:a16="http://schemas.microsoft.com/office/drawing/2014/main" id="{2100D846-D726-46FF-809C-77A7D9F82FF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43826" y="3568540"/>
            <a:ext cx="340821" cy="372631"/>
          </a:xfrm>
          <a:prstGeom prst="rect">
            <a:avLst/>
          </a:prstGeom>
        </p:spPr>
      </p:pic>
    </p:spTree>
    <p:extLst>
      <p:ext uri="{BB962C8B-B14F-4D97-AF65-F5344CB8AC3E}">
        <p14:creationId xmlns:p14="http://schemas.microsoft.com/office/powerpoint/2010/main" val="17828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9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How the JVM does it</a:t>
            </a:r>
            <a:endParaRPr sz="6133"/>
          </a:p>
        </p:txBody>
      </p:sp>
      <p:sp>
        <p:nvSpPr>
          <p:cNvPr id="940" name="Google Shape;940;p92"/>
          <p:cNvSpPr txBox="1">
            <a:spLocks noGrp="1"/>
          </p:cNvSpPr>
          <p:nvPr>
            <p:ph idx="1"/>
          </p:nvPr>
        </p:nvSpPr>
        <p:spPr>
          <a:xfrm>
            <a:off x="5119110" y="1373274"/>
            <a:ext cx="6036570" cy="4495819"/>
          </a:xfrm>
          <a:prstGeom prst="rect">
            <a:avLst/>
          </a:prstGeom>
        </p:spPr>
        <p:txBody>
          <a:bodyPr spcFirstLastPara="1" vert="horz" wrap="square" lIns="121900" tIns="121900" rIns="121900" bIns="121900" rtlCol="0" anchor="t" anchorCtr="0">
            <a:noAutofit/>
          </a:bodyPr>
          <a:lstStyle/>
          <a:p>
            <a:pPr marL="0" indent="0">
              <a:buNone/>
            </a:pPr>
            <a:r>
              <a:rPr lang="en-GB" dirty="0"/>
              <a:t>The program keeps calling max many times</a:t>
            </a:r>
          </a:p>
          <a:p>
            <a:pPr marL="609585" indent="-558786"/>
            <a:r>
              <a:rPr lang="en-GB" dirty="0"/>
              <a:t>1st call</a:t>
            </a:r>
          </a:p>
          <a:p>
            <a:pPr marL="1219170" lvl="1" indent="-507987">
              <a:spcBef>
                <a:spcPts val="0"/>
              </a:spcBef>
            </a:pPr>
            <a:r>
              <a:rPr lang="en-GB" dirty="0"/>
              <a:t>1st iteration</a:t>
            </a:r>
          </a:p>
          <a:p>
            <a:pPr marL="1219170" lvl="1" indent="-507987">
              <a:spcBef>
                <a:spcPts val="0"/>
              </a:spcBef>
            </a:pPr>
            <a:r>
              <a:rPr lang="en-GB" dirty="0"/>
              <a:t>1000th iteration</a:t>
            </a:r>
          </a:p>
          <a:p>
            <a:pPr marL="609585" indent="-558786"/>
            <a:r>
              <a:rPr lang="en-GB" dirty="0"/>
              <a:t>1000th call</a:t>
            </a:r>
          </a:p>
        </p:txBody>
      </p:sp>
      <p:sp>
        <p:nvSpPr>
          <p:cNvPr id="941" name="Google Shape;941;p9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13</a:t>
            </a:fld>
            <a:endParaRPr/>
          </a:p>
        </p:txBody>
      </p:sp>
      <p:sp>
        <p:nvSpPr>
          <p:cNvPr id="3" name="Google Shape;958;p94">
            <a:extLst>
              <a:ext uri="{FF2B5EF4-FFF2-40B4-BE49-F238E27FC236}">
                <a16:creationId xmlns:a16="http://schemas.microsoft.com/office/drawing/2014/main" id="{CFF0A94C-64A5-45D8-A081-AA0ECD89AD0B}"/>
              </a:ext>
            </a:extLst>
          </p:cNvPr>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&gt; max.</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2" name="Rectangle: Rounded Corners 1">
            <a:extLst>
              <a:ext uri="{FF2B5EF4-FFF2-40B4-BE49-F238E27FC236}">
                <a16:creationId xmlns:a16="http://schemas.microsoft.com/office/drawing/2014/main" id="{2259B351-9A0E-4745-8016-F83CA4B04574}"/>
              </a:ext>
            </a:extLst>
          </p:cNvPr>
          <p:cNvSpPr/>
          <p:nvPr/>
        </p:nvSpPr>
        <p:spPr>
          <a:xfrm>
            <a:off x="5765311" y="3907242"/>
            <a:ext cx="4744168" cy="2333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Which method is most worth compiling?</a:t>
            </a:r>
          </a:p>
          <a:p>
            <a:pPr marL="609585" indent="-558786">
              <a:buAutoNum type="alphaLcParenR"/>
            </a:pPr>
            <a:r>
              <a:rPr lang="en-GB" dirty="0" err="1">
                <a:solidFill>
                  <a:sysClr val="windowText" lastClr="000000"/>
                </a:solidFill>
              </a:rPr>
              <a:t>System.out.println</a:t>
            </a:r>
            <a:endParaRPr lang="en-GB" dirty="0">
              <a:solidFill>
                <a:sysClr val="windowText" lastClr="000000"/>
              </a:solidFill>
            </a:endParaRPr>
          </a:p>
          <a:p>
            <a:pPr marL="609585" indent="-558786">
              <a:buAutoNum type="alphaLcParenR"/>
            </a:pPr>
            <a:r>
              <a:rPr lang="en-GB" dirty="0" err="1">
                <a:solidFill>
                  <a:sysClr val="windowText" lastClr="000000"/>
                </a:solidFill>
              </a:rPr>
              <a:t>C.getField</a:t>
            </a:r>
            <a:endParaRPr lang="en-GB" dirty="0">
              <a:solidFill>
                <a:sysClr val="windowText" lastClr="000000"/>
              </a:solidFill>
            </a:endParaRPr>
          </a:p>
          <a:p>
            <a:pPr marL="609585" indent="-558786">
              <a:buAutoNum type="alphaLcParenR"/>
            </a:pPr>
            <a:r>
              <a:rPr lang="en-GB" dirty="0" err="1">
                <a:solidFill>
                  <a:sysClr val="windowText" lastClr="000000"/>
                </a:solidFill>
              </a:rPr>
              <a:t>C.toString</a:t>
            </a:r>
            <a:endParaRPr lang="en-GB" dirty="0">
              <a:solidFill>
                <a:sysClr val="windowText" lastClr="000000"/>
              </a:solidFill>
            </a:endParaRPr>
          </a:p>
          <a:p>
            <a:pPr marL="609585" indent="-558786">
              <a:buAutoNum type="alphaLcParenR"/>
            </a:pPr>
            <a:r>
              <a:rPr lang="en-GB" dirty="0" err="1">
                <a:solidFill>
                  <a:sysClr val="windowText" lastClr="000000"/>
                </a:solidFill>
              </a:rPr>
              <a:t>List.iter</a:t>
            </a:r>
            <a:endParaRPr lang="en-GB" dirty="0">
              <a:solidFill>
                <a:sysClr val="windowText" lastClr="000000"/>
              </a:solidFill>
            </a:endParaRPr>
          </a:p>
        </p:txBody>
      </p:sp>
      <p:pic>
        <p:nvPicPr>
          <p:cNvPr id="4" name="Picture 3" descr="A picture containing toy, tall, light, street&#10;&#10;Description automatically generated">
            <a:extLst>
              <a:ext uri="{FF2B5EF4-FFF2-40B4-BE49-F238E27FC236}">
                <a16:creationId xmlns:a16="http://schemas.microsoft.com/office/drawing/2014/main" id="{83C0E46C-D2EA-49AE-B273-B52D347D9F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27259" y="2140812"/>
            <a:ext cx="340821" cy="372631"/>
          </a:xfrm>
          <a:prstGeom prst="rect">
            <a:avLst/>
          </a:prstGeom>
        </p:spPr>
      </p:pic>
      <p:pic>
        <p:nvPicPr>
          <p:cNvPr id="5" name="Picture 4" descr="A picture containing toy, tall, light, street&#10;&#10;Description automatically generated">
            <a:extLst>
              <a:ext uri="{FF2B5EF4-FFF2-40B4-BE49-F238E27FC236}">
                <a16:creationId xmlns:a16="http://schemas.microsoft.com/office/drawing/2014/main" id="{BCAB9725-B268-49C5-B964-EB1F836B17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86438" y="4864883"/>
            <a:ext cx="340821" cy="372631"/>
          </a:xfrm>
          <a:prstGeom prst="rect">
            <a:avLst/>
          </a:prstGeom>
        </p:spPr>
      </p:pic>
      <p:pic>
        <p:nvPicPr>
          <p:cNvPr id="7" name="Picture 6" descr="A picture containing toy, tall, light, street&#10;&#10;Description automatically generated">
            <a:extLst>
              <a:ext uri="{FF2B5EF4-FFF2-40B4-BE49-F238E27FC236}">
                <a16:creationId xmlns:a16="http://schemas.microsoft.com/office/drawing/2014/main" id="{E66136D7-57D1-4ABF-97D9-4F86D92B5CD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04682" y="5633897"/>
            <a:ext cx="340821" cy="372631"/>
          </a:xfrm>
          <a:prstGeom prst="rect">
            <a:avLst/>
          </a:prstGeom>
        </p:spPr>
      </p:pic>
      <p:pic>
        <p:nvPicPr>
          <p:cNvPr id="9" name="Picture 8" descr="A picture containing toy, tall, light, street&#10;&#10;Description automatically generated">
            <a:extLst>
              <a:ext uri="{FF2B5EF4-FFF2-40B4-BE49-F238E27FC236}">
                <a16:creationId xmlns:a16="http://schemas.microsoft.com/office/drawing/2014/main" id="{84BF0980-A16B-46BC-91E1-BB89344A92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80196" y="2140812"/>
            <a:ext cx="340821" cy="372631"/>
          </a:xfrm>
          <a:prstGeom prst="rect">
            <a:avLst/>
          </a:prstGeom>
        </p:spPr>
      </p:pic>
      <p:pic>
        <p:nvPicPr>
          <p:cNvPr id="11" name="Picture 10" descr="A picture containing toy, tall, light, street&#10;&#10;Description automatically generated">
            <a:extLst>
              <a:ext uri="{FF2B5EF4-FFF2-40B4-BE49-F238E27FC236}">
                <a16:creationId xmlns:a16="http://schemas.microsoft.com/office/drawing/2014/main" id="{02241439-CCA5-48E4-A7F2-A1AE1177DF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39375" y="4864883"/>
            <a:ext cx="340821" cy="372631"/>
          </a:xfrm>
          <a:prstGeom prst="rect">
            <a:avLst/>
          </a:prstGeom>
        </p:spPr>
      </p:pic>
      <p:pic>
        <p:nvPicPr>
          <p:cNvPr id="13" name="Picture 12" descr="A picture containing toy, tall, light, street&#10;&#10;Description automatically generated">
            <a:extLst>
              <a:ext uri="{FF2B5EF4-FFF2-40B4-BE49-F238E27FC236}">
                <a16:creationId xmlns:a16="http://schemas.microsoft.com/office/drawing/2014/main" id="{AC2563BF-F2AD-4D1B-A618-D1705A0571C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57619" y="5633897"/>
            <a:ext cx="340821" cy="372631"/>
          </a:xfrm>
          <a:prstGeom prst="rect">
            <a:avLst/>
          </a:prstGeom>
        </p:spPr>
      </p:pic>
      <p:pic>
        <p:nvPicPr>
          <p:cNvPr id="15" name="Picture 14" descr="A picture containing toy, tall, light, street&#10;&#10;Description automatically generated">
            <a:extLst>
              <a:ext uri="{FF2B5EF4-FFF2-40B4-BE49-F238E27FC236}">
                <a16:creationId xmlns:a16="http://schemas.microsoft.com/office/drawing/2014/main" id="{52A9E01A-17FD-4F69-A39B-3A4C3D04581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77076" y="2140812"/>
            <a:ext cx="340821" cy="372631"/>
          </a:xfrm>
          <a:prstGeom prst="rect">
            <a:avLst/>
          </a:prstGeom>
        </p:spPr>
      </p:pic>
      <p:pic>
        <p:nvPicPr>
          <p:cNvPr id="17" name="Picture 16" descr="A picture containing toy, tall, light, street&#10;&#10;Description automatically generated">
            <a:extLst>
              <a:ext uri="{FF2B5EF4-FFF2-40B4-BE49-F238E27FC236}">
                <a16:creationId xmlns:a16="http://schemas.microsoft.com/office/drawing/2014/main" id="{F128B5FA-F5D2-47F6-BEFA-31CC7B54ED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36255" y="4864883"/>
            <a:ext cx="340821" cy="372631"/>
          </a:xfrm>
          <a:prstGeom prst="rect">
            <a:avLst/>
          </a:prstGeom>
        </p:spPr>
      </p:pic>
      <p:pic>
        <p:nvPicPr>
          <p:cNvPr id="19" name="Picture 18" descr="A picture containing toy, tall, light, street&#10;&#10;Description automatically generated">
            <a:extLst>
              <a:ext uri="{FF2B5EF4-FFF2-40B4-BE49-F238E27FC236}">
                <a16:creationId xmlns:a16="http://schemas.microsoft.com/office/drawing/2014/main" id="{71644D92-A5D3-4635-A6E2-004F78C0AE4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54499" y="5633897"/>
            <a:ext cx="340821" cy="372631"/>
          </a:xfrm>
          <a:prstGeom prst="rect">
            <a:avLst/>
          </a:prstGeom>
        </p:spPr>
      </p:pic>
      <p:pic>
        <p:nvPicPr>
          <p:cNvPr id="21" name="Picture 20" descr="A picture containing toy, tall, light, street&#10;&#10;Description automatically generated">
            <a:extLst>
              <a:ext uri="{FF2B5EF4-FFF2-40B4-BE49-F238E27FC236}">
                <a16:creationId xmlns:a16="http://schemas.microsoft.com/office/drawing/2014/main" id="{2434D829-7487-458F-BFB6-89536730B6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1788" y="2750669"/>
            <a:ext cx="340821" cy="372631"/>
          </a:xfrm>
          <a:prstGeom prst="rect">
            <a:avLst/>
          </a:prstGeom>
        </p:spPr>
      </p:pic>
      <p:pic>
        <p:nvPicPr>
          <p:cNvPr id="23" name="Picture 22" descr="A picture containing toy, tall, light, street&#10;&#10;Description automatically generated">
            <a:extLst>
              <a:ext uri="{FF2B5EF4-FFF2-40B4-BE49-F238E27FC236}">
                <a16:creationId xmlns:a16="http://schemas.microsoft.com/office/drawing/2014/main" id="{B216B7D3-E2FB-457C-89E4-6B9AE58FB16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30750" y="4185155"/>
            <a:ext cx="340821" cy="372631"/>
          </a:xfrm>
          <a:prstGeom prst="rect">
            <a:avLst/>
          </a:prstGeom>
        </p:spPr>
      </p:pic>
      <p:pic>
        <p:nvPicPr>
          <p:cNvPr id="25" name="Picture 24" descr="A picture containing toy, tall, light, street&#10;&#10;Description automatically generated">
            <a:extLst>
              <a:ext uri="{FF2B5EF4-FFF2-40B4-BE49-F238E27FC236}">
                <a16:creationId xmlns:a16="http://schemas.microsoft.com/office/drawing/2014/main" id="{1BA85BF3-9E72-4579-9242-C2FE81E9CC4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43826" y="3568540"/>
            <a:ext cx="340821" cy="372631"/>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F8562EB-18F0-4248-8BFD-7A9E8A9C5A94}"/>
                  </a:ext>
                </a:extLst>
              </p14:cNvPr>
              <p14:cNvContentPartPr/>
              <p14:nvPr/>
            </p14:nvContentPartPr>
            <p14:xfrm>
              <a:off x="5907600" y="4912200"/>
              <a:ext cx="399960" cy="355320"/>
            </p14:xfrm>
          </p:contentPart>
        </mc:Choice>
        <mc:Fallback xmlns="">
          <p:pic>
            <p:nvPicPr>
              <p:cNvPr id="6" name="Ink 5">
                <a:extLst>
                  <a:ext uri="{FF2B5EF4-FFF2-40B4-BE49-F238E27FC236}">
                    <a16:creationId xmlns:a16="http://schemas.microsoft.com/office/drawing/2014/main" id="{6F8562EB-18F0-4248-8BFD-7A9E8A9C5A94}"/>
                  </a:ext>
                </a:extLst>
              </p:cNvPr>
              <p:cNvPicPr/>
              <p:nvPr/>
            </p:nvPicPr>
            <p:blipFill>
              <a:blip r:embed="rId6"/>
              <a:stretch>
                <a:fillRect/>
              </a:stretch>
            </p:blipFill>
            <p:spPr>
              <a:xfrm>
                <a:off x="5898240" y="4902840"/>
                <a:ext cx="418680" cy="374040"/>
              </a:xfrm>
              <a:prstGeom prst="rect">
                <a:avLst/>
              </a:prstGeom>
            </p:spPr>
          </p:pic>
        </mc:Fallback>
      </mc:AlternateContent>
    </p:spTree>
    <p:extLst>
      <p:ext uri="{BB962C8B-B14F-4D97-AF65-F5344CB8AC3E}">
        <p14:creationId xmlns:p14="http://schemas.microsoft.com/office/powerpoint/2010/main" val="202292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9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Just-In-Time Compiling</a:t>
            </a:r>
            <a:endParaRPr sz="6600" dirty="0"/>
          </a:p>
        </p:txBody>
      </p:sp>
      <p:sp>
        <p:nvSpPr>
          <p:cNvPr id="987" name="Google Shape;987;p9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41853">
              <a:buSzPts val="2800"/>
            </a:pPr>
            <a:r>
              <a:rPr lang="en" sz="2000" b="1" dirty="0"/>
              <a:t>Start</a:t>
            </a:r>
            <a:r>
              <a:rPr lang="en" sz="2000" dirty="0"/>
              <a:t> executing the bytecode </a:t>
            </a:r>
            <a:r>
              <a:rPr lang="en" sz="2000" u="sng" dirty="0"/>
              <a:t>using the interpreter</a:t>
            </a:r>
            <a:endParaRPr sz="2000" u="sng" dirty="0"/>
          </a:p>
          <a:p>
            <a:pPr marL="1219170" lvl="1" indent="-491054">
              <a:spcBef>
                <a:spcPts val="0"/>
              </a:spcBef>
              <a:buSzPts val="2200"/>
            </a:pPr>
            <a:r>
              <a:rPr lang="en" sz="1600" dirty="0"/>
              <a:t>Fast program startup</a:t>
            </a:r>
            <a:endParaRPr sz="1600" dirty="0"/>
          </a:p>
          <a:p>
            <a:pPr marL="1219170" lvl="1" indent="-491054">
              <a:spcBef>
                <a:spcPts val="0"/>
              </a:spcBef>
              <a:buSzPts val="2200"/>
            </a:pPr>
            <a:r>
              <a:rPr lang="en" sz="1600" dirty="0"/>
              <a:t>Get profiling information to detect compilation candidates</a:t>
            </a:r>
            <a:endParaRPr sz="1600" dirty="0"/>
          </a:p>
          <a:p>
            <a:pPr marL="609585" indent="-541853">
              <a:buSzPts val="2800"/>
            </a:pPr>
            <a:r>
              <a:rPr lang="en" sz="2000" dirty="0"/>
              <a:t>After a </a:t>
            </a:r>
            <a:r>
              <a:rPr lang="en" sz="2000" b="1" dirty="0"/>
              <a:t>short while</a:t>
            </a:r>
            <a:r>
              <a:rPr lang="en" sz="2000" dirty="0"/>
              <a:t>, use a </a:t>
            </a:r>
            <a:r>
              <a:rPr lang="en" sz="2000" u="sng" dirty="0"/>
              <a:t>simple compiler</a:t>
            </a:r>
            <a:r>
              <a:rPr lang="en" sz="2000" dirty="0"/>
              <a:t> for the hot code</a:t>
            </a:r>
            <a:endParaRPr sz="2000" dirty="0"/>
          </a:p>
          <a:p>
            <a:pPr marL="1219170" lvl="1" indent="-491054">
              <a:spcBef>
                <a:spcPts val="0"/>
              </a:spcBef>
              <a:buSzPts val="2200"/>
            </a:pPr>
            <a:r>
              <a:rPr lang="en" sz="1600" dirty="0"/>
              <a:t>Keep profiling</a:t>
            </a:r>
            <a:endParaRPr sz="1600" dirty="0"/>
          </a:p>
          <a:p>
            <a:pPr marL="609585" indent="-541853">
              <a:buSzPts val="2800"/>
            </a:pPr>
            <a:r>
              <a:rPr lang="en" sz="2000" dirty="0"/>
              <a:t>After </a:t>
            </a:r>
            <a:r>
              <a:rPr lang="en" sz="2000" b="1" dirty="0"/>
              <a:t>another short while</a:t>
            </a:r>
            <a:r>
              <a:rPr lang="en" sz="2000" dirty="0"/>
              <a:t>, use an </a:t>
            </a:r>
            <a:r>
              <a:rPr lang="en" sz="2000" u="sng" dirty="0"/>
              <a:t>optimizing compiler</a:t>
            </a:r>
            <a:r>
              <a:rPr lang="en" sz="2000" dirty="0"/>
              <a:t> for the hottest code</a:t>
            </a:r>
            <a:endParaRPr sz="2000" dirty="0"/>
          </a:p>
          <a:p>
            <a:pPr marL="1219170" lvl="1" indent="-541853">
              <a:spcBef>
                <a:spcPts val="0"/>
              </a:spcBef>
              <a:buSzPts val="2800"/>
            </a:pPr>
            <a:r>
              <a:rPr lang="en" dirty="0"/>
              <a:t>Now we know it is worth it</a:t>
            </a:r>
            <a:endParaRPr dirty="0"/>
          </a:p>
        </p:txBody>
      </p:sp>
      <p:sp>
        <p:nvSpPr>
          <p:cNvPr id="988" name="Google Shape;988;p9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a:t>
            </a:fld>
            <a:endParaRPr/>
          </a:p>
        </p:txBody>
      </p:sp>
      <p:pic>
        <p:nvPicPr>
          <p:cNvPr id="2" name="Picture 1" descr="A picture containing toy, tall, light, street&#10;&#10;Description automatically generated">
            <a:extLst>
              <a:ext uri="{FF2B5EF4-FFF2-40B4-BE49-F238E27FC236}">
                <a16:creationId xmlns:a16="http://schemas.microsoft.com/office/drawing/2014/main" id="{EBBAF8BC-6FE2-45A5-A2F2-177918C39E5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8256" y="2404803"/>
            <a:ext cx="340821" cy="372631"/>
          </a:xfrm>
          <a:prstGeom prst="rect">
            <a:avLst/>
          </a:prstGeom>
        </p:spPr>
      </p:pic>
      <p:pic>
        <p:nvPicPr>
          <p:cNvPr id="4" name="Picture 3" descr="A picture containing toy, tall, light, street&#10;&#10;Description automatically generated">
            <a:extLst>
              <a:ext uri="{FF2B5EF4-FFF2-40B4-BE49-F238E27FC236}">
                <a16:creationId xmlns:a16="http://schemas.microsoft.com/office/drawing/2014/main" id="{36DF10E9-3009-40EB-B2A6-411B9ECF3F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10162" y="2993360"/>
            <a:ext cx="340821" cy="372631"/>
          </a:xfrm>
          <a:prstGeom prst="rect">
            <a:avLst/>
          </a:prstGeom>
        </p:spPr>
      </p:pic>
      <p:pic>
        <p:nvPicPr>
          <p:cNvPr id="6" name="Picture 5" descr="A picture containing toy, tall, light, street&#10;&#10;Description automatically generated">
            <a:extLst>
              <a:ext uri="{FF2B5EF4-FFF2-40B4-BE49-F238E27FC236}">
                <a16:creationId xmlns:a16="http://schemas.microsoft.com/office/drawing/2014/main" id="{9996A1F2-7750-4CDE-AA9E-5C200B11AC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400933" y="2993359"/>
            <a:ext cx="340821" cy="372631"/>
          </a:xfrm>
          <a:prstGeom prst="rect">
            <a:avLst/>
          </a:prstGeom>
        </p:spPr>
      </p:pic>
      <p:pic>
        <p:nvPicPr>
          <p:cNvPr id="8" name="Picture 7" descr="A picture containing toy, tall, light, street&#10;&#10;Description automatically generated">
            <a:extLst>
              <a:ext uri="{FF2B5EF4-FFF2-40B4-BE49-F238E27FC236}">
                <a16:creationId xmlns:a16="http://schemas.microsoft.com/office/drawing/2014/main" id="{266E006D-4CAC-467B-8247-38889B7ACE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698505" y="2993360"/>
            <a:ext cx="340821" cy="3726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15</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76185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Simple Compiler</a:t>
            </a:r>
            <a:endParaRPr/>
          </a:p>
        </p:txBody>
      </p:sp>
      <p:sp>
        <p:nvSpPr>
          <p:cNvPr id="253" name="Google Shape;253;p4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Idea:  Just translate to machine code, as fast as possible</a:t>
            </a:r>
            <a:endParaRPr dirty="0"/>
          </a:p>
          <a:p>
            <a:pPr marL="609585" indent="-558786"/>
            <a:r>
              <a:rPr lang="en" dirty="0"/>
              <a:t>Direct translation of bytecode to machine code</a:t>
            </a:r>
            <a:endParaRPr dirty="0"/>
          </a:p>
          <a:p>
            <a:pPr marL="1219170" lvl="1" indent="-507987">
              <a:spcBef>
                <a:spcPts val="0"/>
              </a:spcBef>
            </a:pPr>
            <a:r>
              <a:rPr lang="en" dirty="0"/>
              <a:t>Replace bytecode instructions by machine instructions</a:t>
            </a:r>
            <a:endParaRPr dirty="0"/>
          </a:p>
          <a:p>
            <a:pPr marL="1828754" lvl="2" indent="-457189">
              <a:spcBef>
                <a:spcPts val="0"/>
              </a:spcBef>
            </a:pPr>
            <a:r>
              <a:rPr lang="en" dirty="0"/>
              <a:t>No need for the operand stack anymore</a:t>
            </a:r>
            <a:endParaRPr dirty="0"/>
          </a:p>
          <a:p>
            <a:pPr marL="1219170" lvl="1" indent="-507987">
              <a:spcBef>
                <a:spcPts val="0"/>
              </a:spcBef>
            </a:pPr>
            <a:r>
              <a:rPr lang="en" dirty="0"/>
              <a:t>Figure out if all the locals fit in the registers</a:t>
            </a:r>
            <a:endParaRPr dirty="0"/>
          </a:p>
          <a:p>
            <a:pPr marL="1219170" lvl="1" indent="-507987">
              <a:spcBef>
                <a:spcPts val="0"/>
              </a:spcBef>
            </a:pPr>
            <a:r>
              <a:rPr lang="en" dirty="0"/>
              <a:t>Figure out if some stack positions need to fit in the registers</a:t>
            </a:r>
            <a:endParaRPr dirty="0"/>
          </a:p>
          <a:p>
            <a:pPr marL="1219170" lvl="1" indent="-507987">
              <a:spcBef>
                <a:spcPts val="0"/>
              </a:spcBef>
            </a:pPr>
            <a:r>
              <a:rPr lang="en" dirty="0"/>
              <a:t>Do register allocation</a:t>
            </a:r>
            <a:endParaRPr dirty="0"/>
          </a:p>
        </p:txBody>
      </p:sp>
      <p:sp>
        <p:nvSpPr>
          <p:cNvPr id="254" name="Google Shape;254;p4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Optimizing Compiler</a:t>
            </a:r>
            <a:endParaRPr sz="7200" dirty="0"/>
          </a:p>
        </p:txBody>
      </p:sp>
      <p:sp>
        <p:nvSpPr>
          <p:cNvPr id="260" name="Google Shape;260;p4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Take some time doing some optimizations</a:t>
            </a:r>
            <a:endParaRPr dirty="0"/>
          </a:p>
          <a:p>
            <a:pPr marL="609585" indent="-558786"/>
            <a:r>
              <a:rPr lang="en" dirty="0"/>
              <a:t>Method inlining</a:t>
            </a:r>
            <a:endParaRPr dirty="0"/>
          </a:p>
          <a:p>
            <a:pPr marL="609585" indent="-558786"/>
            <a:r>
              <a:rPr lang="en" dirty="0"/>
              <a:t>Monomorphization</a:t>
            </a:r>
            <a:endParaRPr dirty="0"/>
          </a:p>
          <a:p>
            <a:pPr marL="609585" indent="-558786"/>
            <a:r>
              <a:rPr lang="en" dirty="0"/>
              <a:t>Escape analysis</a:t>
            </a:r>
            <a:endParaRPr dirty="0"/>
          </a:p>
          <a:p>
            <a:pPr marL="609585" indent="-558786"/>
            <a:r>
              <a:rPr lang="en" dirty="0"/>
              <a:t>Loop unrolling</a:t>
            </a:r>
            <a:endParaRPr dirty="0"/>
          </a:p>
          <a:p>
            <a:pPr marL="609585" indent="-558786"/>
            <a:r>
              <a:rPr lang="en" dirty="0"/>
              <a:t>Code motion</a:t>
            </a:r>
            <a:endParaRPr dirty="0"/>
          </a:p>
          <a:p>
            <a:pPr marL="609585" indent="-558786"/>
            <a:r>
              <a:rPr lang="en" dirty="0"/>
              <a:t>(and more)</a:t>
            </a:r>
            <a:endParaRPr dirty="0"/>
          </a:p>
        </p:txBody>
      </p:sp>
      <p:sp>
        <p:nvSpPr>
          <p:cNvPr id="261" name="Google Shape;261;p4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17</a:t>
            </a:fld>
            <a:endParaRPr/>
          </a:p>
        </p:txBody>
      </p:sp>
      <p:cxnSp>
        <p:nvCxnSpPr>
          <p:cNvPr id="262" name="Google Shape;262;p45"/>
          <p:cNvCxnSpPr/>
          <p:nvPr/>
        </p:nvCxnSpPr>
        <p:spPr>
          <a:xfrm>
            <a:off x="4770465" y="2059888"/>
            <a:ext cx="0" cy="3026000"/>
          </a:xfrm>
          <a:prstGeom prst="straightConnector1">
            <a:avLst/>
          </a:prstGeom>
          <a:noFill/>
          <a:ln w="76200" cap="flat" cmpd="sng">
            <a:solidFill>
              <a:schemeClr val="dk2"/>
            </a:solidFill>
            <a:prstDash val="solid"/>
            <a:round/>
            <a:headEnd type="none" w="med" len="med"/>
            <a:tailEnd type="triangle" w="med" len="med"/>
          </a:ln>
        </p:spPr>
      </p:cxnSp>
      <p:sp>
        <p:nvSpPr>
          <p:cNvPr id="263" name="Google Shape;263;p45"/>
          <p:cNvSpPr txBox="1"/>
          <p:nvPr/>
        </p:nvSpPr>
        <p:spPr>
          <a:xfrm>
            <a:off x="5410565" y="2068188"/>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Most performance gain, less time to optimize</a:t>
            </a:r>
            <a:endParaRPr dirty="0">
              <a:latin typeface="Proxima Nova"/>
              <a:ea typeface="Proxima Nova"/>
              <a:cs typeface="Proxima Nova"/>
              <a:sym typeface="Proxima Nova"/>
            </a:endParaRPr>
          </a:p>
        </p:txBody>
      </p:sp>
      <p:sp>
        <p:nvSpPr>
          <p:cNvPr id="264" name="Google Shape;264;p45"/>
          <p:cNvSpPr txBox="1"/>
          <p:nvPr/>
        </p:nvSpPr>
        <p:spPr>
          <a:xfrm>
            <a:off x="5410565" y="4075254"/>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Less performance gain, more time to optimize</a:t>
            </a:r>
            <a:endParaRPr dirty="0">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9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dirty="0"/>
              <a:t>Inlining getField</a:t>
            </a:r>
            <a:endParaRPr sz="6133" dirty="0"/>
          </a:p>
        </p:txBody>
      </p:sp>
      <p:sp>
        <p:nvSpPr>
          <p:cNvPr id="941" name="Google Shape;941;p9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18</a:t>
            </a:fld>
            <a:endParaRPr/>
          </a:p>
        </p:txBody>
      </p:sp>
      <p:sp>
        <p:nvSpPr>
          <p:cNvPr id="3" name="Google Shape;958;p94">
            <a:extLst>
              <a:ext uri="{FF2B5EF4-FFF2-40B4-BE49-F238E27FC236}">
                <a16:creationId xmlns:a16="http://schemas.microsoft.com/office/drawing/2014/main" id="{CFF0A94C-64A5-45D8-A081-AA0ECD89AD0B}"/>
              </a:ext>
            </a:extLst>
          </p:cNvPr>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&gt; max.</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137005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dirty="0"/>
              <a:t>Inlining getField</a:t>
            </a:r>
            <a:endParaRPr sz="6133" dirty="0"/>
          </a:p>
        </p:txBody>
      </p:sp>
      <p:sp>
        <p:nvSpPr>
          <p:cNvPr id="298" name="Google Shape;298;p5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19</a:t>
            </a:fld>
            <a:endParaRPr/>
          </a:p>
        </p:txBody>
      </p:sp>
      <p:sp>
        <p:nvSpPr>
          <p:cNvPr id="299" name="Google Shape;299;p50"/>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 &gt; max.field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300" name="Google Shape;300;p50"/>
          <p:cNvSpPr/>
          <p:nvPr/>
        </p:nvSpPr>
        <p:spPr>
          <a:xfrm>
            <a:off x="529109" y="1862893"/>
            <a:ext cx="2482400" cy="8716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 name="Google Shape;301;p50"/>
          <p:cNvSpPr/>
          <p:nvPr/>
        </p:nvSpPr>
        <p:spPr>
          <a:xfrm>
            <a:off x="1674842" y="5336887"/>
            <a:ext cx="758457" cy="388626"/>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02" name="Google Shape;302;p50"/>
          <p:cNvCxnSpPr>
            <a:cxnSpLocks/>
            <a:stCxn id="300" idx="6"/>
            <a:endCxn id="301" idx="6"/>
          </p:cNvCxnSpPr>
          <p:nvPr/>
        </p:nvCxnSpPr>
        <p:spPr>
          <a:xfrm flipH="1">
            <a:off x="2433299" y="2298693"/>
            <a:ext cx="578210" cy="3232507"/>
          </a:xfrm>
          <a:prstGeom prst="curvedConnector3">
            <a:avLst>
              <a:gd name="adj1" fmla="val -39536"/>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2</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57484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Method inlining</a:t>
            </a:r>
            <a:endParaRPr/>
          </a:p>
        </p:txBody>
      </p:sp>
      <p:sp>
        <p:nvSpPr>
          <p:cNvPr id="284" name="Google Shape;284;p4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Inlining is great for small methods</a:t>
            </a:r>
            <a:endParaRPr dirty="0"/>
          </a:p>
          <a:p>
            <a:pPr marL="1219170" lvl="1" indent="-507987">
              <a:spcBef>
                <a:spcPts val="0"/>
              </a:spcBef>
            </a:pPr>
            <a:r>
              <a:rPr lang="en" dirty="0"/>
              <a:t>Cost of method call is huge, in comparison to method body</a:t>
            </a:r>
            <a:endParaRPr dirty="0"/>
          </a:p>
          <a:p>
            <a:pPr marL="1219170" lvl="1" indent="-507987">
              <a:spcBef>
                <a:spcPts val="0"/>
              </a:spcBef>
            </a:pPr>
            <a:r>
              <a:rPr lang="en" dirty="0"/>
              <a:t>Enables other optimizations</a:t>
            </a:r>
            <a:endParaRPr dirty="0"/>
          </a:p>
          <a:p>
            <a:pPr marL="0" indent="0">
              <a:buNone/>
            </a:pPr>
            <a:endParaRPr dirty="0"/>
          </a:p>
          <a:p>
            <a:pPr marL="609585" indent="-558786"/>
            <a:r>
              <a:rPr lang="en" dirty="0"/>
              <a:t>Inlining is not great for large methods</a:t>
            </a:r>
            <a:endParaRPr dirty="0"/>
          </a:p>
          <a:p>
            <a:pPr marL="1219170" lvl="1" indent="-507987">
              <a:spcBef>
                <a:spcPts val="0"/>
              </a:spcBef>
            </a:pPr>
            <a:r>
              <a:rPr lang="en" dirty="0"/>
              <a:t>Cost of method call is small, in comparison to method body</a:t>
            </a:r>
            <a:endParaRPr dirty="0"/>
          </a:p>
          <a:p>
            <a:pPr marL="1219170" lvl="1" indent="-507987">
              <a:spcBef>
                <a:spcPts val="0"/>
              </a:spcBef>
            </a:pPr>
            <a:r>
              <a:rPr lang="en" dirty="0"/>
              <a:t>Huge methods have poor code-cache locality</a:t>
            </a:r>
            <a:endParaRPr dirty="0"/>
          </a:p>
          <a:p>
            <a:pPr marL="1828754" lvl="2" indent="-457189">
              <a:spcBef>
                <a:spcPts val="0"/>
              </a:spcBef>
            </a:pPr>
            <a:r>
              <a:rPr lang="en" dirty="0"/>
              <a:t>There’s so much code, it does not fit in the code cache</a:t>
            </a:r>
            <a:endParaRPr dirty="0"/>
          </a:p>
          <a:p>
            <a:pPr marL="1828754" lvl="2" indent="-457189">
              <a:spcBef>
                <a:spcPts val="0"/>
              </a:spcBef>
            </a:pPr>
            <a:r>
              <a:rPr lang="en" dirty="0"/>
              <a:t>Poorer performance</a:t>
            </a:r>
            <a:endParaRPr dirty="0"/>
          </a:p>
        </p:txBody>
      </p:sp>
      <p:sp>
        <p:nvSpPr>
          <p:cNvPr id="285" name="Google Shape;285;p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Method inlining</a:t>
            </a:r>
            <a:endParaRPr/>
          </a:p>
        </p:txBody>
      </p:sp>
      <p:sp>
        <p:nvSpPr>
          <p:cNvPr id="291" name="Google Shape;291;p4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sz="1200" dirty="0">
                <a:latin typeface="Inconsolata"/>
                <a:ea typeface="Inconsolata"/>
                <a:cs typeface="Inconsolata"/>
                <a:sym typeface="Inconsolata"/>
              </a:rPr>
              <a:t>       -XX:+Inline</a:t>
            </a: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Enables method inlining. This option is enabled by default to increase performance. To disable method inlining,</a:t>
            </a: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specify -XX:-Inline.</a:t>
            </a:r>
            <a:endParaRPr sz="1200" dirty="0">
              <a:latin typeface="Inconsolata"/>
              <a:ea typeface="Inconsolata"/>
              <a:cs typeface="Inconsolata"/>
              <a:sym typeface="Inconsolata"/>
            </a:endParaRPr>
          </a:p>
          <a:p>
            <a:pPr marL="0" indent="0">
              <a:buNone/>
            </a:pP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-XX:InlineSmallCode=size</a:t>
            </a: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Sets the maximum code size (in bytes) for </a:t>
            </a:r>
            <a:r>
              <a:rPr lang="en" sz="1200" dirty="0">
                <a:highlight>
                  <a:srgbClr val="FFFF00"/>
                </a:highlight>
                <a:latin typeface="Inconsolata"/>
                <a:ea typeface="Inconsolata"/>
                <a:cs typeface="Inconsolata"/>
                <a:sym typeface="Inconsolata"/>
              </a:rPr>
              <a:t>compiled methods that should be inlined</a:t>
            </a:r>
            <a:r>
              <a:rPr lang="en" sz="1200" dirty="0">
                <a:latin typeface="Inconsolata"/>
                <a:ea typeface="Inconsolata"/>
                <a:cs typeface="Inconsolata"/>
                <a:sym typeface="Inconsolata"/>
              </a:rPr>
              <a:t>. Append the letter k or K to</a:t>
            </a: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indicate kilobytes, m or M to indicate megabytes, g or G to indicate gigabytes. Only compiled methods with the size</a:t>
            </a: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smaller than the specified size will be inlined. By default, the maximum code size is set to 1000 bytes:</a:t>
            </a:r>
            <a:endParaRPr sz="1200" dirty="0">
              <a:latin typeface="Inconsolata"/>
              <a:ea typeface="Inconsolata"/>
              <a:cs typeface="Inconsolata"/>
              <a:sym typeface="Inconsolata"/>
            </a:endParaRPr>
          </a:p>
          <a:p>
            <a:pPr marL="0" indent="0">
              <a:buNone/>
            </a:pP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-XX:InlineSmallCode=1000</a:t>
            </a:r>
            <a:endParaRPr sz="1200" dirty="0">
              <a:latin typeface="Inconsolata"/>
              <a:ea typeface="Inconsolata"/>
              <a:cs typeface="Inconsolata"/>
              <a:sym typeface="Inconsolata"/>
            </a:endParaRPr>
          </a:p>
          <a:p>
            <a:pPr marL="0" indent="0">
              <a:buNone/>
            </a:pP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-XX:MaxInlineSize=size</a:t>
            </a: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Sets the maximum bytecode size (in bytes) of a method to be inlined. Append the letter k or K to indicate kilobytes,</a:t>
            </a: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m or M to indicate megabytes, g or G to indicate gigabytes. By default, the </a:t>
            </a:r>
            <a:r>
              <a:rPr lang="en" sz="1200" dirty="0">
                <a:highlight>
                  <a:srgbClr val="FFFF00"/>
                </a:highlight>
                <a:latin typeface="Inconsolata"/>
                <a:ea typeface="Inconsolata"/>
                <a:cs typeface="Inconsolata"/>
                <a:sym typeface="Inconsolata"/>
              </a:rPr>
              <a:t>maximum bytecode size is set to 35 bytes</a:t>
            </a:r>
            <a:r>
              <a:rPr lang="en" sz="1200" dirty="0">
                <a:latin typeface="Inconsolata"/>
                <a:ea typeface="Inconsolata"/>
                <a:cs typeface="Inconsolata"/>
                <a:sym typeface="Inconsolata"/>
              </a:rPr>
              <a:t>:</a:t>
            </a:r>
            <a:endParaRPr sz="1200" dirty="0">
              <a:latin typeface="Inconsolata"/>
              <a:ea typeface="Inconsolata"/>
              <a:cs typeface="Inconsolata"/>
              <a:sym typeface="Inconsolata"/>
            </a:endParaRPr>
          </a:p>
          <a:p>
            <a:pPr marL="0" indent="0">
              <a:buNone/>
            </a:pPr>
            <a:endParaRPr sz="1200" dirty="0">
              <a:latin typeface="Inconsolata"/>
              <a:ea typeface="Inconsolata"/>
              <a:cs typeface="Inconsolata"/>
              <a:sym typeface="Inconsolata"/>
            </a:endParaRPr>
          </a:p>
          <a:p>
            <a:pPr marL="0" indent="0">
              <a:buNone/>
            </a:pPr>
            <a:r>
              <a:rPr lang="en" sz="1200" dirty="0">
                <a:latin typeface="Inconsolata"/>
                <a:ea typeface="Inconsolata"/>
                <a:cs typeface="Inconsolata"/>
                <a:sym typeface="Inconsolata"/>
              </a:rPr>
              <a:t>               -XX:MaxInlineSize=35</a:t>
            </a:r>
            <a:endParaRPr sz="1200" dirty="0">
              <a:latin typeface="Inconsolata"/>
              <a:ea typeface="Inconsolata"/>
              <a:cs typeface="Inconsolata"/>
              <a:sym typeface="Inconsolata"/>
            </a:endParaRPr>
          </a:p>
          <a:p>
            <a:pPr marL="0" indent="0">
              <a:buNone/>
            </a:pPr>
            <a:endParaRPr sz="1200" dirty="0">
              <a:latin typeface="Inconsolata"/>
              <a:ea typeface="Inconsolata"/>
              <a:cs typeface="Inconsolata"/>
              <a:sym typeface="Inconsolata"/>
            </a:endParaRPr>
          </a:p>
        </p:txBody>
      </p:sp>
      <p:sp>
        <p:nvSpPr>
          <p:cNvPr id="292" name="Google Shape;292;p4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22</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86587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Inlining getField</a:t>
            </a:r>
            <a:endParaRPr sz="6133"/>
          </a:p>
        </p:txBody>
      </p:sp>
      <p:sp>
        <p:nvSpPr>
          <p:cNvPr id="298" name="Google Shape;298;p5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23</a:t>
            </a:fld>
            <a:endParaRPr/>
          </a:p>
        </p:txBody>
      </p:sp>
      <p:sp>
        <p:nvSpPr>
          <p:cNvPr id="299" name="Google Shape;299;p50"/>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 &gt; max.field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300" name="Google Shape;300;p50"/>
          <p:cNvSpPr/>
          <p:nvPr/>
        </p:nvSpPr>
        <p:spPr>
          <a:xfrm>
            <a:off x="529109" y="1862893"/>
            <a:ext cx="2482400" cy="8716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 name="Google Shape;301;p50"/>
          <p:cNvSpPr/>
          <p:nvPr/>
        </p:nvSpPr>
        <p:spPr>
          <a:xfrm>
            <a:off x="1674842" y="5336887"/>
            <a:ext cx="758457" cy="388626"/>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02" name="Google Shape;302;p50"/>
          <p:cNvCxnSpPr>
            <a:cxnSpLocks/>
            <a:stCxn id="300" idx="6"/>
            <a:endCxn id="301" idx="6"/>
          </p:cNvCxnSpPr>
          <p:nvPr/>
        </p:nvCxnSpPr>
        <p:spPr>
          <a:xfrm flipH="1">
            <a:off x="2433299" y="2298693"/>
            <a:ext cx="578210" cy="3232507"/>
          </a:xfrm>
          <a:prstGeom prst="curvedConnector3">
            <a:avLst>
              <a:gd name="adj1" fmla="val -39536"/>
            </a:avLst>
          </a:prstGeom>
          <a:noFill/>
          <a:ln w="38100" cap="flat" cmpd="sng">
            <a:solidFill>
              <a:schemeClr val="dk2"/>
            </a:solidFill>
            <a:prstDash val="solid"/>
            <a:round/>
            <a:headEnd type="none" w="med" len="med"/>
            <a:tailEnd type="triangle" w="med" len="med"/>
          </a:ln>
        </p:spPr>
      </p:cxnSp>
      <p:sp>
        <p:nvSpPr>
          <p:cNvPr id="8" name="Rectangle: Rounded Corners 7">
            <a:extLst>
              <a:ext uri="{FF2B5EF4-FFF2-40B4-BE49-F238E27FC236}">
                <a16:creationId xmlns:a16="http://schemas.microsoft.com/office/drawing/2014/main" id="{DA82D391-07E9-432F-803A-B6B4B2CD92FD}"/>
              </a:ext>
            </a:extLst>
          </p:cNvPr>
          <p:cNvSpPr/>
          <p:nvPr/>
        </p:nvSpPr>
        <p:spPr>
          <a:xfrm>
            <a:off x="4981376" y="1568636"/>
            <a:ext cx="4989027" cy="2150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rPr>
              <a:t>Can all methods be </a:t>
            </a:r>
            <a:r>
              <a:rPr lang="en-US" sz="2400" b="1" dirty="0" err="1">
                <a:solidFill>
                  <a:sysClr val="windowText" lastClr="000000"/>
                </a:solidFill>
              </a:rPr>
              <a:t>inlined</a:t>
            </a:r>
            <a:r>
              <a:rPr lang="en-US" sz="2400" b="1" dirty="0">
                <a:solidFill>
                  <a:sysClr val="windowText" lastClr="000000"/>
                </a:solidFill>
              </a:rPr>
              <a:t>?</a:t>
            </a:r>
          </a:p>
          <a:p>
            <a:pPr algn="ctr"/>
            <a:endParaRPr lang="en-US" sz="2400" b="1" dirty="0">
              <a:solidFill>
                <a:sysClr val="windowText" lastClr="000000"/>
              </a:solidFill>
            </a:endParaRPr>
          </a:p>
          <a:p>
            <a:pPr marL="609585" indent="-558786">
              <a:buAutoNum type="alphaLcParenR"/>
            </a:pPr>
            <a:r>
              <a:rPr lang="en-GB" dirty="0">
                <a:solidFill>
                  <a:sysClr val="windowText" lastClr="000000"/>
                </a:solidFill>
              </a:rPr>
              <a:t>Yes, always</a:t>
            </a:r>
          </a:p>
          <a:p>
            <a:pPr marL="609585" indent="-558786">
              <a:buAutoNum type="alphaLcParenR"/>
            </a:pPr>
            <a:r>
              <a:rPr lang="en-GB" dirty="0">
                <a:solidFill>
                  <a:sysClr val="windowText" lastClr="000000"/>
                </a:solidFill>
              </a:rPr>
              <a:t>Yes, but sometimes does not make sense</a:t>
            </a:r>
          </a:p>
          <a:p>
            <a:pPr marL="609585" indent="-558786">
              <a:buAutoNum type="alphaLcParenR"/>
            </a:pPr>
            <a:r>
              <a:rPr lang="en-GB" dirty="0">
                <a:solidFill>
                  <a:sysClr val="windowText" lastClr="000000"/>
                </a:solidFill>
              </a:rPr>
              <a:t>Some methods cannot ever be </a:t>
            </a:r>
            <a:r>
              <a:rPr lang="en-GB" dirty="0" err="1">
                <a:solidFill>
                  <a:sysClr val="windowText" lastClr="000000"/>
                </a:solidFill>
              </a:rPr>
              <a:t>inlined</a:t>
            </a:r>
            <a:endParaRPr lang="en-GB" dirty="0">
              <a:solidFill>
                <a:sysClr val="windowText" lastClr="000000"/>
              </a:solidFill>
            </a:endParaRPr>
          </a:p>
          <a:p>
            <a:pPr algn="ctr"/>
            <a:endParaRPr lang="en-US" dirty="0">
              <a:solidFill>
                <a:sysClr val="windowText" lastClr="000000"/>
              </a:solidFill>
            </a:endParaRPr>
          </a:p>
        </p:txBody>
      </p:sp>
      <p:pic>
        <p:nvPicPr>
          <p:cNvPr id="3" name="Picture 2" descr="A picture containing drawing&#10;&#10;Description automatically generated">
            <a:extLst>
              <a:ext uri="{FF2B5EF4-FFF2-40B4-BE49-F238E27FC236}">
                <a16:creationId xmlns:a16="http://schemas.microsoft.com/office/drawing/2014/main" id="{3EEC996A-89AE-C965-D33A-11A4F1991BC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47418" y="4772181"/>
            <a:ext cx="1269564" cy="1269564"/>
          </a:xfrm>
          <a:prstGeom prst="rect">
            <a:avLst/>
          </a:prstGeom>
        </p:spPr>
      </p:pic>
    </p:spTree>
    <p:extLst>
      <p:ext uri="{BB962C8B-B14F-4D97-AF65-F5344CB8AC3E}">
        <p14:creationId xmlns:p14="http://schemas.microsoft.com/office/powerpoint/2010/main" val="30914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Inlining recursive methods</a:t>
            </a:r>
            <a:endParaRPr sz="6000" dirty="0"/>
          </a:p>
        </p:txBody>
      </p:sp>
      <p:sp>
        <p:nvSpPr>
          <p:cNvPr id="298" name="Google Shape;298;p5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24</a:t>
            </a:fld>
            <a:endParaRPr/>
          </a:p>
        </p:txBody>
      </p:sp>
      <p:sp>
        <p:nvSpPr>
          <p:cNvPr id="10" name="TextBox 9">
            <a:extLst>
              <a:ext uri="{FF2B5EF4-FFF2-40B4-BE49-F238E27FC236}">
                <a16:creationId xmlns:a16="http://schemas.microsoft.com/office/drawing/2014/main" id="{94080D55-AC50-4D3E-85A4-376EB4675183}"/>
              </a:ext>
            </a:extLst>
          </p:cNvPr>
          <p:cNvSpPr txBox="1"/>
          <p:nvPr/>
        </p:nvSpPr>
        <p:spPr>
          <a:xfrm>
            <a:off x="539456" y="1576439"/>
            <a:ext cx="8715496" cy="1651671"/>
          </a:xfrm>
          <a:prstGeom prst="rect">
            <a:avLst/>
          </a:prstGeom>
          <a:noFill/>
        </p:spPr>
        <p:txBody>
          <a:bodyPr wrap="square">
            <a:spAutoFit/>
          </a:bodyPr>
          <a:lstStyle/>
          <a:p>
            <a:pPr marL="609585" indent="-575719">
              <a:buSzPts val="3200"/>
            </a:pPr>
            <a:r>
              <a:rPr lang="en-GB" sz="4267" b="1" dirty="0"/>
              <a:t>Recursive methods</a:t>
            </a:r>
            <a:r>
              <a:rPr lang="en-GB" sz="4267" dirty="0"/>
              <a:t> cannot be </a:t>
            </a:r>
            <a:r>
              <a:rPr lang="en-GB" sz="4267" dirty="0" err="1"/>
              <a:t>inlined</a:t>
            </a:r>
            <a:endParaRPr lang="en-GB" sz="4267" dirty="0"/>
          </a:p>
          <a:p>
            <a:pPr marL="609585" indent="-575719">
              <a:buSzPts val="3200"/>
              <a:buFont typeface="Arial" panose="020B0604020202020204" pitchFamily="34" charset="0"/>
              <a:buChar char="•"/>
            </a:pPr>
            <a:r>
              <a:rPr lang="en-GB" sz="2933" dirty="0"/>
              <a:t>Each call needs a separate stack frame</a:t>
            </a:r>
          </a:p>
          <a:p>
            <a:pPr marL="609585" indent="-575719">
              <a:buSzPts val="3200"/>
              <a:buFont typeface="Arial" panose="020B0604020202020204" pitchFamily="34" charset="0"/>
              <a:buChar char="•"/>
            </a:pPr>
            <a:r>
              <a:rPr lang="en-GB" sz="2933" dirty="0" err="1"/>
              <a:t>Inlining</a:t>
            </a:r>
            <a:r>
              <a:rPr lang="en-GB" sz="2933" dirty="0"/>
              <a:t> uses a single stack frame</a:t>
            </a:r>
          </a:p>
        </p:txBody>
      </p:sp>
      <p:sp>
        <p:nvSpPr>
          <p:cNvPr id="2" name="Google Shape;261;p40">
            <a:extLst>
              <a:ext uri="{FF2B5EF4-FFF2-40B4-BE49-F238E27FC236}">
                <a16:creationId xmlns:a16="http://schemas.microsoft.com/office/drawing/2014/main" id="{75EE8447-8314-43AC-94E7-4D1CA7774A64}"/>
              </a:ext>
            </a:extLst>
          </p:cNvPr>
          <p:cNvSpPr txBox="1"/>
          <p:nvPr/>
        </p:nvSpPr>
        <p:spPr>
          <a:xfrm>
            <a:off x="361724" y="4036368"/>
            <a:ext cx="5139979" cy="2411404"/>
          </a:xfrm>
          <a:prstGeom prst="rect">
            <a:avLst/>
          </a:prstGeom>
          <a:noFill/>
          <a:ln>
            <a:noFill/>
          </a:ln>
        </p:spPr>
        <p:txBody>
          <a:bodyPr spcFirstLastPara="1" wrap="square" lIns="121900" tIns="121900" rIns="121900" bIns="121900" anchor="t" anchorCtr="0">
            <a:noAutofit/>
          </a:bodyPr>
          <a:lstStyle/>
          <a:p>
            <a:r>
              <a:rPr lang="en" sz="2267"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66BB"/>
                </a:solidFill>
                <a:latin typeface="Courier New" panose="02070309020205020404" pitchFamily="49" charset="0"/>
                <a:ea typeface="Inconsolata"/>
                <a:cs typeface="Courier New" panose="02070309020205020404" pitchFamily="49" charset="0"/>
                <a:sym typeface="Inconsolata"/>
              </a:rPr>
              <a:t>fact</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267"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x) {</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(x == </a:t>
            </a:r>
            <a:r>
              <a:rPr lang="en" sz="2267"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else</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x * fact(x-</a:t>
            </a:r>
            <a:r>
              <a:rPr lang="en" sz="2267"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2732651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Inlining recursive methods</a:t>
            </a:r>
            <a:endParaRPr sz="6000" dirty="0"/>
          </a:p>
        </p:txBody>
      </p:sp>
      <p:sp>
        <p:nvSpPr>
          <p:cNvPr id="298" name="Google Shape;298;p5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25</a:t>
            </a:fld>
            <a:endParaRPr/>
          </a:p>
        </p:txBody>
      </p:sp>
      <p:sp>
        <p:nvSpPr>
          <p:cNvPr id="10" name="TextBox 9">
            <a:extLst>
              <a:ext uri="{FF2B5EF4-FFF2-40B4-BE49-F238E27FC236}">
                <a16:creationId xmlns:a16="http://schemas.microsoft.com/office/drawing/2014/main" id="{94080D55-AC50-4D3E-85A4-376EB4675183}"/>
              </a:ext>
            </a:extLst>
          </p:cNvPr>
          <p:cNvSpPr txBox="1"/>
          <p:nvPr/>
        </p:nvSpPr>
        <p:spPr>
          <a:xfrm>
            <a:off x="539456" y="1576439"/>
            <a:ext cx="8715496" cy="1651671"/>
          </a:xfrm>
          <a:prstGeom prst="rect">
            <a:avLst/>
          </a:prstGeom>
          <a:noFill/>
        </p:spPr>
        <p:txBody>
          <a:bodyPr wrap="square">
            <a:spAutoFit/>
          </a:bodyPr>
          <a:lstStyle/>
          <a:p>
            <a:pPr marL="609585" indent="-575719">
              <a:buSzPts val="3200"/>
            </a:pPr>
            <a:r>
              <a:rPr lang="en-GB" sz="4267" b="1" dirty="0"/>
              <a:t>Recursive methods</a:t>
            </a:r>
            <a:r>
              <a:rPr lang="en-GB" sz="4267" dirty="0"/>
              <a:t> cannot be </a:t>
            </a:r>
            <a:r>
              <a:rPr lang="en-GB" sz="4267" dirty="0" err="1"/>
              <a:t>inlined</a:t>
            </a:r>
            <a:endParaRPr lang="en-GB" sz="4267" dirty="0"/>
          </a:p>
          <a:p>
            <a:pPr marL="609585" indent="-575719">
              <a:buSzPts val="3200"/>
              <a:buFont typeface="Arial" panose="020B0604020202020204" pitchFamily="34" charset="0"/>
              <a:buChar char="•"/>
            </a:pPr>
            <a:r>
              <a:rPr lang="en-GB" sz="2933" dirty="0"/>
              <a:t>Each call needs a separate stack frame</a:t>
            </a:r>
          </a:p>
          <a:p>
            <a:pPr marL="609585" indent="-575719">
              <a:buSzPts val="3200"/>
              <a:buFont typeface="Arial" panose="020B0604020202020204" pitchFamily="34" charset="0"/>
              <a:buChar char="•"/>
            </a:pPr>
            <a:r>
              <a:rPr lang="en-GB" sz="2933" dirty="0" err="1"/>
              <a:t>Inlining</a:t>
            </a:r>
            <a:r>
              <a:rPr lang="en-GB" sz="2933" dirty="0"/>
              <a:t> uses a single stack frame</a:t>
            </a:r>
          </a:p>
        </p:txBody>
      </p:sp>
      <p:sp>
        <p:nvSpPr>
          <p:cNvPr id="2" name="Google Shape;261;p40">
            <a:extLst>
              <a:ext uri="{FF2B5EF4-FFF2-40B4-BE49-F238E27FC236}">
                <a16:creationId xmlns:a16="http://schemas.microsoft.com/office/drawing/2014/main" id="{75EE8447-8314-43AC-94E7-4D1CA7774A64}"/>
              </a:ext>
            </a:extLst>
          </p:cNvPr>
          <p:cNvSpPr txBox="1"/>
          <p:nvPr/>
        </p:nvSpPr>
        <p:spPr>
          <a:xfrm>
            <a:off x="361724" y="4036368"/>
            <a:ext cx="5139979" cy="2411404"/>
          </a:xfrm>
          <a:prstGeom prst="rect">
            <a:avLst/>
          </a:prstGeom>
          <a:noFill/>
          <a:ln>
            <a:noFill/>
          </a:ln>
        </p:spPr>
        <p:txBody>
          <a:bodyPr spcFirstLastPara="1" wrap="square" lIns="121900" tIns="121900" rIns="121900" bIns="121900" anchor="t" anchorCtr="0">
            <a:noAutofit/>
          </a:bodyPr>
          <a:lstStyle/>
          <a:p>
            <a:r>
              <a:rPr lang="en" sz="2267"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66BB"/>
                </a:solidFill>
                <a:latin typeface="Courier New" panose="02070309020205020404" pitchFamily="49" charset="0"/>
                <a:ea typeface="Inconsolata"/>
                <a:cs typeface="Courier New" panose="02070309020205020404" pitchFamily="49" charset="0"/>
                <a:sym typeface="Inconsolata"/>
              </a:rPr>
              <a:t>fact</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267"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x) {</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(x == </a:t>
            </a:r>
            <a:r>
              <a:rPr lang="en" sz="2267"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else</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2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267"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 x * fact(x-</a:t>
            </a:r>
            <a:r>
              <a:rPr lang="en" sz="2267"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267" dirty="0">
                <a:solidFill>
                  <a:srgbClr val="333333"/>
                </a:solidFill>
                <a:latin typeface="Courier New" panose="02070309020205020404" pitchFamily="49" charset="0"/>
                <a:ea typeface="Inconsolata"/>
                <a:cs typeface="Courier New" panose="02070309020205020404" pitchFamily="49" charset="0"/>
                <a:sym typeface="Inconsolata"/>
              </a:rPr>
              <a:t>}</a:t>
            </a:r>
            <a:endParaRPr sz="2267"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2040513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26</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17236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Optimizing Compiler</a:t>
            </a:r>
            <a:endParaRPr sz="7200" dirty="0"/>
          </a:p>
        </p:txBody>
      </p:sp>
      <p:sp>
        <p:nvSpPr>
          <p:cNvPr id="260" name="Google Shape;260;p4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Take some time doing some optimizations</a:t>
            </a:r>
            <a:endParaRPr dirty="0"/>
          </a:p>
          <a:p>
            <a:pPr marL="609585" indent="-558786"/>
            <a:r>
              <a:rPr lang="en" dirty="0"/>
              <a:t>Method inlining</a:t>
            </a:r>
            <a:endParaRPr dirty="0"/>
          </a:p>
          <a:p>
            <a:pPr marL="609585" indent="-558786"/>
            <a:r>
              <a:rPr lang="en" dirty="0"/>
              <a:t>Monomorphization</a:t>
            </a:r>
            <a:endParaRPr dirty="0"/>
          </a:p>
          <a:p>
            <a:pPr marL="609585" indent="-558786"/>
            <a:r>
              <a:rPr lang="en" dirty="0"/>
              <a:t>Escape analysis</a:t>
            </a:r>
            <a:endParaRPr dirty="0"/>
          </a:p>
          <a:p>
            <a:pPr marL="609585" indent="-558786"/>
            <a:r>
              <a:rPr lang="en" dirty="0"/>
              <a:t>Loop unrolling</a:t>
            </a:r>
            <a:endParaRPr dirty="0"/>
          </a:p>
          <a:p>
            <a:pPr marL="609585" indent="-558786"/>
            <a:r>
              <a:rPr lang="en" dirty="0"/>
              <a:t>Code motion</a:t>
            </a:r>
            <a:endParaRPr dirty="0"/>
          </a:p>
          <a:p>
            <a:pPr marL="609585" indent="-558786"/>
            <a:r>
              <a:rPr lang="en" dirty="0"/>
              <a:t>(and more)</a:t>
            </a:r>
            <a:endParaRPr dirty="0"/>
          </a:p>
        </p:txBody>
      </p:sp>
      <p:sp>
        <p:nvSpPr>
          <p:cNvPr id="261" name="Google Shape;261;p4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27</a:t>
            </a:fld>
            <a:endParaRPr/>
          </a:p>
        </p:txBody>
      </p:sp>
      <p:cxnSp>
        <p:nvCxnSpPr>
          <p:cNvPr id="262" name="Google Shape;262;p45"/>
          <p:cNvCxnSpPr/>
          <p:nvPr/>
        </p:nvCxnSpPr>
        <p:spPr>
          <a:xfrm>
            <a:off x="4770465" y="2059888"/>
            <a:ext cx="0" cy="3026000"/>
          </a:xfrm>
          <a:prstGeom prst="straightConnector1">
            <a:avLst/>
          </a:prstGeom>
          <a:noFill/>
          <a:ln w="76200" cap="flat" cmpd="sng">
            <a:solidFill>
              <a:schemeClr val="dk2"/>
            </a:solidFill>
            <a:prstDash val="solid"/>
            <a:round/>
            <a:headEnd type="none" w="med" len="med"/>
            <a:tailEnd type="triangle" w="med" len="med"/>
          </a:ln>
        </p:spPr>
      </p:cxnSp>
      <p:sp>
        <p:nvSpPr>
          <p:cNvPr id="263" name="Google Shape;263;p45"/>
          <p:cNvSpPr txBox="1"/>
          <p:nvPr/>
        </p:nvSpPr>
        <p:spPr>
          <a:xfrm>
            <a:off x="5410565" y="2068188"/>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Most performance gain, less time to optimize</a:t>
            </a:r>
            <a:endParaRPr dirty="0">
              <a:latin typeface="Proxima Nova"/>
              <a:ea typeface="Proxima Nova"/>
              <a:cs typeface="Proxima Nova"/>
              <a:sym typeface="Proxima Nova"/>
            </a:endParaRPr>
          </a:p>
        </p:txBody>
      </p:sp>
      <p:sp>
        <p:nvSpPr>
          <p:cNvPr id="264" name="Google Shape;264;p45"/>
          <p:cNvSpPr txBox="1"/>
          <p:nvPr/>
        </p:nvSpPr>
        <p:spPr>
          <a:xfrm>
            <a:off x="5410565" y="4075254"/>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Less performance gain, more time to optimize</a:t>
            </a:r>
            <a:endParaRPr dirty="0">
              <a:latin typeface="Proxima Nova"/>
              <a:ea typeface="Proxima Nova"/>
              <a:cs typeface="Proxima Nova"/>
              <a:sym typeface="Proxima Nova"/>
            </a:endParaRPr>
          </a:p>
        </p:txBody>
      </p:sp>
    </p:spTree>
    <p:extLst>
      <p:ext uri="{BB962C8B-B14F-4D97-AF65-F5344CB8AC3E}">
        <p14:creationId xmlns:p14="http://schemas.microsoft.com/office/powerpoint/2010/main" val="23678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dirty="0"/>
              <a:t>Inlining getField</a:t>
            </a:r>
            <a:endParaRPr sz="6133" dirty="0"/>
          </a:p>
        </p:txBody>
      </p:sp>
      <p:sp>
        <p:nvSpPr>
          <p:cNvPr id="298" name="Google Shape;298;p5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28</a:t>
            </a:fld>
            <a:endParaRPr/>
          </a:p>
        </p:txBody>
      </p:sp>
      <p:sp>
        <p:nvSpPr>
          <p:cNvPr id="299" name="Google Shape;299;p50"/>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 &gt; max.field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300" name="Google Shape;300;p50"/>
          <p:cNvSpPr/>
          <p:nvPr/>
        </p:nvSpPr>
        <p:spPr>
          <a:xfrm>
            <a:off x="529109" y="1862893"/>
            <a:ext cx="2482400" cy="8716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 name="Google Shape;301;p50"/>
          <p:cNvSpPr/>
          <p:nvPr/>
        </p:nvSpPr>
        <p:spPr>
          <a:xfrm>
            <a:off x="1674842" y="5336887"/>
            <a:ext cx="758457" cy="388626"/>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02" name="Google Shape;302;p50"/>
          <p:cNvCxnSpPr>
            <a:cxnSpLocks/>
            <a:stCxn id="300" idx="6"/>
            <a:endCxn id="301" idx="6"/>
          </p:cNvCxnSpPr>
          <p:nvPr/>
        </p:nvCxnSpPr>
        <p:spPr>
          <a:xfrm flipH="1">
            <a:off x="2433299" y="2298693"/>
            <a:ext cx="578210" cy="3232507"/>
          </a:xfrm>
          <a:prstGeom prst="curvedConnector3">
            <a:avLst>
              <a:gd name="adj1" fmla="val -39536"/>
            </a:avLst>
          </a:prstGeom>
          <a:noFill/>
          <a:ln w="38100" cap="flat" cmpd="sng">
            <a:solidFill>
              <a:schemeClr val="dk2"/>
            </a:solidFill>
            <a:prstDash val="solid"/>
            <a:round/>
            <a:headEnd type="none" w="med" len="med"/>
            <a:tailEnd type="triangle" w="med" len="med"/>
          </a:ln>
        </p:spPr>
      </p:cxnSp>
      <p:sp>
        <p:nvSpPr>
          <p:cNvPr id="3" name="Google Shape;284;p48">
            <a:extLst>
              <a:ext uri="{FF2B5EF4-FFF2-40B4-BE49-F238E27FC236}">
                <a16:creationId xmlns:a16="http://schemas.microsoft.com/office/drawing/2014/main" id="{6DB6059A-CEA9-156E-16D7-691B9C8066E6}"/>
              </a:ext>
            </a:extLst>
          </p:cNvPr>
          <p:cNvSpPr txBox="1">
            <a:spLocks noGrp="1"/>
          </p:cNvSpPr>
          <p:nvPr>
            <p:ph idx="1"/>
          </p:nvPr>
        </p:nvSpPr>
        <p:spPr>
          <a:xfrm>
            <a:off x="4553174" y="1667036"/>
            <a:ext cx="6163034" cy="4495819"/>
          </a:xfrm>
          <a:prstGeom prst="rect">
            <a:avLst/>
          </a:prstGeom>
        </p:spPr>
        <p:txBody>
          <a:bodyPr spcFirstLastPara="1" vert="horz" wrap="square" lIns="121900" tIns="121900" rIns="121900" bIns="121900" rtlCol="0" anchor="t" anchorCtr="0">
            <a:noAutofit/>
          </a:bodyPr>
          <a:lstStyle/>
          <a:p>
            <a:pPr marL="609585" indent="-558786"/>
            <a:r>
              <a:rPr lang="en-US" dirty="0"/>
              <a:t>How else might this go wrong?</a:t>
            </a:r>
            <a:endParaRPr dirty="0"/>
          </a:p>
        </p:txBody>
      </p:sp>
    </p:spTree>
    <p:extLst>
      <p:ext uri="{BB962C8B-B14F-4D97-AF65-F5344CB8AC3E}">
        <p14:creationId xmlns:p14="http://schemas.microsoft.com/office/powerpoint/2010/main" val="58219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Inlining getField</a:t>
            </a:r>
            <a:endParaRPr sz="6133"/>
          </a:p>
        </p:txBody>
      </p:sp>
      <p:sp>
        <p:nvSpPr>
          <p:cNvPr id="298" name="Google Shape;298;p5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29</a:t>
            </a:fld>
            <a:endParaRPr/>
          </a:p>
        </p:txBody>
      </p:sp>
      <p:sp>
        <p:nvSpPr>
          <p:cNvPr id="299" name="Google Shape;299;p50"/>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 &gt; max.field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300" name="Google Shape;300;p50"/>
          <p:cNvSpPr/>
          <p:nvPr/>
        </p:nvSpPr>
        <p:spPr>
          <a:xfrm>
            <a:off x="529109" y="1862893"/>
            <a:ext cx="2482400" cy="8716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 name="Google Shape;301;p50"/>
          <p:cNvSpPr/>
          <p:nvPr/>
        </p:nvSpPr>
        <p:spPr>
          <a:xfrm>
            <a:off x="1674842" y="5336887"/>
            <a:ext cx="758457" cy="388626"/>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02" name="Google Shape;302;p50"/>
          <p:cNvCxnSpPr>
            <a:cxnSpLocks/>
            <a:stCxn id="300" idx="6"/>
            <a:endCxn id="301" idx="6"/>
          </p:cNvCxnSpPr>
          <p:nvPr/>
        </p:nvCxnSpPr>
        <p:spPr>
          <a:xfrm flipH="1">
            <a:off x="2433299" y="2298693"/>
            <a:ext cx="578210" cy="3232507"/>
          </a:xfrm>
          <a:prstGeom prst="curvedConnector3">
            <a:avLst>
              <a:gd name="adj1" fmla="val -39536"/>
            </a:avLst>
          </a:prstGeom>
          <a:noFill/>
          <a:ln w="38100" cap="flat" cmpd="sng">
            <a:solidFill>
              <a:schemeClr val="dk2"/>
            </a:solidFill>
            <a:prstDash val="solid"/>
            <a:round/>
            <a:headEnd type="none" w="med" len="med"/>
            <a:tailEnd type="triangle" w="med" len="med"/>
          </a:ln>
        </p:spPr>
      </p:cxnSp>
      <p:sp>
        <p:nvSpPr>
          <p:cNvPr id="2" name="Google Shape;364;p57">
            <a:extLst>
              <a:ext uri="{FF2B5EF4-FFF2-40B4-BE49-F238E27FC236}">
                <a16:creationId xmlns:a16="http://schemas.microsoft.com/office/drawing/2014/main" id="{DB25F831-41FC-4841-92FE-1BA104816DAB}"/>
              </a:ext>
            </a:extLst>
          </p:cNvPr>
          <p:cNvSpPr txBox="1"/>
          <p:nvPr/>
        </p:nvSpPr>
        <p:spPr>
          <a:xfrm>
            <a:off x="5029208" y="1482400"/>
            <a:ext cx="6565200" cy="1844400"/>
          </a:xfrm>
          <a:prstGeom prst="rect">
            <a:avLst/>
          </a:prstGeom>
          <a:solidFill>
            <a:srgbClr val="FFFFFF"/>
          </a:solidFill>
          <a:ln>
            <a:noFill/>
          </a:ln>
        </p:spPr>
        <p:txBody>
          <a:bodyPr spcFirstLastPara="1" wrap="square" lIns="121900" tIns="121900" rIns="121900" bIns="121900" anchor="t" anchorCtr="0">
            <a:noAutofit/>
          </a:bodyPr>
          <a:lstStyle/>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BB0066"/>
                </a:solidFill>
                <a:latin typeface="Courier New" panose="02070309020205020404" pitchFamily="49" charset="0"/>
                <a:ea typeface="Inconsolata"/>
                <a:cs typeface="Courier New" panose="02070309020205020404" pitchFamily="49" charset="0"/>
                <a:sym typeface="Inconsolata"/>
              </a:rPr>
              <a:t>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getField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10</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283313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3" name="Google Shape;933;p9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
        <p:nvSpPr>
          <p:cNvPr id="934" name="Google Shape;934;p91"/>
          <p:cNvSpPr txBox="1"/>
          <p:nvPr/>
        </p:nvSpPr>
        <p:spPr>
          <a:xfrm>
            <a:off x="133215" y="1564364"/>
            <a:ext cx="5738671" cy="4000000"/>
          </a:xfrm>
          <a:prstGeom prst="rect">
            <a:avLst/>
          </a:prstGeom>
          <a:noFill/>
          <a:ln>
            <a:noFill/>
          </a:ln>
        </p:spPr>
        <p:txBody>
          <a:bodyPr spcFirstLastPara="1" wrap="square" lIns="121900" tIns="121900" rIns="121900" bIns="121900" anchor="t" anchorCtr="0">
            <a:noAutofit/>
          </a:bodyPr>
          <a:lstStyle/>
          <a:p>
            <a:r>
              <a:rPr lang="en"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0066BB"/>
                </a:solidFill>
                <a:latin typeface="Courier New" panose="02070309020205020404" pitchFamily="49" charset="0"/>
                <a:ea typeface="Inconsolata"/>
                <a:cs typeface="Courier New" panose="02070309020205020404" pitchFamily="49" charset="0"/>
                <a:sym typeface="Inconsolata"/>
              </a:rPr>
              <a:t>max</a:t>
            </a:r>
            <a:r>
              <a:rPr lang="en" dirty="0">
                <a:solidFill>
                  <a:srgbClr val="333333"/>
                </a:solidFill>
                <a:latin typeface="Courier New" panose="02070309020205020404" pitchFamily="49" charset="0"/>
                <a:ea typeface="Inconsolata"/>
                <a:cs typeface="Courier New" panose="02070309020205020404" pitchFamily="49" charset="0"/>
                <a:sym typeface="Inconsolata"/>
              </a:rPr>
              <a:t>(List&lt;C&gt; cs) {</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dirty="0">
                <a:solidFill>
                  <a:srgbClr val="333333"/>
                </a:solidFill>
                <a:latin typeface="Courier New" panose="02070309020205020404" pitchFamily="49" charset="0"/>
                <a:ea typeface="Inconsolata"/>
                <a:cs typeface="Courier New" panose="02070309020205020404" pitchFamily="49" charset="0"/>
                <a:sym typeface="Inconsolata"/>
              </a:rPr>
              <a:t> (cs.</a:t>
            </a:r>
            <a:r>
              <a:rPr lang="en" dirty="0">
                <a:solidFill>
                  <a:srgbClr val="0000CC"/>
                </a:solidFill>
                <a:latin typeface="Courier New" panose="02070309020205020404" pitchFamily="49" charset="0"/>
                <a:ea typeface="Inconsolata"/>
                <a:cs typeface="Courier New" panose="02070309020205020404" pitchFamily="49" charset="0"/>
                <a:sym typeface="Inconsolata"/>
              </a:rPr>
              <a:t>length</a:t>
            </a:r>
            <a:r>
              <a:rPr lang="en" dirty="0">
                <a:solidFill>
                  <a:srgbClr val="333333"/>
                </a:solidFill>
                <a:latin typeface="Courier New" panose="02070309020205020404" pitchFamily="49" charset="0"/>
                <a:ea typeface="Inconsolata"/>
                <a:cs typeface="Courier New" panose="02070309020205020404" pitchFamily="49" charset="0"/>
                <a:sym typeface="Inconsolata"/>
              </a:rPr>
              <a:t> == </a:t>
            </a:r>
            <a:r>
              <a:rPr lang="en"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r>
              <a:rPr lang="en"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r>
              <a:rPr lang="en"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C max = </a:t>
            </a:r>
            <a:r>
              <a:rPr lang="en"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dirty="0">
                <a:solidFill>
                  <a:srgbClr val="333333"/>
                </a:solidFill>
                <a:latin typeface="Courier New" panose="02070309020205020404" pitchFamily="49" charset="0"/>
                <a:ea typeface="Inconsolata"/>
                <a:cs typeface="Courier New" panose="02070309020205020404" pitchFamily="49" charset="0"/>
                <a:sym typeface="Inconsolata"/>
              </a:rPr>
              <a:t>for(C </a:t>
            </a:r>
            <a:r>
              <a:rPr lang="en-US" dirty="0" err="1">
                <a:solidFill>
                  <a:srgbClr val="333333"/>
                </a:solidFill>
                <a:latin typeface="Courier New" panose="02070309020205020404" pitchFamily="49" charset="0"/>
                <a:ea typeface="Inconsolata"/>
                <a:cs typeface="Courier New" panose="02070309020205020404" pitchFamily="49" charset="0"/>
                <a:sym typeface="Inconsolata"/>
              </a:rPr>
              <a:t>c</a:t>
            </a:r>
            <a:r>
              <a:rPr lang="en-US" dirty="0">
                <a:solidFill>
                  <a:srgbClr val="333333"/>
                </a:solidFill>
                <a:latin typeface="Courier New" panose="02070309020205020404" pitchFamily="49" charset="0"/>
                <a:ea typeface="Inconsolata"/>
                <a:cs typeface="Courier New" panose="02070309020205020404" pitchFamily="49" charset="0"/>
                <a:sym typeface="Inconsolata"/>
              </a:rPr>
              <a:t> : cs)</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b="1" dirty="0">
                <a:solidFill>
                  <a:srgbClr val="008800"/>
                </a:solidFill>
                <a:latin typeface="Courier New" panose="02070309020205020404" pitchFamily="49" charset="0"/>
                <a:ea typeface="Inconsolata"/>
                <a:cs typeface="Courier New" panose="02070309020205020404" pitchFamily="49" charset="0"/>
                <a:sym typeface="Inconsolata"/>
              </a:rPr>
              <a:t>    if</a:t>
            </a:r>
            <a:r>
              <a:rPr lang="en"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008800"/>
                </a:solidFill>
                <a:latin typeface="Courier New" panose="02070309020205020404" pitchFamily="49" charset="0"/>
                <a:ea typeface="Inconsolata"/>
                <a:cs typeface="Courier New" panose="02070309020205020404" pitchFamily="49" charset="0"/>
                <a:sym typeface="Inconsolata"/>
              </a:rPr>
              <a:t>else</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0066BB"/>
                </a:solidFill>
                <a:latin typeface="Courier New" panose="02070309020205020404" pitchFamily="49" charset="0"/>
                <a:ea typeface="Inconsolata"/>
                <a:cs typeface="Courier New" panose="02070309020205020404" pitchFamily="49" charset="0"/>
                <a:sym typeface="Inconsolata"/>
              </a:rPr>
              <a:t>if</a:t>
            </a:r>
            <a:r>
              <a:rPr lang="en" dirty="0">
                <a:solidFill>
                  <a:srgbClr val="333333"/>
                </a:solidFill>
                <a:latin typeface="Courier New" panose="02070309020205020404" pitchFamily="49" charset="0"/>
                <a:ea typeface="Inconsolata"/>
                <a:cs typeface="Courier New" panose="02070309020205020404" pitchFamily="49" charset="0"/>
                <a:sym typeface="Inconsolata"/>
              </a:rPr>
              <a:t> (c.</a:t>
            </a:r>
            <a:r>
              <a:rPr lang="en" dirty="0">
                <a:solidFill>
                  <a:srgbClr val="0000CC"/>
                </a:solidFill>
                <a:latin typeface="Courier New" panose="02070309020205020404" pitchFamily="49" charset="0"/>
                <a:ea typeface="Inconsolata"/>
                <a:cs typeface="Courier New" panose="02070309020205020404" pitchFamily="49" charset="0"/>
                <a:sym typeface="Inconsolata"/>
              </a:rPr>
              <a:t>getField</a:t>
            </a:r>
            <a:r>
              <a:rPr lang="en" dirty="0">
                <a:solidFill>
                  <a:srgbClr val="333333"/>
                </a:solidFill>
                <a:latin typeface="Courier New" panose="02070309020205020404" pitchFamily="49" charset="0"/>
                <a:ea typeface="Inconsolata"/>
                <a:cs typeface="Courier New" panose="02070309020205020404" pitchFamily="49" charset="0"/>
                <a:sym typeface="Inconsolata"/>
              </a:rPr>
              <a:t>() &gt; max.</a:t>
            </a:r>
            <a:r>
              <a:rPr lang="en" dirty="0">
                <a:solidFill>
                  <a:srgbClr val="0000CC"/>
                </a:solidFill>
                <a:latin typeface="Courier New" panose="02070309020205020404" pitchFamily="49" charset="0"/>
                <a:ea typeface="Inconsolata"/>
                <a:cs typeface="Courier New" panose="02070309020205020404" pitchFamily="49" charset="0"/>
                <a:sym typeface="Inconsolata"/>
              </a:rPr>
              <a:t>getField</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r>
              <a:rPr lang="en"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dirty="0">
                <a:solidFill>
                  <a:srgbClr val="333333"/>
                </a:solidFill>
                <a:latin typeface="Courier New" panose="02070309020205020404" pitchFamily="49" charset="0"/>
                <a:ea typeface="Inconsolata"/>
                <a:cs typeface="Courier New" panose="02070309020205020404" pitchFamily="49" charset="0"/>
                <a:sym typeface="Inconsolata"/>
              </a:rPr>
              <a:t>(max.</a:t>
            </a:r>
            <a:r>
              <a:rPr lang="en" dirty="0">
                <a:solidFill>
                  <a:srgbClr val="0000CC"/>
                </a:solidFill>
                <a:latin typeface="Courier New" panose="02070309020205020404" pitchFamily="49" charset="0"/>
                <a:ea typeface="Inconsolata"/>
                <a:cs typeface="Courier New" panose="02070309020205020404" pitchFamily="49" charset="0"/>
                <a:sym typeface="Inconsolata"/>
              </a:rPr>
              <a:t>toString</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8" name="Google Shape;908;p88">
            <a:extLst>
              <a:ext uri="{FF2B5EF4-FFF2-40B4-BE49-F238E27FC236}">
                <a16:creationId xmlns:a16="http://schemas.microsoft.com/office/drawing/2014/main" id="{B4BBACE4-931B-4795-8C1C-5489B30F33AF}"/>
              </a:ext>
            </a:extLst>
          </p:cNvPr>
          <p:cNvSpPr txBox="1">
            <a:spLocks noGrp="1"/>
          </p:cNvSpPr>
          <p:nvPr>
            <p:ph idx="1"/>
          </p:nvPr>
        </p:nvSpPr>
        <p:spPr>
          <a:xfrm>
            <a:off x="4585002" y="1368792"/>
            <a:ext cx="7882932" cy="4495819"/>
          </a:xfrm>
          <a:prstGeom prst="rect">
            <a:avLst/>
          </a:prstGeom>
        </p:spPr>
        <p:txBody>
          <a:bodyPr spcFirstLastPara="1" vert="horz" wrap="square" lIns="121900" tIns="121900" rIns="121900" bIns="121900" rtlCol="0" anchor="t" anchorCtr="0">
            <a:noAutofit/>
          </a:bodyPr>
          <a:lstStyle/>
          <a:p>
            <a:pPr marL="0" indent="0">
              <a:buNone/>
            </a:pPr>
            <a:r>
              <a:rPr lang="en" dirty="0"/>
              <a:t>What does the running time per call to max look like?</a:t>
            </a:r>
            <a:endParaRPr dirty="0"/>
          </a:p>
        </p:txBody>
      </p:sp>
      <p:pic>
        <p:nvPicPr>
          <p:cNvPr id="9" name="Google Shape;910;p88" title="Chart">
            <a:extLst>
              <a:ext uri="{FF2B5EF4-FFF2-40B4-BE49-F238E27FC236}">
                <a16:creationId xmlns:a16="http://schemas.microsoft.com/office/drawing/2014/main" id="{D5A3DAA0-31D3-4693-8E45-DF6D7C51DE36}"/>
              </a:ext>
            </a:extLst>
          </p:cNvPr>
          <p:cNvPicPr preferRelativeResize="0"/>
          <p:nvPr/>
        </p:nvPicPr>
        <p:blipFill>
          <a:blip r:embed="rId3">
            <a:alphaModFix/>
          </a:blip>
          <a:stretch>
            <a:fillRect/>
          </a:stretch>
        </p:blipFill>
        <p:spPr>
          <a:xfrm>
            <a:off x="5781203" y="2010665"/>
            <a:ext cx="6058565" cy="3746213"/>
          </a:xfrm>
          <a:prstGeom prst="rect">
            <a:avLst/>
          </a:prstGeom>
          <a:noFill/>
          <a:ln>
            <a:noFill/>
          </a:ln>
        </p:spPr>
      </p:pic>
      <p:sp>
        <p:nvSpPr>
          <p:cNvPr id="11" name="Google Shape;931;p91">
            <a:extLst>
              <a:ext uri="{FF2B5EF4-FFF2-40B4-BE49-F238E27FC236}">
                <a16:creationId xmlns:a16="http://schemas.microsoft.com/office/drawing/2014/main" id="{21B34D6F-2190-456F-B30D-5E24476F836F}"/>
              </a:ext>
            </a:extLst>
          </p:cNvPr>
          <p:cNvSpPr txBox="1">
            <a:spLocks noGrp="1"/>
          </p:cNvSpPr>
          <p:nvPr>
            <p:ph type="title"/>
          </p:nvPr>
        </p:nvSpPr>
        <p:spPr>
          <a:xfrm>
            <a:off x="1097280" y="387271"/>
            <a:ext cx="10058400" cy="702303"/>
          </a:xfrm>
          <a:prstGeom prst="rect">
            <a:avLst/>
          </a:prstGeom>
        </p:spPr>
        <p:txBody>
          <a:bodyPr spcFirstLastPara="1" vert="horz" wrap="square" lIns="121900" tIns="121900" rIns="121900" bIns="121900" rtlCol="0" anchor="t" anchorCtr="0">
            <a:noAutofit/>
          </a:bodyPr>
          <a:lstStyle/>
          <a:p>
            <a:r>
              <a:rPr lang="en" sz="6133" dirty="0"/>
              <a:t>Executing Java code</a:t>
            </a:r>
            <a:endParaRPr sz="6133" dirty="0"/>
          </a:p>
        </p:txBody>
      </p:sp>
      <p:pic>
        <p:nvPicPr>
          <p:cNvPr id="3" name="Picture 2" descr="A picture containing drawing&#10;&#10;Description automatically generated">
            <a:extLst>
              <a:ext uri="{FF2B5EF4-FFF2-40B4-BE49-F238E27FC236}">
                <a16:creationId xmlns:a16="http://schemas.microsoft.com/office/drawing/2014/main" id="{382E0203-7F73-8024-449C-6C69F088E07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2133" y="5296616"/>
            <a:ext cx="1269564" cy="1269564"/>
          </a:xfrm>
          <a:prstGeom prst="rect">
            <a:avLst/>
          </a:prstGeom>
        </p:spPr>
      </p:pic>
    </p:spTree>
    <p:extLst>
      <p:ext uri="{BB962C8B-B14F-4D97-AF65-F5344CB8AC3E}">
        <p14:creationId xmlns:p14="http://schemas.microsoft.com/office/powerpoint/2010/main" val="19522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Monomorphization</a:t>
            </a:r>
            <a:endParaRPr/>
          </a:p>
        </p:txBody>
      </p:sp>
      <p:sp>
        <p:nvSpPr>
          <p:cNvPr id="370" name="Google Shape;370;p5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Safely turning a </a:t>
            </a:r>
            <a:r>
              <a:rPr lang="en" b="1" dirty="0">
                <a:highlight>
                  <a:srgbClr val="FFFF00"/>
                </a:highlight>
              </a:rPr>
              <a:t>polymorphic</a:t>
            </a:r>
            <a:r>
              <a:rPr lang="en" dirty="0"/>
              <a:t> (dynamically dispatched) call into a </a:t>
            </a:r>
            <a:r>
              <a:rPr lang="en" b="1" dirty="0">
                <a:highlight>
                  <a:srgbClr val="FFFF00"/>
                </a:highlight>
              </a:rPr>
              <a:t>monomorphic</a:t>
            </a:r>
            <a:r>
              <a:rPr lang="en" dirty="0"/>
              <a:t> (statically dispatched) call</a:t>
            </a:r>
            <a:endParaRPr dirty="0"/>
          </a:p>
          <a:p>
            <a:pPr marL="609585" indent="-558786"/>
            <a:r>
              <a:rPr lang="en" dirty="0"/>
              <a:t>Monomorphic call can then be inlined</a:t>
            </a:r>
            <a:endParaRPr dirty="0"/>
          </a:p>
        </p:txBody>
      </p:sp>
      <p:sp>
        <p:nvSpPr>
          <p:cNvPr id="371" name="Google Shape;371;p5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30</a:t>
            </a:fld>
            <a:endParaRPr/>
          </a:p>
        </p:txBody>
      </p:sp>
    </p:spTree>
    <p:extLst>
      <p:ext uri="{BB962C8B-B14F-4D97-AF65-F5344CB8AC3E}">
        <p14:creationId xmlns:p14="http://schemas.microsoft.com/office/powerpoint/2010/main" val="3456336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Monomorphization</a:t>
            </a:r>
            <a:endParaRPr sz="6133"/>
          </a:p>
        </p:txBody>
      </p:sp>
      <p:sp>
        <p:nvSpPr>
          <p:cNvPr id="386" name="Google Shape;386;p60"/>
          <p:cNvSpPr txBox="1">
            <a:spLocks noGrp="1"/>
          </p:cNvSpPr>
          <p:nvPr>
            <p:ph idx="1"/>
          </p:nvPr>
        </p:nvSpPr>
        <p:spPr>
          <a:xfrm>
            <a:off x="3175530" y="1373274"/>
            <a:ext cx="7980149" cy="4495819"/>
          </a:xfrm>
          <a:prstGeom prst="rect">
            <a:avLst/>
          </a:prstGeom>
        </p:spPr>
        <p:txBody>
          <a:bodyPr spcFirstLastPara="1" vert="horz" wrap="square" lIns="121900" tIns="121900" rIns="121900" bIns="121900" rtlCol="0" anchor="t" anchorCtr="0">
            <a:noAutofit/>
          </a:bodyPr>
          <a:lstStyle/>
          <a:p>
            <a:pPr marL="609585" indent="-558786"/>
            <a:r>
              <a:rPr lang="en" dirty="0"/>
              <a:t>Checking the class of an instance is very cheap</a:t>
            </a:r>
            <a:endParaRPr dirty="0"/>
          </a:p>
          <a:p>
            <a:pPr marL="609585" indent="-558786"/>
            <a:r>
              <a:rPr lang="en" dirty="0"/>
              <a:t>The JVM includes 2 slots for monomorphization</a:t>
            </a:r>
            <a:endParaRPr dirty="0"/>
          </a:p>
          <a:p>
            <a:pPr marL="1219170" lvl="1" indent="-507987">
              <a:spcBef>
                <a:spcPts val="0"/>
              </a:spcBef>
            </a:pPr>
            <a:r>
              <a:rPr lang="en" dirty="0"/>
              <a:t>It can inline virtual calls that go up to 2 different methods</a:t>
            </a:r>
            <a:endParaRPr dirty="0"/>
          </a:p>
          <a:p>
            <a:pPr marL="1219170" lvl="1" indent="-507987">
              <a:spcBef>
                <a:spcPts val="0"/>
              </a:spcBef>
            </a:pPr>
            <a:r>
              <a:rPr lang="en" dirty="0"/>
              <a:t>More than that, we need to use the vtable</a:t>
            </a:r>
            <a:endParaRPr dirty="0"/>
          </a:p>
          <a:p>
            <a:pPr marL="609585" indent="-558786"/>
            <a:r>
              <a:rPr lang="en" dirty="0"/>
              <a:t>Also works for interfaces</a:t>
            </a:r>
            <a:endParaRPr dirty="0"/>
          </a:p>
        </p:txBody>
      </p:sp>
      <p:sp>
        <p:nvSpPr>
          <p:cNvPr id="384" name="Google Shape;384;p6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31</a:t>
            </a:fld>
            <a:endParaRPr/>
          </a:p>
        </p:txBody>
      </p:sp>
      <p:sp>
        <p:nvSpPr>
          <p:cNvPr id="385" name="Google Shape;385;p60"/>
          <p:cNvSpPr txBox="1"/>
          <p:nvPr/>
        </p:nvSpPr>
        <p:spPr>
          <a:xfrm>
            <a:off x="415599" y="1326800"/>
            <a:ext cx="6440487" cy="4000000"/>
          </a:xfrm>
          <a:prstGeom prst="rect">
            <a:avLst/>
          </a:prstGeom>
          <a:noFill/>
          <a:ln>
            <a:noFill/>
          </a:ln>
        </p:spPr>
        <p:txBody>
          <a:bodyPr spcFirstLastPara="1" wrap="square" lIns="121900" tIns="121900" rIns="121900" bIns="121900" anchor="t" anchorCtr="0">
            <a:noAutofit/>
          </a:bodyPr>
          <a:lstStyle/>
          <a:p>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field;</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err="1">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US" sz="1200" b="1" dirty="0" err="1">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US"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latin typeface="Courier New" panose="02070309020205020404" pitchFamily="49" charset="0"/>
                <a:ea typeface="Inconsolata"/>
                <a:cs typeface="Courier New" panose="02070309020205020404" pitchFamily="49" charset="0"/>
                <a:sym typeface="Inconsolata"/>
              </a:rPr>
              <a:t>System.</a:t>
            </a:r>
            <a:r>
              <a:rPr lang="en-US" sz="1200" dirty="0" err="1">
                <a:solidFill>
                  <a:srgbClr val="0000CC"/>
                </a:solidFill>
                <a:latin typeface="Courier New" panose="02070309020205020404" pitchFamily="49" charset="0"/>
                <a:ea typeface="Inconsolata"/>
                <a:cs typeface="Courier New" panose="02070309020205020404" pitchFamily="49" charset="0"/>
                <a:sym typeface="Inconsolata"/>
              </a:rPr>
              <a:t>out</a:t>
            </a:r>
            <a:r>
              <a:rPr lang="en-US" sz="1200" dirty="0" err="1">
                <a:solidFill>
                  <a:srgbClr val="333333"/>
                </a:solidFill>
                <a:latin typeface="Courier New" panose="02070309020205020404" pitchFamily="49" charset="0"/>
                <a:ea typeface="Inconsolata"/>
                <a:cs typeface="Courier New" panose="02070309020205020404" pitchFamily="49" charset="0"/>
                <a:sym typeface="Inconsolata"/>
              </a:rPr>
              <a:t>.</a:t>
            </a:r>
            <a:r>
              <a:rPr lang="en-US" sz="1200" dirty="0" err="1">
                <a:solidFill>
                  <a:srgbClr val="0000CC"/>
                </a:solidFill>
                <a:latin typeface="Courier New" panose="02070309020205020404" pitchFamily="49" charset="0"/>
                <a:ea typeface="Inconsolata"/>
                <a:cs typeface="Courier New" panose="02070309020205020404" pitchFamily="49" charset="0"/>
                <a:sym typeface="Inconsolata"/>
              </a:rPr>
              <a:t>println</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US"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US"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i</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US" sz="1200" dirty="0" err="1">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C </a:t>
            </a:r>
            <a:r>
              <a:rPr lang="en-US" sz="1200" dirty="0" err="1">
                <a:solidFill>
                  <a:srgbClr val="333333"/>
                </a:solidFill>
                <a:latin typeface="Courier New" panose="02070309020205020404" pitchFamily="49" charset="0"/>
                <a:ea typeface="Inconsolata"/>
                <a:cs typeface="Courier New" panose="02070309020205020404" pitchFamily="49" charset="0"/>
                <a:sym typeface="Inconsolata"/>
              </a:rPr>
              <a:t>c</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US" sz="1200"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US" sz="1200" dirty="0" err="1">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instance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 do virtual call through vtable</a:t>
            </a:r>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max = c;</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a:t>
            </a:r>
            <a:r>
              <a:rPr lang="en-US"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&gt; </a:t>
            </a:r>
            <a:r>
              <a:rPr lang="en-US" sz="1200" b="1"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max.field</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System.</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387" name="Google Shape;387;p60"/>
          <p:cNvSpPr/>
          <p:nvPr/>
        </p:nvSpPr>
        <p:spPr>
          <a:xfrm>
            <a:off x="519340" y="4993146"/>
            <a:ext cx="5747551" cy="403200"/>
          </a:xfrm>
          <a:prstGeom prst="ellipse">
            <a:avLst/>
          </a:prstGeom>
          <a:no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200"/>
              <a:t>Checking the class</a:t>
            </a:r>
            <a:endParaRPr sz="5200"/>
          </a:p>
          <a:p>
            <a:endParaRPr/>
          </a:p>
        </p:txBody>
      </p:sp>
      <p:sp>
        <p:nvSpPr>
          <p:cNvPr id="405" name="Google Shape;405;p6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Checking the class of an instance takes one memory read</a:t>
            </a:r>
            <a:endParaRPr dirty="0"/>
          </a:p>
          <a:p>
            <a:pPr marL="1219170" lvl="1" indent="-507987">
              <a:spcBef>
                <a:spcPts val="0"/>
              </a:spcBef>
            </a:pPr>
            <a:r>
              <a:rPr lang="en" dirty="0"/>
              <a:t>Check if the metadata points to the known class vtable</a:t>
            </a:r>
            <a:endParaRPr dirty="0"/>
          </a:p>
          <a:p>
            <a:pPr marL="609585" indent="-558786"/>
            <a:r>
              <a:rPr lang="en" dirty="0"/>
              <a:t>Very fast, this is typically in the CPU cache</a:t>
            </a:r>
            <a:endParaRPr dirty="0"/>
          </a:p>
        </p:txBody>
      </p:sp>
      <p:sp>
        <p:nvSpPr>
          <p:cNvPr id="393" name="Google Shape;393;p6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32</a:t>
            </a:fld>
            <a:endParaRPr/>
          </a:p>
        </p:txBody>
      </p:sp>
      <p:sp>
        <p:nvSpPr>
          <p:cNvPr id="394" name="Google Shape;394;p61"/>
          <p:cNvSpPr txBox="1"/>
          <p:nvPr/>
        </p:nvSpPr>
        <p:spPr>
          <a:xfrm>
            <a:off x="376247" y="3470334"/>
            <a:ext cx="3942400" cy="23516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95" name="Google Shape;395;p61"/>
          <p:cNvSpPr/>
          <p:nvPr/>
        </p:nvSpPr>
        <p:spPr>
          <a:xfrm>
            <a:off x="6250580" y="3863551"/>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 name="Google Shape;396;p61"/>
          <p:cNvSpPr/>
          <p:nvPr/>
        </p:nvSpPr>
        <p:spPr>
          <a:xfrm>
            <a:off x="6250580" y="4598351"/>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97" name="Google Shape;397;p61"/>
          <p:cNvCxnSpPr/>
          <p:nvPr/>
        </p:nvCxnSpPr>
        <p:spPr>
          <a:xfrm flipH="1">
            <a:off x="3369414" y="4154401"/>
            <a:ext cx="3143200" cy="584800"/>
          </a:xfrm>
          <a:prstGeom prst="straightConnector1">
            <a:avLst/>
          </a:prstGeom>
          <a:noFill/>
          <a:ln w="28575" cap="flat" cmpd="sng">
            <a:solidFill>
              <a:schemeClr val="dk2"/>
            </a:solidFill>
            <a:prstDash val="solid"/>
            <a:round/>
            <a:headEnd type="none" w="med" len="med"/>
            <a:tailEnd type="triangle" w="med" len="med"/>
          </a:ln>
        </p:spPr>
      </p:cxnSp>
      <p:cxnSp>
        <p:nvCxnSpPr>
          <p:cNvPr id="398" name="Google Shape;398;p61"/>
          <p:cNvCxnSpPr/>
          <p:nvPr/>
        </p:nvCxnSpPr>
        <p:spPr>
          <a:xfrm flipH="1">
            <a:off x="3400014" y="4909601"/>
            <a:ext cx="3122800" cy="207200"/>
          </a:xfrm>
          <a:prstGeom prst="straightConnector1">
            <a:avLst/>
          </a:prstGeom>
          <a:noFill/>
          <a:ln w="28575" cap="flat" cmpd="sng">
            <a:solidFill>
              <a:schemeClr val="dk2"/>
            </a:solidFill>
            <a:prstDash val="solid"/>
            <a:round/>
            <a:headEnd type="none" w="med" len="med"/>
            <a:tailEnd type="triangle" w="med" len="med"/>
          </a:ln>
        </p:spPr>
      </p:cxnSp>
      <p:sp>
        <p:nvSpPr>
          <p:cNvPr id="399" name="Google Shape;399;p61"/>
          <p:cNvSpPr txBox="1"/>
          <p:nvPr/>
        </p:nvSpPr>
        <p:spPr>
          <a:xfrm>
            <a:off x="8868811" y="2766067"/>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 a =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cxnSp>
        <p:nvCxnSpPr>
          <p:cNvPr id="400" name="Google Shape;400;p61"/>
          <p:cNvCxnSpPr/>
          <p:nvPr/>
        </p:nvCxnSpPr>
        <p:spPr>
          <a:xfrm flipH="1">
            <a:off x="8339480" y="3331001"/>
            <a:ext cx="1357200" cy="734800"/>
          </a:xfrm>
          <a:prstGeom prst="straightConnector1">
            <a:avLst/>
          </a:prstGeom>
          <a:noFill/>
          <a:ln w="28575" cap="flat" cmpd="sng">
            <a:solidFill>
              <a:schemeClr val="dk2"/>
            </a:solidFill>
            <a:prstDash val="solid"/>
            <a:round/>
            <a:headEnd type="none" w="med" len="med"/>
            <a:tailEnd type="triangle" w="med" len="med"/>
          </a:ln>
        </p:spPr>
      </p:cxnSp>
      <p:sp>
        <p:nvSpPr>
          <p:cNvPr id="401" name="Google Shape;401;p61"/>
          <p:cNvSpPr/>
          <p:nvPr/>
        </p:nvSpPr>
        <p:spPr>
          <a:xfrm>
            <a:off x="10035036" y="407940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402" name="Google Shape;402;p61"/>
          <p:cNvSpPr/>
          <p:nvPr/>
        </p:nvSpPr>
        <p:spPr>
          <a:xfrm>
            <a:off x="8333047" y="4079401"/>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sp>
        <p:nvSpPr>
          <p:cNvPr id="403" name="Google Shape;403;p61"/>
          <p:cNvSpPr/>
          <p:nvPr/>
        </p:nvSpPr>
        <p:spPr>
          <a:xfrm>
            <a:off x="6250580" y="3128751"/>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cxnSp>
        <p:nvCxnSpPr>
          <p:cNvPr id="404" name="Google Shape;404;p61"/>
          <p:cNvCxnSpPr/>
          <p:nvPr/>
        </p:nvCxnSpPr>
        <p:spPr>
          <a:xfrm rot="10800000">
            <a:off x="7614831" y="3154418"/>
            <a:ext cx="1554000" cy="1325200"/>
          </a:xfrm>
          <a:prstGeom prst="curvedConnector3">
            <a:avLst>
              <a:gd name="adj1" fmla="val 2153"/>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Big difference between Java and C++</a:t>
            </a:r>
            <a:endParaRPr sz="4000" dirty="0"/>
          </a:p>
        </p:txBody>
      </p:sp>
      <p:sp>
        <p:nvSpPr>
          <p:cNvPr id="411" name="Google Shape;411;p62"/>
          <p:cNvSpPr txBox="1">
            <a:spLocks noGrp="1"/>
          </p:cNvSpPr>
          <p:nvPr>
            <p:ph idx="1"/>
          </p:nvPr>
        </p:nvSpPr>
        <p:spPr>
          <a:xfrm>
            <a:off x="6802524" y="1373274"/>
            <a:ext cx="4981376" cy="4171593"/>
          </a:xfrm>
          <a:prstGeom prst="rect">
            <a:avLst/>
          </a:prstGeom>
        </p:spPr>
        <p:txBody>
          <a:bodyPr spcFirstLastPara="1" vert="horz" wrap="square" lIns="121900" tIns="121900" rIns="121900" bIns="121900" rtlCol="0" anchor="t" anchorCtr="0">
            <a:noAutofit/>
          </a:bodyPr>
          <a:lstStyle/>
          <a:p>
            <a:pPr marL="0" indent="0">
              <a:lnSpc>
                <a:spcPct val="100000"/>
              </a:lnSpc>
              <a:spcBef>
                <a:spcPts val="0"/>
              </a:spcBef>
              <a:buNone/>
            </a:pP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latin typeface="Courier New" panose="02070309020205020404" pitchFamily="49" charset="0"/>
                <a:ea typeface="Inconsolata"/>
                <a:cs typeface="Courier New" panose="02070309020205020404" pitchFamily="49" charset="0"/>
                <a:sym typeface="Inconsolata"/>
              </a:rPr>
              <a:t>m</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(Collection&lt;String&gt; c, Object o)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lnSpc>
                <a:spcPct val="100000"/>
              </a:lnSpc>
              <a:spcBef>
                <a:spcPts val="0"/>
              </a:spcBef>
              <a:buNone/>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isEmpty</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&amp;&amp; c.</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equals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(o))</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lnSpc>
                <a:spcPct val="100000"/>
              </a:lnSpc>
              <a:spcBef>
                <a:spcPts val="0"/>
              </a:spcBef>
              <a:buNone/>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lnSpc>
                <a:spcPct val="100000"/>
              </a:lnSpc>
              <a:spcBef>
                <a:spcPts val="0"/>
              </a:spcBef>
              <a:buNone/>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lang="en-US" sz="2000" b="1" dirty="0">
              <a:solidFill>
                <a:srgbClr val="333399"/>
              </a:solidFill>
              <a:latin typeface="Inconsolata"/>
              <a:ea typeface="Inconsolata"/>
              <a:cs typeface="Inconsolata"/>
              <a:sym typeface="Inconsolata"/>
            </a:endParaRPr>
          </a:p>
          <a:p>
            <a:pPr marL="0" indent="0">
              <a:lnSpc>
                <a:spcPct val="110795"/>
              </a:lnSpc>
              <a:buNone/>
            </a:pPr>
            <a:endParaRPr sz="2000" b="1" dirty="0">
              <a:solidFill>
                <a:srgbClr val="333399"/>
              </a:solidFill>
              <a:latin typeface="Inconsolata"/>
              <a:ea typeface="Inconsolata"/>
              <a:cs typeface="Inconsolata"/>
              <a:sym typeface="Inconsolata"/>
            </a:endParaRPr>
          </a:p>
          <a:p>
            <a:pPr marL="609585" indent="-482588">
              <a:buSzPts val="2100"/>
            </a:pPr>
            <a:r>
              <a:rPr lang="en" sz="2000" dirty="0"/>
              <a:t>Collection is an interface</a:t>
            </a:r>
            <a:endParaRPr sz="2000" dirty="0"/>
          </a:p>
          <a:p>
            <a:pPr marL="609585" indent="-482588">
              <a:buSzPts val="2100"/>
            </a:pPr>
            <a:r>
              <a:rPr lang="en" sz="2000" dirty="0"/>
              <a:t>At compile-time, we don’t know the type of c</a:t>
            </a:r>
            <a:endParaRPr sz="2000" dirty="0"/>
          </a:p>
          <a:p>
            <a:pPr marL="609585" indent="-482588">
              <a:buSzPts val="2100"/>
            </a:pPr>
            <a:r>
              <a:rPr lang="en" sz="2000" dirty="0"/>
              <a:t>We need to use the itable (slow)</a:t>
            </a:r>
            <a:endParaRPr sz="2000" dirty="0"/>
          </a:p>
          <a:p>
            <a:pPr marL="0" indent="0">
              <a:buNone/>
            </a:pPr>
            <a:endParaRPr dirty="0"/>
          </a:p>
          <a:p>
            <a:pPr marL="0" indent="0">
              <a:buNone/>
            </a:pPr>
            <a:endParaRPr dirty="0"/>
          </a:p>
          <a:p>
            <a:pPr marL="0" indent="0">
              <a:buNone/>
            </a:pPr>
            <a:endParaRPr dirty="0"/>
          </a:p>
        </p:txBody>
      </p:sp>
      <p:sp>
        <p:nvSpPr>
          <p:cNvPr id="412" name="Google Shape;412;p6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33</a:t>
            </a:fld>
            <a:endParaRPr/>
          </a:p>
        </p:txBody>
      </p:sp>
      <p:pic>
        <p:nvPicPr>
          <p:cNvPr id="413" name="Google Shape;413;p62"/>
          <p:cNvPicPr preferRelativeResize="0"/>
          <p:nvPr/>
        </p:nvPicPr>
        <p:blipFill>
          <a:blip r:embed="rId3">
            <a:alphaModFix/>
          </a:blip>
          <a:stretch>
            <a:fillRect/>
          </a:stretch>
        </p:blipFill>
        <p:spPr>
          <a:xfrm>
            <a:off x="188965" y="1060301"/>
            <a:ext cx="6189668" cy="5797700"/>
          </a:xfrm>
          <a:prstGeom prst="rect">
            <a:avLst/>
          </a:prstGeom>
          <a:noFill/>
          <a:ln>
            <a:noFill/>
          </a:ln>
        </p:spPr>
      </p:pic>
      <p:sp>
        <p:nvSpPr>
          <p:cNvPr id="414" name="Google Shape;414;p62"/>
          <p:cNvSpPr txBox="1"/>
          <p:nvPr/>
        </p:nvSpPr>
        <p:spPr>
          <a:xfrm>
            <a:off x="7185119" y="4454761"/>
            <a:ext cx="5503007" cy="910000"/>
          </a:xfrm>
          <a:prstGeom prst="rect">
            <a:avLst/>
          </a:prstGeom>
          <a:noFill/>
          <a:ln>
            <a:noFill/>
          </a:ln>
        </p:spPr>
        <p:txBody>
          <a:bodyPr spcFirstLastPara="1" wrap="square" lIns="121900" tIns="121900" rIns="121900" bIns="121900" anchor="t" anchorCtr="0">
            <a:noAutofit/>
          </a:bodyPr>
          <a:lstStyle/>
          <a:p>
            <a:r>
              <a:rPr lang="en" sz="3200" dirty="0">
                <a:latin typeface="Proxima Nova"/>
                <a:ea typeface="Proxima Nova"/>
                <a:cs typeface="Proxima Nova"/>
                <a:sym typeface="Proxima Nova"/>
              </a:rPr>
              <a:t>C++ and Java interpreter</a:t>
            </a:r>
            <a:endParaRPr sz="3200" dirty="0">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Big difference between Java and C++</a:t>
            </a:r>
            <a:endParaRPr sz="4000" dirty="0"/>
          </a:p>
        </p:txBody>
      </p:sp>
      <p:sp>
        <p:nvSpPr>
          <p:cNvPr id="411" name="Google Shape;411;p62"/>
          <p:cNvSpPr txBox="1">
            <a:spLocks noGrp="1"/>
          </p:cNvSpPr>
          <p:nvPr>
            <p:ph idx="1"/>
          </p:nvPr>
        </p:nvSpPr>
        <p:spPr>
          <a:xfrm>
            <a:off x="6802524" y="1373274"/>
            <a:ext cx="4981376" cy="4171593"/>
          </a:xfrm>
          <a:prstGeom prst="rect">
            <a:avLst/>
          </a:prstGeom>
        </p:spPr>
        <p:txBody>
          <a:bodyPr spcFirstLastPara="1" vert="horz" wrap="square" lIns="121900" tIns="121900" rIns="121900" bIns="121900" rtlCol="0" anchor="t" anchorCtr="0">
            <a:noAutofit/>
          </a:bodyPr>
          <a:lstStyle/>
          <a:p>
            <a:pPr marL="0" indent="0">
              <a:lnSpc>
                <a:spcPct val="100000"/>
              </a:lnSpc>
              <a:spcBef>
                <a:spcPts val="0"/>
              </a:spcBef>
              <a:buNone/>
            </a:pP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latin typeface="Courier New" panose="02070309020205020404" pitchFamily="49" charset="0"/>
                <a:ea typeface="Inconsolata"/>
                <a:cs typeface="Courier New" panose="02070309020205020404" pitchFamily="49" charset="0"/>
                <a:sym typeface="Inconsolata"/>
              </a:rPr>
              <a:t>m</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(Collection&lt;String&gt; c, Object o)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lnSpc>
                <a:spcPct val="100000"/>
              </a:lnSpc>
              <a:spcBef>
                <a:spcPts val="0"/>
              </a:spcBef>
              <a:buNone/>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isEmpty</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&amp;&amp; c.</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equals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(o))</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lnSpc>
                <a:spcPct val="100000"/>
              </a:lnSpc>
              <a:spcBef>
                <a:spcPts val="0"/>
              </a:spcBef>
              <a:buNone/>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lnSpc>
                <a:spcPct val="100000"/>
              </a:lnSpc>
              <a:spcBef>
                <a:spcPts val="0"/>
              </a:spcBef>
              <a:buNone/>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lang="en-US" sz="2000" b="1" dirty="0">
              <a:solidFill>
                <a:srgbClr val="333399"/>
              </a:solidFill>
              <a:latin typeface="Inconsolata"/>
              <a:ea typeface="Inconsolata"/>
              <a:cs typeface="Inconsolata"/>
              <a:sym typeface="Inconsolata"/>
            </a:endParaRPr>
          </a:p>
          <a:p>
            <a:pPr marL="0" indent="0">
              <a:lnSpc>
                <a:spcPct val="110795"/>
              </a:lnSpc>
              <a:buNone/>
            </a:pPr>
            <a:endParaRPr sz="2000" b="1" dirty="0">
              <a:solidFill>
                <a:srgbClr val="333399"/>
              </a:solidFill>
              <a:latin typeface="Inconsolata"/>
              <a:ea typeface="Inconsolata"/>
              <a:cs typeface="Inconsolata"/>
              <a:sym typeface="Inconsolata"/>
            </a:endParaRPr>
          </a:p>
          <a:p>
            <a:pPr marL="609585" indent="-482588">
              <a:buSzPts val="2100"/>
            </a:pPr>
            <a:r>
              <a:rPr lang="en-GB" sz="2000" dirty="0"/>
              <a:t>During execution, Java realizes that c is either a </a:t>
            </a:r>
            <a:r>
              <a:rPr lang="en-GB" sz="2000" b="1" dirty="0"/>
              <a:t>LinkedList</a:t>
            </a:r>
            <a:r>
              <a:rPr lang="en-GB" sz="2000" dirty="0"/>
              <a:t> or an </a:t>
            </a:r>
            <a:r>
              <a:rPr lang="en-GB" sz="2000" b="1" dirty="0" err="1"/>
              <a:t>ArrayList</a:t>
            </a:r>
            <a:endParaRPr lang="en-GB" sz="2000" b="1" dirty="0"/>
          </a:p>
          <a:p>
            <a:pPr marL="1066785" lvl="1" indent="-482588">
              <a:buSzPts val="2100"/>
            </a:pPr>
            <a:r>
              <a:rPr lang="en-GB" sz="1600" dirty="0"/>
              <a:t>For this particular program</a:t>
            </a:r>
          </a:p>
          <a:p>
            <a:pPr marL="1066785" lvl="1" indent="-482588">
              <a:buSzPts val="2100"/>
            </a:pPr>
            <a:r>
              <a:rPr lang="en-GB" sz="1600" dirty="0"/>
              <a:t>For this particular execution</a:t>
            </a:r>
          </a:p>
          <a:p>
            <a:pPr marL="609585" indent="-482588">
              <a:buSzPts val="2100"/>
            </a:pPr>
            <a:r>
              <a:rPr lang="en-GB" sz="2000" dirty="0" err="1"/>
              <a:t>Monomorphization</a:t>
            </a:r>
            <a:r>
              <a:rPr lang="en-GB" sz="2000" dirty="0"/>
              <a:t> and </a:t>
            </a:r>
            <a:r>
              <a:rPr lang="en-GB" sz="2000" dirty="0" err="1"/>
              <a:t>inlining</a:t>
            </a:r>
            <a:r>
              <a:rPr lang="en-GB" sz="2000" dirty="0"/>
              <a:t> leads to fast code</a:t>
            </a:r>
          </a:p>
          <a:p>
            <a:pPr marL="0" indent="0">
              <a:buNone/>
            </a:pPr>
            <a:endParaRPr dirty="0"/>
          </a:p>
          <a:p>
            <a:pPr marL="0" indent="0">
              <a:buNone/>
            </a:pPr>
            <a:endParaRPr dirty="0"/>
          </a:p>
          <a:p>
            <a:pPr marL="0" indent="0">
              <a:buNone/>
            </a:pPr>
            <a:endParaRPr dirty="0"/>
          </a:p>
        </p:txBody>
      </p:sp>
      <p:sp>
        <p:nvSpPr>
          <p:cNvPr id="412" name="Google Shape;412;p6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34</a:t>
            </a:fld>
            <a:endParaRPr/>
          </a:p>
        </p:txBody>
      </p:sp>
      <p:pic>
        <p:nvPicPr>
          <p:cNvPr id="413" name="Google Shape;413;p62"/>
          <p:cNvPicPr preferRelativeResize="0"/>
          <p:nvPr/>
        </p:nvPicPr>
        <p:blipFill>
          <a:blip r:embed="rId3">
            <a:alphaModFix/>
          </a:blip>
          <a:stretch>
            <a:fillRect/>
          </a:stretch>
        </p:blipFill>
        <p:spPr>
          <a:xfrm>
            <a:off x="188965" y="1060301"/>
            <a:ext cx="6189668" cy="5797700"/>
          </a:xfrm>
          <a:prstGeom prst="rect">
            <a:avLst/>
          </a:prstGeom>
          <a:noFill/>
          <a:ln>
            <a:noFill/>
          </a:ln>
        </p:spPr>
      </p:pic>
      <p:sp>
        <p:nvSpPr>
          <p:cNvPr id="414" name="Google Shape;414;p62"/>
          <p:cNvSpPr txBox="1"/>
          <p:nvPr/>
        </p:nvSpPr>
        <p:spPr>
          <a:xfrm>
            <a:off x="8271688" y="4948308"/>
            <a:ext cx="2134874" cy="910000"/>
          </a:xfrm>
          <a:prstGeom prst="rect">
            <a:avLst/>
          </a:prstGeom>
          <a:noFill/>
          <a:ln>
            <a:noFill/>
          </a:ln>
        </p:spPr>
        <p:txBody>
          <a:bodyPr spcFirstLastPara="1" wrap="square" lIns="121900" tIns="121900" rIns="121900" bIns="121900" anchor="t" anchorCtr="0">
            <a:noAutofit/>
          </a:bodyPr>
          <a:lstStyle/>
          <a:p>
            <a:r>
              <a:rPr lang="en" sz="3200" dirty="0">
                <a:latin typeface="Proxima Nova"/>
                <a:ea typeface="Proxima Nova"/>
                <a:cs typeface="Proxima Nova"/>
                <a:sym typeface="Proxima Nova"/>
              </a:rPr>
              <a:t>Java JIT</a:t>
            </a:r>
            <a:endParaRPr sz="3200" dirty="0">
              <a:latin typeface="Proxima Nova"/>
              <a:ea typeface="Proxima Nova"/>
              <a:cs typeface="Proxima Nova"/>
              <a:sym typeface="Proxima Nova"/>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FFBD54A-D7DD-4A35-BCE2-DC887355AB0E}"/>
                  </a:ext>
                </a:extLst>
              </p14:cNvPr>
              <p14:cNvContentPartPr/>
              <p14:nvPr/>
            </p14:nvContentPartPr>
            <p14:xfrm>
              <a:off x="2282400" y="5297400"/>
              <a:ext cx="2306160" cy="645120"/>
            </p14:xfrm>
          </p:contentPart>
        </mc:Choice>
        <mc:Fallback xmlns="">
          <p:pic>
            <p:nvPicPr>
              <p:cNvPr id="2" name="Ink 1">
                <a:extLst>
                  <a:ext uri="{FF2B5EF4-FFF2-40B4-BE49-F238E27FC236}">
                    <a16:creationId xmlns:a16="http://schemas.microsoft.com/office/drawing/2014/main" id="{4FFBD54A-D7DD-4A35-BCE2-DC887355AB0E}"/>
                  </a:ext>
                </a:extLst>
              </p:cNvPr>
              <p:cNvPicPr/>
              <p:nvPr/>
            </p:nvPicPr>
            <p:blipFill>
              <a:blip r:embed="rId5"/>
              <a:stretch>
                <a:fillRect/>
              </a:stretch>
            </p:blipFill>
            <p:spPr>
              <a:xfrm>
                <a:off x="2273040" y="5288040"/>
                <a:ext cx="2324880" cy="663840"/>
              </a:xfrm>
              <a:prstGeom prst="rect">
                <a:avLst/>
              </a:prstGeom>
            </p:spPr>
          </p:pic>
        </mc:Fallback>
      </mc:AlternateContent>
    </p:spTree>
    <p:extLst>
      <p:ext uri="{BB962C8B-B14F-4D97-AF65-F5344CB8AC3E}">
        <p14:creationId xmlns:p14="http://schemas.microsoft.com/office/powerpoint/2010/main" val="1892557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Big difference between Java and C++</a:t>
            </a:r>
            <a:endParaRPr sz="6000" dirty="0"/>
          </a:p>
        </p:txBody>
      </p:sp>
      <p:sp>
        <p:nvSpPr>
          <p:cNvPr id="429" name="Google Shape;429;p64"/>
          <p:cNvSpPr txBox="1">
            <a:spLocks noGrp="1"/>
          </p:cNvSpPr>
          <p:nvPr>
            <p:ph idx="1"/>
          </p:nvPr>
        </p:nvSpPr>
        <p:spPr>
          <a:xfrm>
            <a:off x="1097280" y="1373274"/>
            <a:ext cx="10931480" cy="4495819"/>
          </a:xfrm>
          <a:prstGeom prst="rect">
            <a:avLst/>
          </a:prstGeom>
        </p:spPr>
        <p:txBody>
          <a:bodyPr spcFirstLastPara="1" vert="horz" wrap="square" lIns="121900" tIns="121900" rIns="121900" bIns="121900" rtlCol="0" anchor="t" anchorCtr="0">
            <a:noAutofit/>
          </a:bodyPr>
          <a:lstStyle/>
          <a:p>
            <a:pPr marL="609585" indent="-558786"/>
            <a:r>
              <a:rPr lang="en" dirty="0"/>
              <a:t>Methods in C++ are </a:t>
            </a:r>
            <a:r>
              <a:rPr lang="en" b="1" dirty="0"/>
              <a:t>non-virtual</a:t>
            </a:r>
            <a:r>
              <a:rPr lang="en" dirty="0"/>
              <a:t> (can’t be overriden) by default</a:t>
            </a:r>
            <a:endParaRPr dirty="0"/>
          </a:p>
          <a:p>
            <a:pPr marL="1219170" lvl="1" indent="-507987">
              <a:spcBef>
                <a:spcPts val="0"/>
              </a:spcBef>
            </a:pPr>
            <a:r>
              <a:rPr lang="en" dirty="0"/>
              <a:t>Java calls non-virtual methods </a:t>
            </a:r>
            <a:r>
              <a:rPr lang="en" b="1" u="sng" dirty="0"/>
              <a:t>final</a:t>
            </a:r>
            <a:endParaRPr b="1" u="sng" dirty="0"/>
          </a:p>
          <a:p>
            <a:pPr marL="1219170" lvl="1" indent="-507987">
              <a:spcBef>
                <a:spcPts val="0"/>
              </a:spcBef>
            </a:pPr>
            <a:r>
              <a:rPr lang="en" dirty="0"/>
              <a:t>Developers have to figure out where to use dynamic dispatch because it is slow</a:t>
            </a:r>
            <a:endParaRPr dirty="0"/>
          </a:p>
          <a:p>
            <a:pPr marL="1219170" indent="0">
              <a:buNone/>
            </a:pPr>
            <a:endParaRPr dirty="0"/>
          </a:p>
          <a:p>
            <a:pPr marL="609585" indent="-558786"/>
            <a:r>
              <a:rPr lang="en" dirty="0"/>
              <a:t>Method in Java are </a:t>
            </a:r>
            <a:r>
              <a:rPr lang="en" b="1" dirty="0"/>
              <a:t>virtual</a:t>
            </a:r>
            <a:r>
              <a:rPr lang="en" dirty="0"/>
              <a:t> by default</a:t>
            </a:r>
            <a:endParaRPr dirty="0"/>
          </a:p>
          <a:p>
            <a:pPr marL="1219170" lvl="1" indent="-507987">
              <a:spcBef>
                <a:spcPts val="0"/>
              </a:spcBef>
            </a:pPr>
            <a:r>
              <a:rPr lang="en" dirty="0"/>
              <a:t>C++ has a </a:t>
            </a:r>
            <a:r>
              <a:rPr lang="en" b="1" u="sng" dirty="0"/>
              <a:t>virtual</a:t>
            </a:r>
            <a:r>
              <a:rPr lang="en" dirty="0"/>
              <a:t> keyword, Java does not</a:t>
            </a:r>
            <a:endParaRPr dirty="0"/>
          </a:p>
          <a:p>
            <a:pPr marL="1219170" lvl="1" indent="-507987">
              <a:spcBef>
                <a:spcPts val="0"/>
              </a:spcBef>
            </a:pPr>
            <a:r>
              <a:rPr lang="en" dirty="0"/>
              <a:t>Developers don’t really have to think about dynamic dispatch vs performance</a:t>
            </a:r>
            <a:endParaRPr dirty="0"/>
          </a:p>
        </p:txBody>
      </p:sp>
      <p:sp>
        <p:nvSpPr>
          <p:cNvPr id="430" name="Google Shape;430;p6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3600" dirty="0"/>
              <a:t>Methods:  Static, private, virtual, interfaces</a:t>
            </a:r>
            <a:endParaRPr sz="3600" dirty="0"/>
          </a:p>
        </p:txBody>
      </p:sp>
      <p:sp>
        <p:nvSpPr>
          <p:cNvPr id="738" name="Google Shape;738;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36</a:t>
            </a:fld>
            <a:endParaRPr/>
          </a:p>
        </p:txBody>
      </p:sp>
      <p:sp>
        <p:nvSpPr>
          <p:cNvPr id="739" name="Google Shape;739;p72"/>
          <p:cNvSpPr txBox="1"/>
          <p:nvPr/>
        </p:nvSpPr>
        <p:spPr>
          <a:xfrm>
            <a:off x="415600" y="1326800"/>
            <a:ext cx="5298000" cy="4860400"/>
          </a:xfrm>
          <a:prstGeom prst="rect">
            <a:avLst/>
          </a:prstGeom>
          <a:noFill/>
          <a:ln>
            <a:noFill/>
          </a:ln>
        </p:spPr>
        <p:txBody>
          <a:bodyPr spcFirstLastPara="1" wrap="square" lIns="121900" tIns="121900" rIns="121900" bIns="121900" anchor="t" anchorCtr="0">
            <a:noAutofit/>
          </a:bodyPr>
          <a:lstStyle/>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m1();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mp</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static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 name="Rectangle: Rounded Corners 5">
            <a:extLst>
              <a:ext uri="{FF2B5EF4-FFF2-40B4-BE49-F238E27FC236}">
                <a16:creationId xmlns:a16="http://schemas.microsoft.com/office/drawing/2014/main" id="{87970E33-219E-4E2C-BB2F-77C940D3DAA8}"/>
              </a:ext>
            </a:extLst>
          </p:cNvPr>
          <p:cNvSpPr/>
          <p:nvPr/>
        </p:nvSpPr>
        <p:spPr>
          <a:xfrm>
            <a:off x="6802525" y="1740803"/>
            <a:ext cx="2582510" cy="2134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Which is </a:t>
            </a:r>
            <a:r>
              <a:rPr lang="en-GB" b="1" dirty="0">
                <a:solidFill>
                  <a:sysClr val="windowText" lastClr="000000"/>
                </a:solidFill>
              </a:rPr>
              <a:t>faster</a:t>
            </a:r>
            <a:r>
              <a:rPr lang="en-GB" dirty="0">
                <a:solidFill>
                  <a:sysClr val="windowText" lastClr="000000"/>
                </a:solidFill>
              </a:rPr>
              <a:t>?</a:t>
            </a:r>
          </a:p>
          <a:p>
            <a:pPr marL="0" indent="0">
              <a:buNone/>
            </a:pPr>
            <a:endParaRPr lang="en-GB" dirty="0">
              <a:solidFill>
                <a:sysClr val="windowText" lastClr="000000"/>
              </a:solidFill>
            </a:endParaRPr>
          </a:p>
          <a:p>
            <a:pPr marL="609585" indent="-558786">
              <a:buAutoNum type="alphaLcParenR"/>
            </a:pPr>
            <a:r>
              <a:rPr lang="en-GB" dirty="0">
                <a:solidFill>
                  <a:sysClr val="windowText" lastClr="000000"/>
                </a:solidFill>
              </a:rPr>
              <a:t>B.ms()</a:t>
            </a:r>
          </a:p>
          <a:p>
            <a:pPr marL="609585" indent="-558786">
              <a:buAutoNum type="alphaLcParenR"/>
            </a:pPr>
            <a:r>
              <a:rPr lang="en-GB" dirty="0">
                <a:solidFill>
                  <a:sysClr val="windowText" lastClr="000000"/>
                </a:solidFill>
              </a:rPr>
              <a:t>new B().</a:t>
            </a:r>
            <a:r>
              <a:rPr lang="en-GB" dirty="0" err="1">
                <a:solidFill>
                  <a:sysClr val="windowText" lastClr="000000"/>
                </a:solidFill>
              </a:rPr>
              <a:t>mp</a:t>
            </a:r>
            <a:r>
              <a:rPr lang="en-GB" dirty="0">
                <a:solidFill>
                  <a:sysClr val="windowText" lastClr="000000"/>
                </a:solidFill>
              </a:rPr>
              <a:t>()</a:t>
            </a:r>
          </a:p>
          <a:p>
            <a:pPr marL="609585" indent="-558786">
              <a:buAutoNum type="alphaLcParenR"/>
            </a:pPr>
            <a:r>
              <a:rPr lang="en-GB" dirty="0">
                <a:solidFill>
                  <a:sysClr val="windowText" lastClr="000000"/>
                </a:solidFill>
              </a:rPr>
              <a:t>new B().ma()</a:t>
            </a:r>
          </a:p>
          <a:p>
            <a:pPr marL="609585" indent="-558786">
              <a:buAutoNum type="alphaLcParenR"/>
            </a:pPr>
            <a:r>
              <a:rPr lang="en-GB" dirty="0">
                <a:solidFill>
                  <a:sysClr val="windowText" lastClr="000000"/>
                </a:solidFill>
              </a:rPr>
              <a:t>new B().mb()</a:t>
            </a:r>
          </a:p>
          <a:p>
            <a:pPr marL="609585" indent="-558786">
              <a:buAutoNum type="alphaLcParenR"/>
            </a:pPr>
            <a:r>
              <a:rPr lang="en-GB" dirty="0">
                <a:solidFill>
                  <a:sysClr val="windowText" lastClr="000000"/>
                </a:solidFill>
              </a:rPr>
              <a:t>new B().m1()</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461BA41-54D9-484B-8509-F0A17CE08831}"/>
                  </a:ext>
                </a:extLst>
              </p14:cNvPr>
              <p14:cNvContentPartPr/>
              <p14:nvPr/>
            </p14:nvContentPartPr>
            <p14:xfrm>
              <a:off x="6916680" y="2333880"/>
              <a:ext cx="508320" cy="649080"/>
            </p14:xfrm>
          </p:contentPart>
        </mc:Choice>
        <mc:Fallback xmlns="">
          <p:pic>
            <p:nvPicPr>
              <p:cNvPr id="2" name="Ink 1">
                <a:extLst>
                  <a:ext uri="{FF2B5EF4-FFF2-40B4-BE49-F238E27FC236}">
                    <a16:creationId xmlns:a16="http://schemas.microsoft.com/office/drawing/2014/main" id="{4461BA41-54D9-484B-8509-F0A17CE08831}"/>
                  </a:ext>
                </a:extLst>
              </p:cNvPr>
              <p:cNvPicPr/>
              <p:nvPr/>
            </p:nvPicPr>
            <p:blipFill>
              <a:blip r:embed="rId4"/>
              <a:stretch>
                <a:fillRect/>
              </a:stretch>
            </p:blipFill>
            <p:spPr>
              <a:xfrm>
                <a:off x="6907320" y="2324520"/>
                <a:ext cx="527040" cy="667800"/>
              </a:xfrm>
              <a:prstGeom prst="rect">
                <a:avLst/>
              </a:prstGeom>
            </p:spPr>
          </p:pic>
        </mc:Fallback>
      </mc:AlternateContent>
    </p:spTree>
    <p:extLst>
      <p:ext uri="{BB962C8B-B14F-4D97-AF65-F5344CB8AC3E}">
        <p14:creationId xmlns:p14="http://schemas.microsoft.com/office/powerpoint/2010/main" val="3446486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3600" dirty="0"/>
              <a:t>Methods:  Static, private, virtual, interfaces</a:t>
            </a:r>
            <a:endParaRPr sz="3600" dirty="0"/>
          </a:p>
        </p:txBody>
      </p:sp>
      <p:sp>
        <p:nvSpPr>
          <p:cNvPr id="738" name="Google Shape;738;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37</a:t>
            </a:fld>
            <a:endParaRPr/>
          </a:p>
        </p:txBody>
      </p:sp>
      <p:sp>
        <p:nvSpPr>
          <p:cNvPr id="739" name="Google Shape;739;p72"/>
          <p:cNvSpPr txBox="1"/>
          <p:nvPr/>
        </p:nvSpPr>
        <p:spPr>
          <a:xfrm>
            <a:off x="415600" y="1326800"/>
            <a:ext cx="5298000" cy="4860400"/>
          </a:xfrm>
          <a:prstGeom prst="rect">
            <a:avLst/>
          </a:prstGeom>
          <a:noFill/>
          <a:ln>
            <a:noFill/>
          </a:ln>
        </p:spPr>
        <p:txBody>
          <a:bodyPr spcFirstLastPara="1" wrap="square" lIns="121900" tIns="121900" rIns="121900" bIns="121900" anchor="t" anchorCtr="0">
            <a:noAutofit/>
          </a:bodyPr>
          <a:lstStyle/>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m1();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mp</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static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 name="Rectangle: Rounded Corners 5">
            <a:extLst>
              <a:ext uri="{FF2B5EF4-FFF2-40B4-BE49-F238E27FC236}">
                <a16:creationId xmlns:a16="http://schemas.microsoft.com/office/drawing/2014/main" id="{87970E33-219E-4E2C-BB2F-77C940D3DAA8}"/>
              </a:ext>
            </a:extLst>
          </p:cNvPr>
          <p:cNvSpPr/>
          <p:nvPr/>
        </p:nvSpPr>
        <p:spPr>
          <a:xfrm>
            <a:off x="6802525" y="1740803"/>
            <a:ext cx="2582510" cy="2134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Which is </a:t>
            </a:r>
            <a:r>
              <a:rPr lang="en-GB" b="1" dirty="0">
                <a:solidFill>
                  <a:sysClr val="windowText" lastClr="000000"/>
                </a:solidFill>
              </a:rPr>
              <a:t>faster</a:t>
            </a:r>
            <a:r>
              <a:rPr lang="en-GB" dirty="0">
                <a:solidFill>
                  <a:sysClr val="windowText" lastClr="000000"/>
                </a:solidFill>
              </a:rPr>
              <a:t>?</a:t>
            </a:r>
          </a:p>
          <a:p>
            <a:pPr marL="0" indent="0">
              <a:buNone/>
            </a:pPr>
            <a:endParaRPr lang="en-GB" dirty="0">
              <a:solidFill>
                <a:sysClr val="windowText" lastClr="000000"/>
              </a:solidFill>
            </a:endParaRPr>
          </a:p>
          <a:p>
            <a:pPr marL="609585" indent="-558786">
              <a:buAutoNum type="alphaLcParenR"/>
            </a:pPr>
            <a:r>
              <a:rPr lang="en-GB" dirty="0">
                <a:solidFill>
                  <a:sysClr val="windowText" lastClr="000000"/>
                </a:solidFill>
              </a:rPr>
              <a:t>B.ms()</a:t>
            </a:r>
          </a:p>
          <a:p>
            <a:pPr marL="609585" indent="-558786">
              <a:buAutoNum type="alphaLcParenR"/>
            </a:pPr>
            <a:r>
              <a:rPr lang="en-GB" dirty="0">
                <a:solidFill>
                  <a:sysClr val="windowText" lastClr="000000"/>
                </a:solidFill>
              </a:rPr>
              <a:t>new B().</a:t>
            </a:r>
            <a:r>
              <a:rPr lang="en-GB" dirty="0" err="1">
                <a:solidFill>
                  <a:sysClr val="windowText" lastClr="000000"/>
                </a:solidFill>
              </a:rPr>
              <a:t>mp</a:t>
            </a:r>
            <a:r>
              <a:rPr lang="en-GB" dirty="0">
                <a:solidFill>
                  <a:sysClr val="windowText" lastClr="000000"/>
                </a:solidFill>
              </a:rPr>
              <a:t>()</a:t>
            </a:r>
          </a:p>
          <a:p>
            <a:pPr marL="609585" indent="-558786">
              <a:buAutoNum type="alphaLcParenR"/>
            </a:pPr>
            <a:r>
              <a:rPr lang="en-GB" dirty="0">
                <a:solidFill>
                  <a:sysClr val="windowText" lastClr="000000"/>
                </a:solidFill>
              </a:rPr>
              <a:t>new B().ma()</a:t>
            </a:r>
          </a:p>
          <a:p>
            <a:pPr marL="609585" indent="-558786">
              <a:buAutoNum type="alphaLcParenR"/>
            </a:pPr>
            <a:r>
              <a:rPr lang="en-GB" dirty="0">
                <a:solidFill>
                  <a:sysClr val="windowText" lastClr="000000"/>
                </a:solidFill>
              </a:rPr>
              <a:t>new B().mb()</a:t>
            </a:r>
          </a:p>
          <a:p>
            <a:pPr marL="609585" indent="-558786">
              <a:buAutoNum type="alphaLcParenR"/>
            </a:pPr>
            <a:r>
              <a:rPr lang="en-GB" dirty="0">
                <a:solidFill>
                  <a:sysClr val="windowText" lastClr="000000"/>
                </a:solidFill>
              </a:rPr>
              <a:t>new B().m1()</a:t>
            </a:r>
          </a:p>
        </p:txBody>
      </p:sp>
      <p:sp>
        <p:nvSpPr>
          <p:cNvPr id="2" name="Google Shape;780;p76">
            <a:extLst>
              <a:ext uri="{FF2B5EF4-FFF2-40B4-BE49-F238E27FC236}">
                <a16:creationId xmlns:a16="http://schemas.microsoft.com/office/drawing/2014/main" id="{CD3F5D96-CA09-409B-A757-0923BD671FA6}"/>
              </a:ext>
            </a:extLst>
          </p:cNvPr>
          <p:cNvSpPr txBox="1"/>
          <p:nvPr/>
        </p:nvSpPr>
        <p:spPr>
          <a:xfrm>
            <a:off x="5988247" y="4436167"/>
            <a:ext cx="4282400" cy="1226400"/>
          </a:xfrm>
          <a:prstGeom prst="rect">
            <a:avLst/>
          </a:prstGeom>
          <a:solidFill>
            <a:schemeClr val="lt2"/>
          </a:solidFill>
          <a:ln>
            <a:noFill/>
          </a:ln>
        </p:spPr>
        <p:txBody>
          <a:bodyPr spcFirstLastPara="1" wrap="square" lIns="121900" tIns="121900" rIns="121900" bIns="121900" anchor="t" anchorCtr="0">
            <a:noAutofit/>
          </a:bodyPr>
          <a:lstStyle/>
          <a:p>
            <a:pPr algn="ctr"/>
            <a:r>
              <a:rPr lang="en" sz="2133" dirty="0">
                <a:latin typeface="Proxima Nova"/>
                <a:ea typeface="Proxima Nova"/>
                <a:cs typeface="Proxima Nova"/>
                <a:sym typeface="Proxima Nova"/>
              </a:rPr>
              <a:t>In practice all these can be optimized to be as fast as </a:t>
            </a:r>
            <a:r>
              <a:rPr lang="en" sz="2133" u="sng" dirty="0">
                <a:latin typeface="Proxima Nova"/>
                <a:ea typeface="Proxima Nova"/>
                <a:cs typeface="Proxima Nova"/>
                <a:sym typeface="Proxima Nova"/>
              </a:rPr>
              <a:t>mp</a:t>
            </a:r>
            <a:r>
              <a:rPr lang="en" sz="2133" dirty="0">
                <a:latin typeface="Proxima Nova"/>
                <a:ea typeface="Proxima Nova"/>
                <a:cs typeface="Proxima Nova"/>
                <a:sym typeface="Proxima Nova"/>
              </a:rPr>
              <a:t> or </a:t>
            </a:r>
            <a:r>
              <a:rPr lang="en" sz="2133" u="sng" dirty="0">
                <a:latin typeface="Proxima Nova"/>
                <a:ea typeface="Proxima Nova"/>
                <a:cs typeface="Proxima Nova"/>
                <a:sym typeface="Proxima Nova"/>
              </a:rPr>
              <a:t>ms</a:t>
            </a:r>
            <a:r>
              <a:rPr lang="en" sz="2133" dirty="0">
                <a:latin typeface="Proxima Nova"/>
                <a:ea typeface="Proxima Nova"/>
                <a:cs typeface="Proxima Nova"/>
                <a:sym typeface="Proxima Nova"/>
              </a:rPr>
              <a:t> (most of the times)</a:t>
            </a:r>
            <a:endParaRPr sz="2133" dirty="0">
              <a:latin typeface="Proxima Nova"/>
              <a:ea typeface="Proxima Nova"/>
              <a:cs typeface="Proxima Nova"/>
              <a:sym typeface="Proxima Nova"/>
            </a:endParaRPr>
          </a:p>
        </p:txBody>
      </p:sp>
    </p:spTree>
    <p:extLst>
      <p:ext uri="{BB962C8B-B14F-4D97-AF65-F5344CB8AC3E}">
        <p14:creationId xmlns:p14="http://schemas.microsoft.com/office/powerpoint/2010/main" val="4097311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38</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273392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Optimizing Compiler</a:t>
            </a:r>
            <a:endParaRPr sz="7200" dirty="0"/>
          </a:p>
        </p:txBody>
      </p:sp>
      <p:sp>
        <p:nvSpPr>
          <p:cNvPr id="260" name="Google Shape;260;p4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Take some time doing some optimizations</a:t>
            </a:r>
            <a:endParaRPr dirty="0"/>
          </a:p>
          <a:p>
            <a:pPr marL="609585" indent="-558786"/>
            <a:r>
              <a:rPr lang="en" dirty="0"/>
              <a:t>Method inlining</a:t>
            </a:r>
            <a:endParaRPr dirty="0"/>
          </a:p>
          <a:p>
            <a:pPr marL="609585" indent="-558786"/>
            <a:r>
              <a:rPr lang="en" dirty="0"/>
              <a:t>Monomorphization</a:t>
            </a:r>
            <a:endParaRPr dirty="0"/>
          </a:p>
          <a:p>
            <a:pPr marL="609585" indent="-558786"/>
            <a:r>
              <a:rPr lang="en" dirty="0"/>
              <a:t>Escape analysis</a:t>
            </a:r>
            <a:endParaRPr dirty="0"/>
          </a:p>
          <a:p>
            <a:pPr marL="609585" indent="-558786"/>
            <a:r>
              <a:rPr lang="en" dirty="0"/>
              <a:t>Loop unrolling</a:t>
            </a:r>
            <a:endParaRPr dirty="0"/>
          </a:p>
          <a:p>
            <a:pPr marL="609585" indent="-558786"/>
            <a:r>
              <a:rPr lang="en" dirty="0"/>
              <a:t>Code mobility</a:t>
            </a:r>
            <a:endParaRPr dirty="0"/>
          </a:p>
          <a:p>
            <a:pPr marL="609585" indent="-558786"/>
            <a:r>
              <a:rPr lang="en" dirty="0"/>
              <a:t>(and more)</a:t>
            </a:r>
            <a:endParaRPr dirty="0"/>
          </a:p>
        </p:txBody>
      </p:sp>
      <p:sp>
        <p:nvSpPr>
          <p:cNvPr id="261" name="Google Shape;261;p4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39</a:t>
            </a:fld>
            <a:endParaRPr/>
          </a:p>
        </p:txBody>
      </p:sp>
      <p:cxnSp>
        <p:nvCxnSpPr>
          <p:cNvPr id="262" name="Google Shape;262;p45"/>
          <p:cNvCxnSpPr/>
          <p:nvPr/>
        </p:nvCxnSpPr>
        <p:spPr>
          <a:xfrm>
            <a:off x="4770465" y="2059888"/>
            <a:ext cx="0" cy="3026000"/>
          </a:xfrm>
          <a:prstGeom prst="straightConnector1">
            <a:avLst/>
          </a:prstGeom>
          <a:noFill/>
          <a:ln w="76200" cap="flat" cmpd="sng">
            <a:solidFill>
              <a:schemeClr val="dk2"/>
            </a:solidFill>
            <a:prstDash val="solid"/>
            <a:round/>
            <a:headEnd type="none" w="med" len="med"/>
            <a:tailEnd type="triangle" w="med" len="med"/>
          </a:ln>
        </p:spPr>
      </p:cxnSp>
      <p:sp>
        <p:nvSpPr>
          <p:cNvPr id="263" name="Google Shape;263;p45"/>
          <p:cNvSpPr txBox="1"/>
          <p:nvPr/>
        </p:nvSpPr>
        <p:spPr>
          <a:xfrm>
            <a:off x="5410565" y="2068188"/>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Most performance gain, less time to optimize</a:t>
            </a:r>
            <a:endParaRPr dirty="0">
              <a:latin typeface="Proxima Nova"/>
              <a:ea typeface="Proxima Nova"/>
              <a:cs typeface="Proxima Nova"/>
              <a:sym typeface="Proxima Nova"/>
            </a:endParaRPr>
          </a:p>
        </p:txBody>
      </p:sp>
      <p:sp>
        <p:nvSpPr>
          <p:cNvPr id="264" name="Google Shape;264;p45"/>
          <p:cNvSpPr txBox="1"/>
          <p:nvPr/>
        </p:nvSpPr>
        <p:spPr>
          <a:xfrm>
            <a:off x="5410565" y="4075254"/>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Less performance gain, more time to optimize</a:t>
            </a:r>
            <a:endParaRPr dirty="0">
              <a:latin typeface="Proxima Nova"/>
              <a:ea typeface="Proxima Nova"/>
              <a:cs typeface="Proxima Nova"/>
              <a:sym typeface="Proxima Nova"/>
            </a:endParaRPr>
          </a:p>
        </p:txBody>
      </p:sp>
    </p:spTree>
    <p:extLst>
      <p:ext uri="{BB962C8B-B14F-4D97-AF65-F5344CB8AC3E}">
        <p14:creationId xmlns:p14="http://schemas.microsoft.com/office/powerpoint/2010/main" val="185463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8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Executing Java Code</a:t>
            </a:r>
            <a:endParaRPr sz="7200" dirty="0"/>
          </a:p>
        </p:txBody>
      </p:sp>
      <p:sp>
        <p:nvSpPr>
          <p:cNvPr id="844" name="Google Shape;844;p8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The JVM uses an interpreter to start executing the bytecode</a:t>
            </a:r>
            <a:endParaRPr dirty="0"/>
          </a:p>
          <a:p>
            <a:pPr marL="609585" indent="0">
              <a:buNone/>
            </a:pPr>
            <a:endParaRPr dirty="0"/>
          </a:p>
          <a:p>
            <a:pPr marL="609585" indent="-558786"/>
            <a:r>
              <a:rPr lang="en" dirty="0"/>
              <a:t>The JVM also uses a just-in-time compiler to turn the bytecode into (fast) native code</a:t>
            </a:r>
            <a:endParaRPr dirty="0"/>
          </a:p>
          <a:p>
            <a:pPr marL="609585" indent="0">
              <a:buNone/>
            </a:pPr>
            <a:endParaRPr dirty="0"/>
          </a:p>
          <a:p>
            <a:pPr marL="609585" indent="-558786"/>
            <a:r>
              <a:rPr lang="en" dirty="0"/>
              <a:t>When to stop interpreting and start compiling?</a:t>
            </a:r>
            <a:endParaRPr dirty="0"/>
          </a:p>
        </p:txBody>
      </p:sp>
      <p:sp>
        <p:nvSpPr>
          <p:cNvPr id="845" name="Google Shape;845;p8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dirty="0"/>
              <a:t>Escape Analysis</a:t>
            </a:r>
            <a:endParaRPr sz="6133" dirty="0"/>
          </a:p>
        </p:txBody>
      </p:sp>
      <p:sp>
        <p:nvSpPr>
          <p:cNvPr id="384" name="Google Shape;384;p6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40</a:t>
            </a:fld>
            <a:endParaRPr/>
          </a:p>
        </p:txBody>
      </p:sp>
      <p:sp>
        <p:nvSpPr>
          <p:cNvPr id="385" name="Google Shape;385;p60"/>
          <p:cNvSpPr txBox="1"/>
          <p:nvPr/>
        </p:nvSpPr>
        <p:spPr>
          <a:xfrm>
            <a:off x="415599" y="1326800"/>
            <a:ext cx="6440487" cy="4000000"/>
          </a:xfrm>
          <a:prstGeom prst="rect">
            <a:avLst/>
          </a:prstGeom>
          <a:noFill/>
          <a:ln>
            <a:noFill/>
          </a:ln>
        </p:spPr>
        <p:txBody>
          <a:bodyPr spcFirstLastPara="1" wrap="square" lIns="121900" tIns="121900" rIns="121900" bIns="121900" anchor="t" anchorCtr="0">
            <a:noAutofit/>
          </a:bodyPr>
          <a:lstStyle/>
          <a:p>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field;</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public</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333399"/>
                </a:solidFill>
                <a:highlight>
                  <a:srgbClr val="F4CCCC"/>
                </a:highlight>
                <a:latin typeface="Courier New" panose="02070309020205020404" pitchFamily="49" charset="0"/>
                <a:ea typeface="Inconsolata"/>
                <a:cs typeface="Courier New" panose="02070309020205020404" pitchFamily="49" charset="0"/>
                <a:sym typeface="Inconsolata"/>
              </a:rPr>
              <a:t>int</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err="1">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getField</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return</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field;</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public</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String </a:t>
            </a:r>
            <a:r>
              <a:rPr lang="en-US" sz="1200" b="1" dirty="0" err="1">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return</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"Field: " + field;</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US"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latin typeface="Courier New" panose="02070309020205020404" pitchFamily="49" charset="0"/>
                <a:ea typeface="Inconsolata"/>
                <a:cs typeface="Courier New" panose="02070309020205020404" pitchFamily="49" charset="0"/>
                <a:sym typeface="Inconsolata"/>
              </a:rPr>
              <a:t>System.</a:t>
            </a:r>
            <a:r>
              <a:rPr lang="en-US" sz="1200" dirty="0" err="1">
                <a:solidFill>
                  <a:srgbClr val="0000CC"/>
                </a:solidFill>
                <a:latin typeface="Courier New" panose="02070309020205020404" pitchFamily="49" charset="0"/>
                <a:ea typeface="Inconsolata"/>
                <a:cs typeface="Courier New" panose="02070309020205020404" pitchFamily="49" charset="0"/>
                <a:sym typeface="Inconsolata"/>
              </a:rPr>
              <a:t>out</a:t>
            </a:r>
            <a:r>
              <a:rPr lang="en-US" sz="1200" dirty="0" err="1">
                <a:solidFill>
                  <a:srgbClr val="333333"/>
                </a:solidFill>
                <a:latin typeface="Courier New" panose="02070309020205020404" pitchFamily="49" charset="0"/>
                <a:ea typeface="Inconsolata"/>
                <a:cs typeface="Courier New" panose="02070309020205020404" pitchFamily="49" charset="0"/>
                <a:sym typeface="Inconsolata"/>
              </a:rPr>
              <a:t>.</a:t>
            </a:r>
            <a:r>
              <a:rPr lang="en-US" sz="1200" dirty="0" err="1">
                <a:solidFill>
                  <a:srgbClr val="0000CC"/>
                </a:solidFill>
                <a:latin typeface="Courier New" panose="02070309020205020404" pitchFamily="49" charset="0"/>
                <a:ea typeface="Inconsolata"/>
                <a:cs typeface="Courier New" panose="02070309020205020404" pitchFamily="49" charset="0"/>
                <a:sym typeface="Inconsolata"/>
              </a:rPr>
              <a:t>println</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US"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US"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i</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US" sz="1200" dirty="0" err="1">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C </a:t>
            </a:r>
            <a:r>
              <a:rPr lang="en-US" sz="1200" dirty="0" err="1">
                <a:solidFill>
                  <a:srgbClr val="333333"/>
                </a:solidFill>
                <a:latin typeface="Courier New" panose="02070309020205020404" pitchFamily="49" charset="0"/>
                <a:ea typeface="Inconsolata"/>
                <a:cs typeface="Courier New" panose="02070309020205020404" pitchFamily="49" charset="0"/>
                <a:sym typeface="Inconsolata"/>
              </a:rPr>
              <a:t>c</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US" sz="1200"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US" sz="1200" dirty="0" err="1">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instance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 do virtual call through vtable</a:t>
            </a:r>
            <a:endParaRPr lang="en-US"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US"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max = c;</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US" sz="1200" b="1"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a:t>
            </a:r>
            <a:r>
              <a:rPr lang="en-US"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&gt; </a:t>
            </a:r>
            <a:r>
              <a:rPr lang="en-US" sz="1200" b="1" dirty="0" err="1">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max.field</a:t>
            </a:r>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  }</a:t>
            </a:r>
          </a:p>
          <a:p>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System.</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US" sz="1200" dirty="0" err="1">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US" sz="1200" dirty="0" err="1">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US"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p>
          <a:p>
            <a:r>
              <a:rPr lang="en-US" sz="12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387" name="Google Shape;387;p60"/>
          <p:cNvSpPr/>
          <p:nvPr/>
        </p:nvSpPr>
        <p:spPr>
          <a:xfrm>
            <a:off x="343347" y="4450155"/>
            <a:ext cx="3054090" cy="403200"/>
          </a:xfrm>
          <a:prstGeom prst="ellipse">
            <a:avLst/>
          </a:prstGeom>
          <a:no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Rectangle: Rounded Corners 3">
            <a:extLst>
              <a:ext uri="{FF2B5EF4-FFF2-40B4-BE49-F238E27FC236}">
                <a16:creationId xmlns:a16="http://schemas.microsoft.com/office/drawing/2014/main" id="{3E6F8955-3A60-4B53-A683-79752F9FA84D}"/>
              </a:ext>
            </a:extLst>
          </p:cNvPr>
          <p:cNvSpPr/>
          <p:nvPr/>
        </p:nvSpPr>
        <p:spPr>
          <a:xfrm>
            <a:off x="5735086" y="2842674"/>
            <a:ext cx="5494052" cy="14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558786"/>
            <a:r>
              <a:rPr lang="en-GB" dirty="0">
                <a:solidFill>
                  <a:sysClr val="windowText" lastClr="000000"/>
                </a:solidFill>
              </a:rPr>
              <a:t>Do we need to create an Iterator instance to run this?</a:t>
            </a:r>
          </a:p>
          <a:p>
            <a:pPr marL="1219170" indent="-558786">
              <a:buAutoNum type="alphaLcParenR"/>
            </a:pPr>
            <a:r>
              <a:rPr lang="en-GB" dirty="0">
                <a:solidFill>
                  <a:sysClr val="windowText" lastClr="000000"/>
                </a:solidFill>
              </a:rPr>
              <a:t>Yes</a:t>
            </a:r>
          </a:p>
          <a:p>
            <a:pPr marL="1219170" indent="-558786">
              <a:buAutoNum type="alphaLcParenR"/>
            </a:pPr>
            <a:r>
              <a:rPr lang="en-GB" dirty="0">
                <a:solidFill>
                  <a:sysClr val="windowText" lastClr="000000"/>
                </a:solidFill>
              </a:rPr>
              <a:t>No</a:t>
            </a:r>
          </a:p>
        </p:txBody>
      </p:sp>
      <p:pic>
        <p:nvPicPr>
          <p:cNvPr id="3" name="Picture 2" descr="A picture containing drawing&#10;&#10;Description automatically generated">
            <a:extLst>
              <a:ext uri="{FF2B5EF4-FFF2-40B4-BE49-F238E27FC236}">
                <a16:creationId xmlns:a16="http://schemas.microsoft.com/office/drawing/2014/main" id="{CF315F4D-3CE2-EC60-75BE-761BC57756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47418" y="4772181"/>
            <a:ext cx="1269564" cy="1269564"/>
          </a:xfrm>
          <a:prstGeom prst="rect">
            <a:avLst/>
          </a:prstGeom>
        </p:spPr>
      </p:pic>
    </p:spTree>
    <p:extLst>
      <p:ext uri="{BB962C8B-B14F-4D97-AF65-F5344CB8AC3E}">
        <p14:creationId xmlns:p14="http://schemas.microsoft.com/office/powerpoint/2010/main" val="5308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Escape Analysis</a:t>
            </a:r>
            <a:endParaRPr sz="6133"/>
          </a:p>
        </p:txBody>
      </p:sp>
      <p:sp>
        <p:nvSpPr>
          <p:cNvPr id="473" name="Google Shape;473;p69"/>
          <p:cNvSpPr txBox="1">
            <a:spLocks noGrp="1"/>
          </p:cNvSpPr>
          <p:nvPr>
            <p:ph idx="1"/>
          </p:nvPr>
        </p:nvSpPr>
        <p:spPr>
          <a:xfrm>
            <a:off x="5865169" y="1376861"/>
            <a:ext cx="6499508" cy="4495819"/>
          </a:xfrm>
          <a:prstGeom prst="rect">
            <a:avLst/>
          </a:prstGeom>
        </p:spPr>
        <p:txBody>
          <a:bodyPr spcFirstLastPara="1" vert="horz" wrap="square" lIns="121900" tIns="121900" rIns="121900" bIns="121900" rtlCol="0" anchor="t" anchorCtr="0">
            <a:noAutofit/>
          </a:bodyPr>
          <a:lstStyle/>
          <a:p>
            <a:pPr marL="50799" indent="0">
              <a:buNone/>
            </a:pPr>
            <a:r>
              <a:rPr lang="en" dirty="0"/>
              <a:t>The iterator never escapes the method!</a:t>
            </a:r>
          </a:p>
          <a:p>
            <a:pPr marL="50799" indent="0">
              <a:buNone/>
            </a:pPr>
            <a:endParaRPr lang="en" dirty="0"/>
          </a:p>
          <a:p>
            <a:pPr marL="609585" indent="-558786"/>
            <a:r>
              <a:rPr lang="en" dirty="0"/>
              <a:t>Check if instances escape the method</a:t>
            </a:r>
            <a:endParaRPr dirty="0"/>
          </a:p>
          <a:p>
            <a:pPr marL="609585" indent="-558786"/>
            <a:r>
              <a:rPr lang="en" dirty="0"/>
              <a:t>If not, replace instances by their fields and inline code</a:t>
            </a:r>
            <a:endParaRPr dirty="0"/>
          </a:p>
        </p:txBody>
      </p:sp>
      <p:sp>
        <p:nvSpPr>
          <p:cNvPr id="470" name="Google Shape;470;p6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41</a:t>
            </a:fld>
            <a:endParaRPr/>
          </a:p>
        </p:txBody>
      </p:sp>
      <p:sp>
        <p:nvSpPr>
          <p:cNvPr id="471" name="Google Shape;471;p69"/>
          <p:cNvSpPr txBox="1"/>
          <p:nvPr/>
        </p:nvSpPr>
        <p:spPr>
          <a:xfrm>
            <a:off x="415600" y="1326800"/>
            <a:ext cx="5591128" cy="4000000"/>
          </a:xfrm>
          <a:prstGeom prst="rect">
            <a:avLst/>
          </a:prstGeom>
          <a:noFill/>
          <a:ln>
            <a:noFill/>
          </a:ln>
        </p:spPr>
        <p:txBody>
          <a:bodyPr spcFirstLastPara="1" wrap="square" lIns="121900" tIns="121900" rIns="121900" bIns="121900" anchor="t" anchorCtr="0">
            <a:noAutofit/>
          </a:bodyPr>
          <a:lstStyle/>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instance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 use vtable</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 &gt; max.field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3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333" b="1" dirty="0">
                <a:solidFill>
                  <a:srgbClr val="BB0066"/>
                </a:solidFill>
                <a:latin typeface="Courier New" panose="02070309020205020404" pitchFamily="49" charset="0"/>
                <a:ea typeface="Inconsolata"/>
                <a:cs typeface="Courier New" panose="02070309020205020404" pitchFamily="49" charset="0"/>
                <a:sym typeface="Inconsolata"/>
              </a:rPr>
              <a:t>ListIterator</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&lt;T&gt; </a:t>
            </a:r>
            <a:r>
              <a:rPr lang="en" sz="1333"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 Iterator&lt;T&gt; {</a:t>
            </a:r>
            <a:endParaRPr sz="13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3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333"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 Node&lt;T&gt; currentNode;</a:t>
            </a:r>
            <a:endParaRPr sz="13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333" dirty="0">
                <a:solidFill>
                  <a:srgbClr val="333333"/>
                </a:solidFill>
                <a:latin typeface="Courier New" panose="02070309020205020404" pitchFamily="49" charset="0"/>
                <a:ea typeface="Inconsolata"/>
                <a:cs typeface="Courier New" panose="02070309020205020404" pitchFamily="49" charset="0"/>
                <a:sym typeface="Inconsolata"/>
              </a:rPr>
              <a:t>  ...</a:t>
            </a:r>
            <a:endParaRPr sz="13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333" dirty="0">
                <a:solidFill>
                  <a:srgbClr val="333333"/>
                </a:solidFill>
                <a:latin typeface="Courier New" panose="02070309020205020404" pitchFamily="49" charset="0"/>
                <a:ea typeface="Inconsolata"/>
                <a:cs typeface="Courier New" panose="02070309020205020404" pitchFamily="49" charset="0"/>
                <a:sym typeface="Inconsolata"/>
              </a:rPr>
              <a:t>}</a:t>
            </a:r>
            <a:endParaRPr sz="1067"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472" name="Google Shape;472;p69"/>
          <p:cNvSpPr/>
          <p:nvPr/>
        </p:nvSpPr>
        <p:spPr>
          <a:xfrm>
            <a:off x="481633" y="2283533"/>
            <a:ext cx="3311620" cy="2992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2" name="Google Shape;480;p70">
            <a:extLst>
              <a:ext uri="{FF2B5EF4-FFF2-40B4-BE49-F238E27FC236}">
                <a16:creationId xmlns:a16="http://schemas.microsoft.com/office/drawing/2014/main" id="{3B9914A6-06B4-45BA-A1CF-7BEF187787F4}"/>
              </a:ext>
            </a:extLst>
          </p:cNvPr>
          <p:cNvSpPr txBox="1"/>
          <p:nvPr/>
        </p:nvSpPr>
        <p:spPr>
          <a:xfrm>
            <a:off x="415600" y="1326800"/>
            <a:ext cx="56804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333399"/>
                </a:solidFill>
                <a:highlight>
                  <a:srgbClr val="FFF2CC"/>
                </a:highlight>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cs.</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highlight>
                  <a:srgbClr val="FFF2CC"/>
                </a:highlight>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highlight>
                  <a:srgbClr val="FFF2CC"/>
                </a:highlight>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Node&lt;C&gt; i = // inline l.</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inline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 inline </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i.</a:t>
            </a:r>
            <a:r>
              <a:rPr lang="en" sz="1200" dirty="0">
                <a:solidFill>
                  <a:srgbClr val="0000CC"/>
                </a:solidFill>
                <a:highlight>
                  <a:srgbClr val="F4CCCC"/>
                </a:highlight>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instance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 use vtable</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highlight>
                  <a:srgbClr val="F4CCCC"/>
                </a:highlight>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highlight>
                  <a:srgbClr val="F4CCCC"/>
                </a:highlight>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a:t>
            </a:r>
            <a:r>
              <a:rPr lang="en" sz="1200" b="1"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c.field &gt; max.field</a:t>
            </a:r>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highlight>
                <a:srgbClr val="F4CC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highlight>
                  <a:srgbClr val="FFF2CC"/>
                </a:highlight>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highlight>
                <a:srgbClr val="FFF2CC"/>
              </a:highlight>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3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333" b="1" dirty="0">
                <a:solidFill>
                  <a:srgbClr val="BB0066"/>
                </a:solidFill>
                <a:latin typeface="Courier New" panose="02070309020205020404" pitchFamily="49" charset="0"/>
                <a:ea typeface="Inconsolata"/>
                <a:cs typeface="Courier New" panose="02070309020205020404" pitchFamily="49" charset="0"/>
                <a:sym typeface="Inconsolata"/>
              </a:rPr>
              <a:t>ListIterator</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&lt;T&gt; </a:t>
            </a:r>
            <a:r>
              <a:rPr lang="en" sz="1333"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 Iterator&lt;T&gt; {</a:t>
            </a:r>
            <a:endParaRPr sz="13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3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333"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333" dirty="0">
                <a:solidFill>
                  <a:srgbClr val="333333"/>
                </a:solidFill>
                <a:latin typeface="Courier New" panose="02070309020205020404" pitchFamily="49" charset="0"/>
                <a:ea typeface="Inconsolata"/>
                <a:cs typeface="Courier New" panose="02070309020205020404" pitchFamily="49" charset="0"/>
                <a:sym typeface="Inconsolata"/>
              </a:rPr>
              <a:t> Node&lt;T&gt; currentNode;</a:t>
            </a:r>
            <a:endParaRPr sz="13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333" dirty="0">
                <a:solidFill>
                  <a:srgbClr val="333333"/>
                </a:solidFill>
                <a:latin typeface="Courier New" panose="02070309020205020404" pitchFamily="49" charset="0"/>
                <a:ea typeface="Inconsolata"/>
                <a:cs typeface="Courier New" panose="02070309020205020404" pitchFamily="49" charset="0"/>
                <a:sym typeface="Inconsolata"/>
              </a:rPr>
              <a:t>  ...</a:t>
            </a:r>
            <a:endParaRPr sz="13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333" dirty="0">
                <a:solidFill>
                  <a:srgbClr val="333333"/>
                </a:solidFill>
                <a:latin typeface="Courier New" panose="02070309020205020404" pitchFamily="49" charset="0"/>
                <a:ea typeface="Inconsolata"/>
                <a:cs typeface="Courier New" panose="02070309020205020404" pitchFamily="49" charset="0"/>
                <a:sym typeface="Inconsolata"/>
              </a:rPr>
              <a:t>}</a:t>
            </a:r>
            <a:endParaRPr sz="1067"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469" name="Google Shape;469;p6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Escape Analysis</a:t>
            </a:r>
            <a:endParaRPr sz="6133"/>
          </a:p>
        </p:txBody>
      </p:sp>
      <p:sp>
        <p:nvSpPr>
          <p:cNvPr id="473" name="Google Shape;473;p69"/>
          <p:cNvSpPr txBox="1">
            <a:spLocks noGrp="1"/>
          </p:cNvSpPr>
          <p:nvPr>
            <p:ph idx="1"/>
          </p:nvPr>
        </p:nvSpPr>
        <p:spPr>
          <a:xfrm>
            <a:off x="5865169" y="1376861"/>
            <a:ext cx="6499508" cy="4495819"/>
          </a:xfrm>
          <a:prstGeom prst="rect">
            <a:avLst/>
          </a:prstGeom>
        </p:spPr>
        <p:txBody>
          <a:bodyPr spcFirstLastPara="1" vert="horz" wrap="square" lIns="121900" tIns="121900" rIns="121900" bIns="121900" rtlCol="0" anchor="t" anchorCtr="0">
            <a:noAutofit/>
          </a:bodyPr>
          <a:lstStyle/>
          <a:p>
            <a:pPr marL="50799" indent="0">
              <a:buNone/>
            </a:pPr>
            <a:r>
              <a:rPr lang="en" dirty="0"/>
              <a:t>The iterator never escapes the method!</a:t>
            </a:r>
          </a:p>
          <a:p>
            <a:pPr marL="50799" indent="0">
              <a:buNone/>
            </a:pPr>
            <a:endParaRPr lang="en" dirty="0"/>
          </a:p>
          <a:p>
            <a:pPr marL="609585" indent="-558786"/>
            <a:r>
              <a:rPr lang="en" dirty="0"/>
              <a:t>Check if instances escape the method</a:t>
            </a:r>
            <a:endParaRPr dirty="0"/>
          </a:p>
          <a:p>
            <a:pPr marL="609585" indent="-558786"/>
            <a:r>
              <a:rPr lang="en" dirty="0"/>
              <a:t>If not, replace instances by their fields and inline code</a:t>
            </a:r>
            <a:endParaRPr dirty="0"/>
          </a:p>
        </p:txBody>
      </p:sp>
      <p:sp>
        <p:nvSpPr>
          <p:cNvPr id="470" name="Google Shape;470;p6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42</a:t>
            </a:fld>
            <a:endParaRPr/>
          </a:p>
        </p:txBody>
      </p:sp>
      <p:sp>
        <p:nvSpPr>
          <p:cNvPr id="472" name="Google Shape;472;p69"/>
          <p:cNvSpPr/>
          <p:nvPr/>
        </p:nvSpPr>
        <p:spPr>
          <a:xfrm>
            <a:off x="351005" y="2167977"/>
            <a:ext cx="3733650" cy="952036"/>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516383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43</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964363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Optimizing Compiler</a:t>
            </a:r>
            <a:endParaRPr sz="7200" dirty="0"/>
          </a:p>
        </p:txBody>
      </p:sp>
      <p:sp>
        <p:nvSpPr>
          <p:cNvPr id="260" name="Google Shape;260;p4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Take some time doing some optimizations</a:t>
            </a:r>
            <a:endParaRPr dirty="0"/>
          </a:p>
          <a:p>
            <a:pPr marL="609585" indent="-558786"/>
            <a:r>
              <a:rPr lang="en" dirty="0"/>
              <a:t>Method inlining</a:t>
            </a:r>
            <a:endParaRPr dirty="0"/>
          </a:p>
          <a:p>
            <a:pPr marL="609585" indent="-558786"/>
            <a:r>
              <a:rPr lang="en" dirty="0"/>
              <a:t>Monomorphization</a:t>
            </a:r>
            <a:endParaRPr dirty="0"/>
          </a:p>
          <a:p>
            <a:pPr marL="609585" indent="-558786"/>
            <a:r>
              <a:rPr lang="en" dirty="0"/>
              <a:t>Escape analysis</a:t>
            </a:r>
            <a:endParaRPr dirty="0"/>
          </a:p>
          <a:p>
            <a:pPr marL="609585" indent="-558786"/>
            <a:r>
              <a:rPr lang="en" dirty="0"/>
              <a:t>Loop unrolling</a:t>
            </a:r>
            <a:endParaRPr dirty="0"/>
          </a:p>
          <a:p>
            <a:pPr marL="609585" indent="-558786"/>
            <a:r>
              <a:rPr lang="en" dirty="0"/>
              <a:t>Code motion</a:t>
            </a:r>
            <a:endParaRPr dirty="0"/>
          </a:p>
          <a:p>
            <a:pPr marL="609585" indent="-558786"/>
            <a:r>
              <a:rPr lang="en" dirty="0"/>
              <a:t>(and more)</a:t>
            </a:r>
            <a:endParaRPr dirty="0"/>
          </a:p>
        </p:txBody>
      </p:sp>
      <p:sp>
        <p:nvSpPr>
          <p:cNvPr id="261" name="Google Shape;261;p4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44</a:t>
            </a:fld>
            <a:endParaRPr/>
          </a:p>
        </p:txBody>
      </p:sp>
      <p:cxnSp>
        <p:nvCxnSpPr>
          <p:cNvPr id="262" name="Google Shape;262;p45"/>
          <p:cNvCxnSpPr/>
          <p:nvPr/>
        </p:nvCxnSpPr>
        <p:spPr>
          <a:xfrm>
            <a:off x="4770465" y="2059888"/>
            <a:ext cx="0" cy="3026000"/>
          </a:xfrm>
          <a:prstGeom prst="straightConnector1">
            <a:avLst/>
          </a:prstGeom>
          <a:noFill/>
          <a:ln w="76200" cap="flat" cmpd="sng">
            <a:solidFill>
              <a:schemeClr val="dk2"/>
            </a:solidFill>
            <a:prstDash val="solid"/>
            <a:round/>
            <a:headEnd type="none" w="med" len="med"/>
            <a:tailEnd type="triangle" w="med" len="med"/>
          </a:ln>
        </p:spPr>
      </p:cxnSp>
      <p:sp>
        <p:nvSpPr>
          <p:cNvPr id="263" name="Google Shape;263;p45"/>
          <p:cNvSpPr txBox="1"/>
          <p:nvPr/>
        </p:nvSpPr>
        <p:spPr>
          <a:xfrm>
            <a:off x="5410565" y="2068188"/>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Most performance gain, less time to optimize</a:t>
            </a:r>
            <a:endParaRPr dirty="0">
              <a:latin typeface="Proxima Nova"/>
              <a:ea typeface="Proxima Nova"/>
              <a:cs typeface="Proxima Nova"/>
              <a:sym typeface="Proxima Nova"/>
            </a:endParaRPr>
          </a:p>
        </p:txBody>
      </p:sp>
      <p:sp>
        <p:nvSpPr>
          <p:cNvPr id="264" name="Google Shape;264;p45"/>
          <p:cNvSpPr txBox="1"/>
          <p:nvPr/>
        </p:nvSpPr>
        <p:spPr>
          <a:xfrm>
            <a:off x="5410565" y="4075254"/>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Less performance gain, more time to optimize</a:t>
            </a:r>
            <a:endParaRPr dirty="0">
              <a:latin typeface="Proxima Nova"/>
              <a:ea typeface="Proxima Nova"/>
              <a:cs typeface="Proxima Nova"/>
              <a:sym typeface="Proxima Nova"/>
            </a:endParaRPr>
          </a:p>
        </p:txBody>
      </p:sp>
    </p:spTree>
    <p:extLst>
      <p:ext uri="{BB962C8B-B14F-4D97-AF65-F5344CB8AC3E}">
        <p14:creationId xmlns:p14="http://schemas.microsoft.com/office/powerpoint/2010/main" val="2064416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Code motion</a:t>
            </a:r>
            <a:endParaRPr sz="7200" dirty="0"/>
          </a:p>
        </p:txBody>
      </p:sp>
      <p:sp>
        <p:nvSpPr>
          <p:cNvPr id="495" name="Google Shape;495;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45</a:t>
            </a:fld>
            <a:endParaRPr/>
          </a:p>
        </p:txBody>
      </p:sp>
      <p:pic>
        <p:nvPicPr>
          <p:cNvPr id="496" name="Google Shape;496;p72"/>
          <p:cNvPicPr preferRelativeResize="0"/>
          <p:nvPr/>
        </p:nvPicPr>
        <p:blipFill>
          <a:blip r:embed="rId3">
            <a:alphaModFix/>
          </a:blip>
          <a:stretch>
            <a:fillRect/>
          </a:stretch>
        </p:blipFill>
        <p:spPr>
          <a:xfrm>
            <a:off x="415601" y="1328404"/>
            <a:ext cx="6221057" cy="5124797"/>
          </a:xfrm>
          <a:prstGeom prst="rect">
            <a:avLst/>
          </a:prstGeom>
          <a:noFill/>
          <a:ln>
            <a:noFill/>
          </a:ln>
        </p:spPr>
      </p:pic>
      <p:sp>
        <p:nvSpPr>
          <p:cNvPr id="497" name="Google Shape;497;p72"/>
          <p:cNvSpPr/>
          <p:nvPr/>
        </p:nvSpPr>
        <p:spPr>
          <a:xfrm>
            <a:off x="4371500" y="2035567"/>
            <a:ext cx="2380400" cy="39996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499" name="Google Shape;499;p72"/>
          <p:cNvSpPr txBox="1">
            <a:spLocks noGrp="1"/>
          </p:cNvSpPr>
          <p:nvPr>
            <p:ph idx="1"/>
          </p:nvPr>
        </p:nvSpPr>
        <p:spPr>
          <a:xfrm>
            <a:off x="4579652" y="2035567"/>
            <a:ext cx="7426152" cy="3833526"/>
          </a:xfrm>
          <a:prstGeom prst="rect">
            <a:avLst/>
          </a:prstGeom>
        </p:spPr>
        <p:txBody>
          <a:bodyPr spcFirstLastPara="1" vert="horz" wrap="square" lIns="121900" tIns="121900" rIns="121900" bIns="121900" rtlCol="0" anchor="t" anchorCtr="0">
            <a:noAutofit/>
          </a:bodyPr>
          <a:lstStyle/>
          <a:p>
            <a:pPr marL="609585" indent="-558786"/>
            <a:r>
              <a:rPr lang="en-US" dirty="0"/>
              <a:t>Looping to find instance to print</a:t>
            </a:r>
          </a:p>
          <a:p>
            <a:pPr marL="1066785" lvl="1" indent="-558786"/>
            <a:r>
              <a:rPr lang="en-US" dirty="0"/>
              <a:t>The test highlighted is almost always </a:t>
            </a:r>
            <a:r>
              <a:rPr lang="en-US" dirty="0">
                <a:latin typeface="Pixel Miners" panose="02000A03000000000000" pitchFamily="50" charset="0"/>
              </a:rPr>
              <a:t>false</a:t>
            </a:r>
            <a:endParaRPr dirty="0">
              <a:latin typeface="Pixel Miners" panose="02000A03000000000000" pitchFamily="50" charset="0"/>
            </a:endParaRPr>
          </a:p>
          <a:p>
            <a:pPr marL="609585" indent="0">
              <a:buNone/>
            </a:pPr>
            <a:endParaRPr dirty="0"/>
          </a:p>
          <a:p>
            <a:pPr marL="609585" indent="-558786"/>
            <a:r>
              <a:rPr lang="en" dirty="0"/>
              <a:t>Straight-line code executes faster than branching code</a:t>
            </a:r>
            <a:endParaRPr dirty="0"/>
          </a:p>
          <a:p>
            <a:pPr marL="1219170" lvl="1" indent="-507987">
              <a:spcBef>
                <a:spcPts val="0"/>
              </a:spcBef>
            </a:pPr>
            <a:r>
              <a:rPr lang="en" dirty="0"/>
              <a:t>Better use of the code cache</a:t>
            </a:r>
            <a:endParaRPr dirty="0"/>
          </a:p>
        </p:txBody>
      </p:sp>
      <p:sp>
        <p:nvSpPr>
          <p:cNvPr id="2" name="Google Shape;507;p73">
            <a:extLst>
              <a:ext uri="{FF2B5EF4-FFF2-40B4-BE49-F238E27FC236}">
                <a16:creationId xmlns:a16="http://schemas.microsoft.com/office/drawing/2014/main" id="{E61D47F0-EF0C-4F5C-A497-45908632B548}"/>
              </a:ext>
            </a:extLst>
          </p:cNvPr>
          <p:cNvSpPr/>
          <p:nvPr/>
        </p:nvSpPr>
        <p:spPr>
          <a:xfrm>
            <a:off x="2717197" y="1701220"/>
            <a:ext cx="1274400" cy="2476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Code motion</a:t>
            </a:r>
            <a:endParaRPr sz="7200" dirty="0"/>
          </a:p>
        </p:txBody>
      </p:sp>
      <p:sp>
        <p:nvSpPr>
          <p:cNvPr id="508" name="Google Shape;508;p73"/>
          <p:cNvSpPr txBox="1">
            <a:spLocks noGrp="1"/>
          </p:cNvSpPr>
          <p:nvPr>
            <p:ph idx="1"/>
          </p:nvPr>
        </p:nvSpPr>
        <p:spPr>
          <a:xfrm>
            <a:off x="6714526" y="1373274"/>
            <a:ext cx="4441153" cy="4495819"/>
          </a:xfrm>
          <a:prstGeom prst="rect">
            <a:avLst/>
          </a:prstGeom>
        </p:spPr>
        <p:txBody>
          <a:bodyPr spcFirstLastPara="1" vert="horz" wrap="square" lIns="121900" tIns="121900" rIns="121900" bIns="121900" rtlCol="0" anchor="t" anchorCtr="0">
            <a:noAutofit/>
          </a:bodyPr>
          <a:lstStyle/>
          <a:p>
            <a:pPr marL="609585" indent="-558786"/>
            <a:r>
              <a:rPr lang="en" dirty="0"/>
              <a:t>Move instructions around to generate the most straight-line code possible</a:t>
            </a:r>
            <a:endParaRPr dirty="0"/>
          </a:p>
        </p:txBody>
      </p:sp>
      <p:sp>
        <p:nvSpPr>
          <p:cNvPr id="505" name="Google Shape;50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46</a:t>
            </a:fld>
            <a:endParaRPr/>
          </a:p>
        </p:txBody>
      </p:sp>
      <p:pic>
        <p:nvPicPr>
          <p:cNvPr id="506" name="Google Shape;506;p73"/>
          <p:cNvPicPr preferRelativeResize="0"/>
          <p:nvPr/>
        </p:nvPicPr>
        <p:blipFill>
          <a:blip r:embed="rId3">
            <a:alphaModFix/>
          </a:blip>
          <a:stretch>
            <a:fillRect/>
          </a:stretch>
        </p:blipFill>
        <p:spPr>
          <a:xfrm>
            <a:off x="415601" y="1328404"/>
            <a:ext cx="6221057" cy="5124797"/>
          </a:xfrm>
          <a:prstGeom prst="rect">
            <a:avLst/>
          </a:prstGeom>
          <a:noFill/>
          <a:ln>
            <a:noFill/>
          </a:ln>
        </p:spPr>
      </p:pic>
      <p:sp>
        <p:nvSpPr>
          <p:cNvPr id="507" name="Google Shape;507;p73"/>
          <p:cNvSpPr/>
          <p:nvPr/>
        </p:nvSpPr>
        <p:spPr>
          <a:xfrm>
            <a:off x="2717197" y="1701220"/>
            <a:ext cx="1274400" cy="2476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Loops</a:t>
            </a:r>
            <a:endParaRPr/>
          </a:p>
        </p:txBody>
      </p:sp>
      <p:sp>
        <p:nvSpPr>
          <p:cNvPr id="514" name="Google Shape;514;p7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Which is faster?</a:t>
            </a:r>
            <a:endParaRPr dirty="0"/>
          </a:p>
          <a:p>
            <a:pPr marL="0" indent="0">
              <a:buNone/>
            </a:pPr>
            <a:endParaRPr dirty="0"/>
          </a:p>
          <a:p>
            <a:pPr marL="50799" indent="0">
              <a:buNone/>
            </a:pPr>
            <a:r>
              <a:rPr lang="en" dirty="0"/>
              <a:t>a)                                                    b)</a:t>
            </a:r>
            <a:endParaRPr dirty="0"/>
          </a:p>
        </p:txBody>
      </p:sp>
      <p:sp>
        <p:nvSpPr>
          <p:cNvPr id="515" name="Google Shape;515;p7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47</a:t>
            </a:fld>
            <a:endParaRPr/>
          </a:p>
        </p:txBody>
      </p:sp>
      <p:sp>
        <p:nvSpPr>
          <p:cNvPr id="516" name="Google Shape;516;p74"/>
          <p:cNvSpPr txBox="1"/>
          <p:nvPr/>
        </p:nvSpPr>
        <p:spPr>
          <a:xfrm>
            <a:off x="1072367" y="2801667"/>
            <a:ext cx="5104000" cy="3653200"/>
          </a:xfrm>
          <a:prstGeom prst="rect">
            <a:avLst/>
          </a:prstGeom>
          <a:noFill/>
          <a:ln>
            <a:noFill/>
          </a:ln>
        </p:spPr>
        <p:txBody>
          <a:bodyPr spcFirstLastPara="1" wrap="square" lIns="121900" tIns="121900" rIns="121900" bIns="121900" anchor="t" anchorCtr="0">
            <a:noAutofit/>
          </a:bodyPr>
          <a:lstStyle/>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10);</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17" name="Google Shape;517;p74"/>
          <p:cNvSpPr txBox="1"/>
          <p:nvPr/>
        </p:nvSpPr>
        <p:spPr>
          <a:xfrm>
            <a:off x="6722179" y="2215893"/>
            <a:ext cx="5280835" cy="3653200"/>
          </a:xfrm>
          <a:prstGeom prst="rect">
            <a:avLst/>
          </a:prstGeom>
          <a:noFill/>
          <a:ln>
            <a:noFill/>
          </a:ln>
        </p:spPr>
        <p:txBody>
          <a:bodyPr spcFirstLastPara="1" wrap="square" lIns="121900" tIns="121900" rIns="121900" bIns="121900" anchor="t" anchorCtr="0">
            <a:noAutofit/>
          </a:bodyPr>
          <a:lstStyle/>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A[0]; squares += A[0] * A[0];</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A[1]; squares += A[1] * A[1];</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A[2]; squares += A[2] * A[2];</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A[3]; squares += A[3] * A[3];</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A[4]; squares += A[4] * A[4];</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A[5]; squares += A[5] * A[5];</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A[6]; squares += A[6] * A[6];</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A[7]; squares += A[7] * A[7];</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A[8]; squares += A[8] * A[8];</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A[9]; squares += A[9] * A[9];</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1093717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Loops</a:t>
            </a:r>
            <a:endParaRPr/>
          </a:p>
        </p:txBody>
      </p:sp>
      <p:sp>
        <p:nvSpPr>
          <p:cNvPr id="523" name="Google Shape;523;p7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Which is faster?</a:t>
            </a:r>
            <a:endParaRPr dirty="0"/>
          </a:p>
          <a:p>
            <a:pPr marL="0" indent="0">
              <a:buNone/>
            </a:pPr>
            <a:endParaRPr dirty="0"/>
          </a:p>
          <a:p>
            <a:pPr marL="50799" indent="0">
              <a:buNone/>
            </a:pPr>
            <a:r>
              <a:rPr lang="en-US" dirty="0"/>
              <a:t>a)                                                    b)</a:t>
            </a:r>
          </a:p>
          <a:p>
            <a:pPr marL="50799" indent="0">
              <a:buNone/>
            </a:pPr>
            <a:endParaRPr dirty="0"/>
          </a:p>
        </p:txBody>
      </p:sp>
      <p:sp>
        <p:nvSpPr>
          <p:cNvPr id="524" name="Google Shape;524;p7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48</a:t>
            </a:fld>
            <a:endParaRPr/>
          </a:p>
        </p:txBody>
      </p:sp>
      <p:sp>
        <p:nvSpPr>
          <p:cNvPr id="525" name="Google Shape;525;p75"/>
          <p:cNvSpPr txBox="1"/>
          <p:nvPr/>
        </p:nvSpPr>
        <p:spPr>
          <a:xfrm>
            <a:off x="1072367" y="2801667"/>
            <a:ext cx="5104000" cy="3653200"/>
          </a:xfrm>
          <a:prstGeom prst="rect">
            <a:avLst/>
          </a:prstGeom>
          <a:noFill/>
          <a:ln>
            <a:noFill/>
          </a:ln>
        </p:spPr>
        <p:txBody>
          <a:bodyPr spcFirstLastPara="1" wrap="square" lIns="121900" tIns="121900" rIns="121900" bIns="121900" anchor="t" anchorCtr="0">
            <a:noAutofit/>
          </a:bodyPr>
          <a:lstStyle/>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highlight>
                <a:srgbClr val="FFFF00"/>
              </a:highlight>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endParaRPr sz="1467">
              <a:solidFill>
                <a:srgbClr val="333333"/>
              </a:solidFill>
              <a:latin typeface="Inconsolata"/>
              <a:ea typeface="Inconsolata"/>
              <a:cs typeface="Inconsolata"/>
              <a:sym typeface="Inconsolata"/>
            </a:endParaRPr>
          </a:p>
          <a:p>
            <a:pPr>
              <a:lnSpc>
                <a:spcPct val="110795"/>
              </a:lnSpc>
            </a:pPr>
            <a:endParaRPr sz="1467">
              <a:solidFill>
                <a:srgbClr val="333333"/>
              </a:solidFill>
              <a:latin typeface="Inconsolata"/>
              <a:ea typeface="Inconsolata"/>
              <a:cs typeface="Inconsolata"/>
              <a:sym typeface="Inconsolata"/>
            </a:endParaRPr>
          </a:p>
        </p:txBody>
      </p:sp>
      <p:sp>
        <p:nvSpPr>
          <p:cNvPr id="2" name="Google Shape;517;p74">
            <a:extLst>
              <a:ext uri="{FF2B5EF4-FFF2-40B4-BE49-F238E27FC236}">
                <a16:creationId xmlns:a16="http://schemas.microsoft.com/office/drawing/2014/main" id="{1E398599-1C53-4093-AC85-15BEE1DF55F6}"/>
              </a:ext>
            </a:extLst>
          </p:cNvPr>
          <p:cNvSpPr txBox="1"/>
          <p:nvPr/>
        </p:nvSpPr>
        <p:spPr>
          <a:xfrm>
            <a:off x="6722179" y="2215893"/>
            <a:ext cx="5280835" cy="3653200"/>
          </a:xfrm>
          <a:prstGeom prst="rect">
            <a:avLst/>
          </a:prstGeom>
          <a:noFill/>
          <a:ln>
            <a:noFill/>
          </a:ln>
        </p:spPr>
        <p:txBody>
          <a:bodyPr spcFirstLastPara="1" wrap="square" lIns="121900" tIns="121900" rIns="121900" bIns="121900" anchor="t" anchorCtr="0">
            <a:noAutofit/>
          </a:bodyPr>
          <a:lstStyle/>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A[0]; squares += A[0] * A[0];</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A[1]; squares += A[1] * A[1];</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A[2]; squares += A[2] * A[2];</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A[3]; squares += A[3] * A[3];</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A[4]; squares += A[4] * A[4];</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A[5]; squares += A[5] * A[5];</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A[6]; squares += A[6] * A[6];</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A[7]; squares += A[7] * A[7];</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A[8]; squares += A[8] * A[8];</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A[9]; squares += A[9] * A[9];</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Loops</a:t>
            </a:r>
            <a:endParaRPr/>
          </a:p>
        </p:txBody>
      </p:sp>
      <p:sp>
        <p:nvSpPr>
          <p:cNvPr id="523" name="Google Shape;523;p7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Which is faster?</a:t>
            </a:r>
            <a:endParaRPr dirty="0"/>
          </a:p>
          <a:p>
            <a:pPr marL="0" indent="0">
              <a:buNone/>
            </a:pPr>
            <a:endParaRPr dirty="0"/>
          </a:p>
          <a:p>
            <a:pPr marL="50799" indent="0">
              <a:buNone/>
            </a:pPr>
            <a:r>
              <a:rPr lang="en-US" dirty="0"/>
              <a:t>a)                                                    b)</a:t>
            </a:r>
          </a:p>
          <a:p>
            <a:pPr marL="50799" indent="0">
              <a:buNone/>
            </a:pPr>
            <a:endParaRPr dirty="0"/>
          </a:p>
        </p:txBody>
      </p:sp>
      <p:sp>
        <p:nvSpPr>
          <p:cNvPr id="524" name="Google Shape;524;p7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49</a:t>
            </a:fld>
            <a:endParaRPr/>
          </a:p>
        </p:txBody>
      </p:sp>
      <p:sp>
        <p:nvSpPr>
          <p:cNvPr id="525" name="Google Shape;525;p75"/>
          <p:cNvSpPr txBox="1"/>
          <p:nvPr/>
        </p:nvSpPr>
        <p:spPr>
          <a:xfrm>
            <a:off x="1072367" y="2801667"/>
            <a:ext cx="5104000" cy="3653200"/>
          </a:xfrm>
          <a:prstGeom prst="rect">
            <a:avLst/>
          </a:prstGeom>
          <a:noFill/>
          <a:ln>
            <a:noFill/>
          </a:ln>
        </p:spPr>
        <p:txBody>
          <a:bodyPr spcFirstLastPara="1" wrap="square" lIns="121900" tIns="121900" rIns="121900" bIns="121900" anchor="t" anchorCtr="0">
            <a:noAutofit/>
          </a:bodyPr>
          <a:lstStyle/>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highlight>
                <a:srgbClr val="FFFF00"/>
              </a:highlight>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r>
              <a:rPr lang="en" sz="1467">
                <a:solidFill>
                  <a:srgbClr val="333333"/>
                </a:solidFill>
                <a:latin typeface="Inconsolata"/>
                <a:ea typeface="Inconsolata"/>
                <a:cs typeface="Inconsolata"/>
                <a:sym typeface="Inconsolata"/>
              </a:rPr>
              <a:t>sum += A[i]; squares += A[i] * A[i]; </a:t>
            </a:r>
            <a:r>
              <a:rPr lang="en" sz="1467">
                <a:solidFill>
                  <a:srgbClr val="333333"/>
                </a:solidFill>
                <a:highlight>
                  <a:srgbClr val="FFFF00"/>
                </a:highlight>
                <a:latin typeface="Inconsolata"/>
                <a:ea typeface="Inconsolata"/>
                <a:cs typeface="Inconsolata"/>
                <a:sym typeface="Inconsolata"/>
              </a:rPr>
              <a:t>i++; if (i&lt;10)</a:t>
            </a:r>
            <a:endParaRPr sz="1467">
              <a:solidFill>
                <a:srgbClr val="333333"/>
              </a:solidFill>
              <a:latin typeface="Inconsolata"/>
              <a:ea typeface="Inconsolata"/>
              <a:cs typeface="Inconsolata"/>
              <a:sym typeface="Inconsolata"/>
            </a:endParaRPr>
          </a:p>
          <a:p>
            <a:pPr>
              <a:lnSpc>
                <a:spcPct val="110795"/>
              </a:lnSpc>
            </a:pPr>
            <a:endParaRPr sz="1467">
              <a:solidFill>
                <a:srgbClr val="333333"/>
              </a:solidFill>
              <a:latin typeface="Inconsolata"/>
              <a:ea typeface="Inconsolata"/>
              <a:cs typeface="Inconsolata"/>
              <a:sym typeface="Inconsolata"/>
            </a:endParaRPr>
          </a:p>
          <a:p>
            <a:pPr>
              <a:lnSpc>
                <a:spcPct val="110795"/>
              </a:lnSpc>
            </a:pPr>
            <a:endParaRPr sz="1467">
              <a:solidFill>
                <a:srgbClr val="333333"/>
              </a:solidFill>
              <a:latin typeface="Inconsolata"/>
              <a:ea typeface="Inconsolata"/>
              <a:cs typeface="Inconsolata"/>
              <a:sym typeface="Inconsolata"/>
            </a:endParaRPr>
          </a:p>
        </p:txBody>
      </p:sp>
      <p:sp>
        <p:nvSpPr>
          <p:cNvPr id="2" name="Google Shape;517;p74">
            <a:extLst>
              <a:ext uri="{FF2B5EF4-FFF2-40B4-BE49-F238E27FC236}">
                <a16:creationId xmlns:a16="http://schemas.microsoft.com/office/drawing/2014/main" id="{1E398599-1C53-4093-AC85-15BEE1DF55F6}"/>
              </a:ext>
            </a:extLst>
          </p:cNvPr>
          <p:cNvSpPr txBox="1"/>
          <p:nvPr/>
        </p:nvSpPr>
        <p:spPr>
          <a:xfrm>
            <a:off x="6722179" y="2215893"/>
            <a:ext cx="5280835" cy="3653200"/>
          </a:xfrm>
          <a:prstGeom prst="rect">
            <a:avLst/>
          </a:prstGeom>
          <a:noFill/>
          <a:ln>
            <a:noFill/>
          </a:ln>
        </p:spPr>
        <p:txBody>
          <a:bodyPr spcFirstLastPara="1" wrap="square" lIns="121900" tIns="121900" rIns="121900" bIns="121900" anchor="t" anchorCtr="0">
            <a:noAutofit/>
          </a:bodyPr>
          <a:lstStyle/>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A[0]; squares += A[0] * A[0];</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A[1]; squares += A[1] * A[1];</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A[2]; squares += A[2] * A[2];</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A[3]; squares += A[3] * A[3];</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A[4]; squares += A[4] * A[4];</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A[5]; squares += A[5] * A[5];</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A[6]; squares += A[6] * A[6];</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A[7]; squares += A[7] * A[7];</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A[8]; squares += A[8] * A[8];</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sum += A[9]; squares += A[9] * A[9];</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endParaRPr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 name="Google Shape;537;p76">
            <a:extLst>
              <a:ext uri="{FF2B5EF4-FFF2-40B4-BE49-F238E27FC236}">
                <a16:creationId xmlns:a16="http://schemas.microsoft.com/office/drawing/2014/main" id="{52389C18-C549-40D8-9E21-6CDB6101ADC2}"/>
              </a:ext>
            </a:extLst>
          </p:cNvPr>
          <p:cNvSpPr txBox="1"/>
          <p:nvPr/>
        </p:nvSpPr>
        <p:spPr>
          <a:xfrm>
            <a:off x="4754966" y="539900"/>
            <a:ext cx="6868243" cy="989200"/>
          </a:xfrm>
          <a:prstGeom prst="rect">
            <a:avLst/>
          </a:prstGeom>
          <a:noFill/>
          <a:ln>
            <a:noFill/>
          </a:ln>
        </p:spPr>
        <p:txBody>
          <a:bodyPr spcFirstLastPara="1" wrap="square" lIns="121900" tIns="121900" rIns="121900" bIns="121900" anchor="t" anchorCtr="0">
            <a:noAutofit/>
          </a:bodyPr>
          <a:lstStyle/>
          <a:p>
            <a:pPr marL="609585" indent="-423323">
              <a:buSzPts val="1400"/>
              <a:buFont typeface="Proxima Nova"/>
              <a:buChar char="●"/>
            </a:pPr>
            <a:r>
              <a:rPr lang="en" sz="2400" dirty="0">
                <a:latin typeface="Proxima Nova"/>
                <a:ea typeface="Proxima Nova"/>
                <a:cs typeface="Proxima Nova"/>
                <a:sym typeface="Proxima Nova"/>
              </a:rPr>
              <a:t>Loop book-keeping overhead is especially high for small loop bodies</a:t>
            </a:r>
            <a:endParaRPr sz="2400" dirty="0">
              <a:latin typeface="Proxima Nova"/>
              <a:ea typeface="Proxima Nova"/>
              <a:cs typeface="Proxima Nova"/>
              <a:sym typeface="Proxima Nova"/>
            </a:endParaRPr>
          </a:p>
          <a:p>
            <a:pPr marL="609585" indent="-423323">
              <a:buSzPts val="1400"/>
              <a:buFont typeface="Proxima Nova"/>
              <a:buChar char="●"/>
            </a:pPr>
            <a:r>
              <a:rPr lang="en" sz="2400" dirty="0">
                <a:latin typeface="Proxima Nova"/>
                <a:ea typeface="Proxima Nova"/>
                <a:cs typeface="Proxima Nova"/>
                <a:sym typeface="Proxima Nova"/>
              </a:rPr>
              <a:t>Unrolled loop has less work to do, is faster</a:t>
            </a:r>
            <a:endParaRPr sz="2400" dirty="0">
              <a:latin typeface="Proxima Nova"/>
              <a:ea typeface="Proxima Nova"/>
              <a:cs typeface="Proxima Nova"/>
              <a:sym typeface="Proxima Nova"/>
            </a:endParaRPr>
          </a:p>
        </p:txBody>
      </p:sp>
      <p:sp>
        <p:nvSpPr>
          <p:cNvPr id="4" name="Google Shape;536;p76">
            <a:extLst>
              <a:ext uri="{FF2B5EF4-FFF2-40B4-BE49-F238E27FC236}">
                <a16:creationId xmlns:a16="http://schemas.microsoft.com/office/drawing/2014/main" id="{F045BC19-51FC-4249-A37F-FDA0D8A5E4FC}"/>
              </a:ext>
            </a:extLst>
          </p:cNvPr>
          <p:cNvSpPr/>
          <p:nvPr/>
        </p:nvSpPr>
        <p:spPr>
          <a:xfrm>
            <a:off x="4420670" y="1759932"/>
            <a:ext cx="1780610" cy="4863115"/>
          </a:xfrm>
          <a:prstGeom prst="ellipse">
            <a:avLst/>
          </a:prstGeom>
          <a:no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12554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Interpreting vs Compiling</a:t>
            </a:r>
            <a:endParaRPr sz="5400" dirty="0"/>
          </a:p>
        </p:txBody>
      </p:sp>
      <p:sp>
        <p:nvSpPr>
          <p:cNvPr id="851" name="Google Shape;851;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a:t>
            </a:fld>
            <a:endParaRPr/>
          </a:p>
        </p:txBody>
      </p:sp>
      <p:pic>
        <p:nvPicPr>
          <p:cNvPr id="852" name="Google Shape;852;p81" title="Chart"/>
          <p:cNvPicPr preferRelativeResize="0"/>
          <p:nvPr/>
        </p:nvPicPr>
        <p:blipFill>
          <a:blip r:embed="rId3">
            <a:alphaModFix/>
          </a:blip>
          <a:stretch>
            <a:fillRect/>
          </a:stretch>
        </p:blipFill>
        <p:spPr>
          <a:xfrm>
            <a:off x="1951967" y="1326805"/>
            <a:ext cx="8288080" cy="5124796"/>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3DCDA63-D1DC-45DD-9E5F-D3CFEBCED5CF}"/>
                  </a:ext>
                </a:extLst>
              </p14:cNvPr>
              <p14:cNvContentPartPr/>
              <p14:nvPr/>
            </p14:nvContentPartPr>
            <p14:xfrm>
              <a:off x="4175640" y="4671720"/>
              <a:ext cx="360" cy="360"/>
            </p14:xfrm>
          </p:contentPart>
        </mc:Choice>
        <mc:Fallback xmlns="">
          <p:pic>
            <p:nvPicPr>
              <p:cNvPr id="2" name="Ink 1">
                <a:extLst>
                  <a:ext uri="{FF2B5EF4-FFF2-40B4-BE49-F238E27FC236}">
                    <a16:creationId xmlns:a16="http://schemas.microsoft.com/office/drawing/2014/main" id="{73DCDA63-D1DC-45DD-9E5F-D3CFEBCED5CF}"/>
                  </a:ext>
                </a:extLst>
              </p:cNvPr>
              <p:cNvPicPr/>
              <p:nvPr/>
            </p:nvPicPr>
            <p:blipFill>
              <a:blip r:embed="rId5"/>
              <a:stretch>
                <a:fillRect/>
              </a:stretch>
            </p:blipFill>
            <p:spPr>
              <a:xfrm>
                <a:off x="4166280" y="4662360"/>
                <a:ext cx="19080" cy="19080"/>
              </a:xfrm>
              <a:prstGeom prst="rect">
                <a:avLst/>
              </a:prstGeom>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Loop Unrolling</a:t>
            </a:r>
            <a:endParaRPr/>
          </a:p>
        </p:txBody>
      </p:sp>
      <p:sp>
        <p:nvSpPr>
          <p:cNvPr id="543" name="Google Shape;543;p7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50</a:t>
            </a:fld>
            <a:endParaRPr/>
          </a:p>
        </p:txBody>
      </p:sp>
      <p:sp>
        <p:nvSpPr>
          <p:cNvPr id="544" name="Google Shape;544;p77"/>
          <p:cNvSpPr txBox="1"/>
          <p:nvPr/>
        </p:nvSpPr>
        <p:spPr>
          <a:xfrm>
            <a:off x="415600" y="1602400"/>
            <a:ext cx="5104000" cy="3653200"/>
          </a:xfrm>
          <a:prstGeom prst="rect">
            <a:avLst/>
          </a:prstGeom>
          <a:noFill/>
          <a:ln>
            <a:noFill/>
          </a:ln>
        </p:spPr>
        <p:txBody>
          <a:bodyPr spcFirstLastPara="1" wrap="square" lIns="121900" tIns="121900" rIns="121900" bIns="121900" anchor="t" anchorCtr="0">
            <a:noAutofit/>
          </a:bodyPr>
          <a:lstStyle/>
          <a:p>
            <a:r>
              <a:rPr lang="en" sz="1400" dirty="0">
                <a:solidFill>
                  <a:srgbClr val="333333"/>
                </a:solidFill>
                <a:latin typeface="Courier New" panose="02070309020205020404" pitchFamily="49" charset="0"/>
                <a:ea typeface="Inconsolata"/>
                <a:cs typeface="Courier New" panose="02070309020205020404" pitchFamily="49" charset="0"/>
                <a:sym typeface="Inconsolata"/>
              </a:rPr>
              <a:t>i = </a:t>
            </a:r>
            <a:r>
              <a:rPr lang="en" sz="14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400" dirty="0">
                <a:solidFill>
                  <a:srgbClr val="333333"/>
                </a:solidFill>
                <a:latin typeface="Courier New" panose="02070309020205020404" pitchFamily="49" charset="0"/>
                <a:ea typeface="Inconsolata"/>
                <a:cs typeface="Courier New" panose="02070309020205020404" pitchFamily="49" charset="0"/>
                <a:sym typeface="Inconsolata"/>
              </a:rPr>
              <a:t>;</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4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4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4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400" dirty="0">
                <a:solidFill>
                  <a:srgbClr val="333333"/>
                </a:solidFill>
                <a:latin typeface="Courier New" panose="02070309020205020404" pitchFamily="49" charset="0"/>
                <a:ea typeface="Inconsolata"/>
                <a:cs typeface="Courier New" panose="02070309020205020404" pitchFamily="49" charset="0"/>
                <a:sym typeface="Inconsolata"/>
              </a:rPr>
              <a:t> (i &lt; 10);</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45" name="Google Shape;545;p77"/>
          <p:cNvSpPr txBox="1"/>
          <p:nvPr/>
        </p:nvSpPr>
        <p:spPr>
          <a:xfrm>
            <a:off x="6000767" y="1917367"/>
            <a:ext cx="5451600" cy="4444466"/>
          </a:xfrm>
          <a:prstGeom prst="rect">
            <a:avLst/>
          </a:prstGeom>
          <a:noFill/>
          <a:ln>
            <a:noFill/>
          </a:ln>
        </p:spPr>
        <p:txBody>
          <a:bodyPr spcFirstLastPara="1" wrap="square" lIns="121900" tIns="121900" rIns="121900" bIns="121900" anchor="t" anchorCtr="0">
            <a:noAutofit/>
          </a:bodyPr>
          <a:lstStyle/>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i =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 N/</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&gt;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 &lt; N);</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46" name="Google Shape;546;p77"/>
          <p:cNvSpPr/>
          <p:nvPr/>
        </p:nvSpPr>
        <p:spPr>
          <a:xfrm>
            <a:off x="5226833" y="1875767"/>
            <a:ext cx="5908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7" name="Google Shape;547;p77"/>
          <p:cNvSpPr/>
          <p:nvPr/>
        </p:nvSpPr>
        <p:spPr>
          <a:xfrm>
            <a:off x="10162233" y="1917367"/>
            <a:ext cx="241200" cy="1511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8" name="Google Shape;548;p77"/>
          <p:cNvSpPr/>
          <p:nvPr/>
        </p:nvSpPr>
        <p:spPr>
          <a:xfrm>
            <a:off x="10162233" y="3581933"/>
            <a:ext cx="241200" cy="657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9" name="Google Shape;549;p77"/>
          <p:cNvSpPr txBox="1"/>
          <p:nvPr/>
        </p:nvSpPr>
        <p:spPr>
          <a:xfrm>
            <a:off x="10528467" y="2311167"/>
            <a:ext cx="1373200" cy="7240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Go in steps of 4</a:t>
            </a:r>
            <a:endParaRPr sz="2400">
              <a:latin typeface="Proxima Nova"/>
              <a:ea typeface="Proxima Nova"/>
              <a:cs typeface="Proxima Nova"/>
              <a:sym typeface="Proxima Nova"/>
            </a:endParaRPr>
          </a:p>
        </p:txBody>
      </p:sp>
      <p:sp>
        <p:nvSpPr>
          <p:cNvPr id="550" name="Google Shape;550;p77"/>
          <p:cNvSpPr txBox="1"/>
          <p:nvPr/>
        </p:nvSpPr>
        <p:spPr>
          <a:xfrm>
            <a:off x="10445233" y="3472200"/>
            <a:ext cx="1664400" cy="724000"/>
          </a:xfrm>
          <a:prstGeom prst="rect">
            <a:avLst/>
          </a:prstGeom>
          <a:noFill/>
          <a:ln>
            <a:noFill/>
          </a:ln>
        </p:spPr>
        <p:txBody>
          <a:bodyPr spcFirstLastPara="1" wrap="square" lIns="121900" tIns="121900" rIns="121900" bIns="121900" anchor="t" anchorCtr="0">
            <a:noAutofit/>
          </a:bodyPr>
          <a:lstStyle/>
          <a:p>
            <a:r>
              <a:rPr lang="en" sz="1600" dirty="0">
                <a:latin typeface="Proxima Nova"/>
                <a:ea typeface="Proxima Nova"/>
                <a:cs typeface="Proxima Nova"/>
                <a:sym typeface="Proxima Nova"/>
              </a:rPr>
              <a:t>Finish up        (non-multiples of 4)</a:t>
            </a:r>
            <a:endParaRPr sz="1600" dirty="0">
              <a:latin typeface="Proxima Nova"/>
              <a:ea typeface="Proxima Nova"/>
              <a:cs typeface="Proxima Nova"/>
              <a:sym typeface="Proxima Nov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541"/>
        <p:cNvGrpSpPr/>
        <p:nvPr/>
      </p:nvGrpSpPr>
      <p:grpSpPr>
        <a:xfrm>
          <a:off x="0" y="0"/>
          <a:ext cx="0" cy="0"/>
          <a:chOff x="0" y="0"/>
          <a:chExt cx="0" cy="0"/>
        </a:xfrm>
      </p:grpSpPr>
      <p:sp>
        <p:nvSpPr>
          <p:cNvPr id="542" name="Google Shape;542;p7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800" dirty="0"/>
              <a:t>Loop Unrolling – Duff’s Device</a:t>
            </a:r>
            <a:endParaRPr sz="4800" dirty="0"/>
          </a:p>
        </p:txBody>
      </p:sp>
      <p:sp>
        <p:nvSpPr>
          <p:cNvPr id="543" name="Google Shape;543;p7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51</a:t>
            </a:fld>
            <a:endParaRPr/>
          </a:p>
        </p:txBody>
      </p:sp>
      <p:sp>
        <p:nvSpPr>
          <p:cNvPr id="544" name="Google Shape;544;p77"/>
          <p:cNvSpPr txBox="1"/>
          <p:nvPr/>
        </p:nvSpPr>
        <p:spPr>
          <a:xfrm>
            <a:off x="415600" y="1602400"/>
            <a:ext cx="5104000" cy="3653200"/>
          </a:xfrm>
          <a:prstGeom prst="rect">
            <a:avLst/>
          </a:prstGeom>
          <a:noFill/>
          <a:ln>
            <a:noFill/>
          </a:ln>
        </p:spPr>
        <p:txBody>
          <a:bodyPr spcFirstLastPara="1" wrap="square" lIns="121900" tIns="121900" rIns="121900" bIns="121900" anchor="t" anchorCtr="0">
            <a:noAutofit/>
          </a:bodyPr>
          <a:lstStyle/>
          <a:p>
            <a:r>
              <a:rPr lang="en" sz="1400" dirty="0">
                <a:solidFill>
                  <a:srgbClr val="333333"/>
                </a:solidFill>
                <a:latin typeface="Courier New" panose="02070309020205020404" pitchFamily="49" charset="0"/>
                <a:ea typeface="Inconsolata"/>
                <a:cs typeface="Courier New" panose="02070309020205020404" pitchFamily="49" charset="0"/>
                <a:sym typeface="Inconsolata"/>
              </a:rPr>
              <a:t>i = </a:t>
            </a:r>
            <a:r>
              <a:rPr lang="en" sz="14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400" dirty="0">
                <a:solidFill>
                  <a:srgbClr val="333333"/>
                </a:solidFill>
                <a:latin typeface="Courier New" panose="02070309020205020404" pitchFamily="49" charset="0"/>
                <a:ea typeface="Inconsolata"/>
                <a:cs typeface="Courier New" panose="02070309020205020404" pitchFamily="49" charset="0"/>
                <a:sym typeface="Inconsolata"/>
              </a:rPr>
              <a:t>;</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4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4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4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400" dirty="0">
                <a:solidFill>
                  <a:srgbClr val="333333"/>
                </a:solidFill>
                <a:latin typeface="Courier New" panose="02070309020205020404" pitchFamily="49" charset="0"/>
                <a:ea typeface="Inconsolata"/>
                <a:cs typeface="Courier New" panose="02070309020205020404" pitchFamily="49" charset="0"/>
                <a:sym typeface="Inconsolata"/>
              </a:rPr>
              <a:t> (i &lt; 10);</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45" name="Google Shape;545;p77"/>
          <p:cNvSpPr txBox="1"/>
          <p:nvPr/>
        </p:nvSpPr>
        <p:spPr>
          <a:xfrm>
            <a:off x="6000767" y="1917367"/>
            <a:ext cx="5451600" cy="4444466"/>
          </a:xfrm>
          <a:prstGeom prst="rect">
            <a:avLst/>
          </a:prstGeom>
          <a:noFill/>
          <a:ln>
            <a:noFill/>
          </a:ln>
        </p:spPr>
        <p:txBody>
          <a:bodyPr spcFirstLastPara="1" wrap="square" lIns="121900" tIns="121900" rIns="121900" bIns="121900" anchor="t" anchorCtr="0">
            <a:noAutofit/>
          </a:bodyPr>
          <a:lstStyle/>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i =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 N/</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squares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A[i+</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&gt;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 &lt; N);</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46" name="Google Shape;546;p77"/>
          <p:cNvSpPr/>
          <p:nvPr/>
        </p:nvSpPr>
        <p:spPr>
          <a:xfrm>
            <a:off x="5226833" y="1875767"/>
            <a:ext cx="5908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7" name="Google Shape;547;p77"/>
          <p:cNvSpPr/>
          <p:nvPr/>
        </p:nvSpPr>
        <p:spPr>
          <a:xfrm>
            <a:off x="10162233" y="1917367"/>
            <a:ext cx="241200" cy="1511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8" name="Google Shape;548;p77"/>
          <p:cNvSpPr/>
          <p:nvPr/>
        </p:nvSpPr>
        <p:spPr>
          <a:xfrm>
            <a:off x="10162233" y="3581933"/>
            <a:ext cx="241200" cy="657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9" name="Google Shape;549;p77"/>
          <p:cNvSpPr txBox="1"/>
          <p:nvPr/>
        </p:nvSpPr>
        <p:spPr>
          <a:xfrm>
            <a:off x="10528467" y="2311167"/>
            <a:ext cx="1373200" cy="7240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Go in steps of 4</a:t>
            </a:r>
            <a:endParaRPr sz="2400">
              <a:latin typeface="Proxima Nova"/>
              <a:ea typeface="Proxima Nova"/>
              <a:cs typeface="Proxima Nova"/>
              <a:sym typeface="Proxima Nova"/>
            </a:endParaRPr>
          </a:p>
        </p:txBody>
      </p:sp>
      <p:sp>
        <p:nvSpPr>
          <p:cNvPr id="550" name="Google Shape;550;p77"/>
          <p:cNvSpPr txBox="1"/>
          <p:nvPr/>
        </p:nvSpPr>
        <p:spPr>
          <a:xfrm>
            <a:off x="10445233" y="3472200"/>
            <a:ext cx="1664400" cy="724000"/>
          </a:xfrm>
          <a:prstGeom prst="rect">
            <a:avLst/>
          </a:prstGeom>
          <a:noFill/>
          <a:ln>
            <a:noFill/>
          </a:ln>
        </p:spPr>
        <p:txBody>
          <a:bodyPr spcFirstLastPara="1" wrap="square" lIns="121900" tIns="121900" rIns="121900" bIns="121900" anchor="t" anchorCtr="0">
            <a:noAutofit/>
          </a:bodyPr>
          <a:lstStyle/>
          <a:p>
            <a:r>
              <a:rPr lang="en" sz="1600" dirty="0">
                <a:latin typeface="Proxima Nova"/>
                <a:ea typeface="Proxima Nova"/>
                <a:cs typeface="Proxima Nova"/>
                <a:sym typeface="Proxima Nova"/>
              </a:rPr>
              <a:t>Finish up        (non-multiples of 4)</a:t>
            </a:r>
            <a:endParaRPr sz="1600" dirty="0">
              <a:latin typeface="Proxima Nova"/>
              <a:ea typeface="Proxima Nova"/>
              <a:cs typeface="Proxima Nova"/>
              <a:sym typeface="Proxima Nova"/>
            </a:endParaRPr>
          </a:p>
        </p:txBody>
      </p:sp>
      <p:sp>
        <p:nvSpPr>
          <p:cNvPr id="2" name="Google Shape;561;p78">
            <a:extLst>
              <a:ext uri="{FF2B5EF4-FFF2-40B4-BE49-F238E27FC236}">
                <a16:creationId xmlns:a16="http://schemas.microsoft.com/office/drawing/2014/main" id="{4603AAB5-6100-420E-A8A2-8D7E8CA553A1}"/>
              </a:ext>
            </a:extLst>
          </p:cNvPr>
          <p:cNvSpPr txBox="1"/>
          <p:nvPr/>
        </p:nvSpPr>
        <p:spPr>
          <a:xfrm>
            <a:off x="5626300" y="5887667"/>
            <a:ext cx="1664400" cy="724000"/>
          </a:xfrm>
          <a:prstGeom prst="rect">
            <a:avLst/>
          </a:prstGeom>
          <a:noFill/>
          <a:ln>
            <a:noFill/>
          </a:ln>
        </p:spPr>
        <p:txBody>
          <a:bodyPr spcFirstLastPara="1" wrap="square" lIns="121900" tIns="121900" rIns="121900" bIns="121900" anchor="t" anchorCtr="0">
            <a:noAutofit/>
          </a:bodyPr>
          <a:lstStyle/>
          <a:p>
            <a:r>
              <a:rPr lang="en" sz="1733">
                <a:latin typeface="Proxima Nova"/>
                <a:ea typeface="Proxima Nova"/>
                <a:cs typeface="Proxima Nova"/>
                <a:sym typeface="Proxima Nova"/>
              </a:rPr>
              <a:t>No need to finish up!</a:t>
            </a:r>
            <a:endParaRPr sz="1733">
              <a:latin typeface="Proxima Nova"/>
              <a:ea typeface="Proxima Nova"/>
              <a:cs typeface="Proxima Nova"/>
              <a:sym typeface="Proxima Nova"/>
            </a:endParaRPr>
          </a:p>
        </p:txBody>
      </p:sp>
      <p:sp>
        <p:nvSpPr>
          <p:cNvPr id="3" name="Google Shape;562;p78">
            <a:extLst>
              <a:ext uri="{FF2B5EF4-FFF2-40B4-BE49-F238E27FC236}">
                <a16:creationId xmlns:a16="http://schemas.microsoft.com/office/drawing/2014/main" id="{E9DEB544-BD46-4264-BAFF-F250E1E844F2}"/>
              </a:ext>
            </a:extLst>
          </p:cNvPr>
          <p:cNvSpPr txBox="1"/>
          <p:nvPr/>
        </p:nvSpPr>
        <p:spPr>
          <a:xfrm>
            <a:off x="286167" y="4140221"/>
            <a:ext cx="5451600" cy="2305200"/>
          </a:xfrm>
          <a:prstGeom prst="rect">
            <a:avLst/>
          </a:prstGeom>
          <a:noFill/>
          <a:ln>
            <a:noFill/>
          </a:ln>
        </p:spPr>
        <p:txBody>
          <a:bodyPr spcFirstLastPara="1" wrap="square" lIns="121900" tIns="121900" rIns="121900" bIns="121900" anchor="t" anchorCtr="0">
            <a:noAutofit/>
          </a:bodyPr>
          <a:lstStyle/>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i =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 (N+</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  switch</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(N%</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&gt;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4" name="Google Shape;563;p78">
            <a:extLst>
              <a:ext uri="{FF2B5EF4-FFF2-40B4-BE49-F238E27FC236}">
                <a16:creationId xmlns:a16="http://schemas.microsoft.com/office/drawing/2014/main" id="{3CC251C0-B01D-46AA-978B-14C7A5B42B23}"/>
              </a:ext>
            </a:extLst>
          </p:cNvPr>
          <p:cNvSpPr/>
          <p:nvPr/>
        </p:nvSpPr>
        <p:spPr>
          <a:xfrm>
            <a:off x="5496567" y="4376067"/>
            <a:ext cx="241200" cy="1511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564;p78">
            <a:extLst>
              <a:ext uri="{FF2B5EF4-FFF2-40B4-BE49-F238E27FC236}">
                <a16:creationId xmlns:a16="http://schemas.microsoft.com/office/drawing/2014/main" id="{4E6D9F3A-6DDF-4858-B29B-C5D3AB68635F}"/>
              </a:ext>
            </a:extLst>
          </p:cNvPr>
          <p:cNvSpPr txBox="1"/>
          <p:nvPr/>
        </p:nvSpPr>
        <p:spPr>
          <a:xfrm>
            <a:off x="5862800" y="4769867"/>
            <a:ext cx="1373200" cy="7240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Go in steps of 4</a:t>
            </a:r>
            <a:endParaRPr sz="2400">
              <a:latin typeface="Proxima Nova"/>
              <a:ea typeface="Proxima Nova"/>
              <a:cs typeface="Proxima Nova"/>
              <a:sym typeface="Proxima Nova"/>
            </a:endParaRPr>
          </a:p>
        </p:txBody>
      </p:sp>
      <p:sp>
        <p:nvSpPr>
          <p:cNvPr id="6" name="Google Shape;566;p78">
            <a:extLst>
              <a:ext uri="{FF2B5EF4-FFF2-40B4-BE49-F238E27FC236}">
                <a16:creationId xmlns:a16="http://schemas.microsoft.com/office/drawing/2014/main" id="{D522F05D-3D67-4EF0-9D37-EEFB35EFB4FE}"/>
              </a:ext>
            </a:extLst>
          </p:cNvPr>
          <p:cNvSpPr/>
          <p:nvPr/>
        </p:nvSpPr>
        <p:spPr>
          <a:xfrm>
            <a:off x="5496567" y="5920867"/>
            <a:ext cx="241200" cy="657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220729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541"/>
        <p:cNvGrpSpPr/>
        <p:nvPr/>
      </p:nvGrpSpPr>
      <p:grpSpPr>
        <a:xfrm>
          <a:off x="0" y="0"/>
          <a:ext cx="0" cy="0"/>
          <a:chOff x="0" y="0"/>
          <a:chExt cx="0" cy="0"/>
        </a:xfrm>
      </p:grpSpPr>
      <p:sp>
        <p:nvSpPr>
          <p:cNvPr id="542" name="Google Shape;542;p7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800" dirty="0"/>
              <a:t>Loop Unrolling – Duff’s Device</a:t>
            </a:r>
            <a:endParaRPr sz="4800" dirty="0"/>
          </a:p>
        </p:txBody>
      </p:sp>
      <p:sp>
        <p:nvSpPr>
          <p:cNvPr id="543" name="Google Shape;543;p7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52</a:t>
            </a:fld>
            <a:endParaRPr/>
          </a:p>
        </p:txBody>
      </p:sp>
      <p:sp>
        <p:nvSpPr>
          <p:cNvPr id="2" name="Google Shape;561;p78">
            <a:extLst>
              <a:ext uri="{FF2B5EF4-FFF2-40B4-BE49-F238E27FC236}">
                <a16:creationId xmlns:a16="http://schemas.microsoft.com/office/drawing/2014/main" id="{4603AAB5-6100-420E-A8A2-8D7E8CA553A1}"/>
              </a:ext>
            </a:extLst>
          </p:cNvPr>
          <p:cNvSpPr txBox="1"/>
          <p:nvPr/>
        </p:nvSpPr>
        <p:spPr>
          <a:xfrm>
            <a:off x="5626300" y="5887667"/>
            <a:ext cx="1664400" cy="724000"/>
          </a:xfrm>
          <a:prstGeom prst="rect">
            <a:avLst/>
          </a:prstGeom>
          <a:noFill/>
          <a:ln>
            <a:noFill/>
          </a:ln>
        </p:spPr>
        <p:txBody>
          <a:bodyPr spcFirstLastPara="1" wrap="square" lIns="121900" tIns="121900" rIns="121900" bIns="121900" anchor="t" anchorCtr="0">
            <a:noAutofit/>
          </a:bodyPr>
          <a:lstStyle/>
          <a:p>
            <a:r>
              <a:rPr lang="en" sz="1733">
                <a:latin typeface="Proxima Nova"/>
                <a:ea typeface="Proxima Nova"/>
                <a:cs typeface="Proxima Nova"/>
                <a:sym typeface="Proxima Nova"/>
              </a:rPr>
              <a:t>No need to finish up!</a:t>
            </a:r>
            <a:endParaRPr sz="1733">
              <a:latin typeface="Proxima Nova"/>
              <a:ea typeface="Proxima Nova"/>
              <a:cs typeface="Proxima Nova"/>
              <a:sym typeface="Proxima Nova"/>
            </a:endParaRPr>
          </a:p>
        </p:txBody>
      </p:sp>
      <p:sp>
        <p:nvSpPr>
          <p:cNvPr id="3" name="Google Shape;562;p78">
            <a:extLst>
              <a:ext uri="{FF2B5EF4-FFF2-40B4-BE49-F238E27FC236}">
                <a16:creationId xmlns:a16="http://schemas.microsoft.com/office/drawing/2014/main" id="{E9DEB544-BD46-4264-BAFF-F250E1E844F2}"/>
              </a:ext>
            </a:extLst>
          </p:cNvPr>
          <p:cNvSpPr txBox="1"/>
          <p:nvPr/>
        </p:nvSpPr>
        <p:spPr>
          <a:xfrm>
            <a:off x="286167" y="4140221"/>
            <a:ext cx="5451600" cy="2305200"/>
          </a:xfrm>
          <a:prstGeom prst="rect">
            <a:avLst/>
          </a:prstGeom>
          <a:noFill/>
          <a:ln>
            <a:noFill/>
          </a:ln>
        </p:spPr>
        <p:txBody>
          <a:bodyPr spcFirstLastPara="1" wrap="square" lIns="121900" tIns="121900" rIns="121900" bIns="121900" anchor="t" anchorCtr="0">
            <a:noAutofit/>
          </a:bodyPr>
          <a:lstStyle/>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i =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 (N+</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do</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  switch</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(N%</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4</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case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sum += A[i]; squares += A[i] * A[i]; i++;</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(--j &gt;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4" name="Google Shape;563;p78">
            <a:extLst>
              <a:ext uri="{FF2B5EF4-FFF2-40B4-BE49-F238E27FC236}">
                <a16:creationId xmlns:a16="http://schemas.microsoft.com/office/drawing/2014/main" id="{3CC251C0-B01D-46AA-978B-14C7A5B42B23}"/>
              </a:ext>
            </a:extLst>
          </p:cNvPr>
          <p:cNvSpPr/>
          <p:nvPr/>
        </p:nvSpPr>
        <p:spPr>
          <a:xfrm>
            <a:off x="5496567" y="4376067"/>
            <a:ext cx="241200" cy="1511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564;p78">
            <a:extLst>
              <a:ext uri="{FF2B5EF4-FFF2-40B4-BE49-F238E27FC236}">
                <a16:creationId xmlns:a16="http://schemas.microsoft.com/office/drawing/2014/main" id="{4E6D9F3A-6DDF-4858-B29B-C5D3AB68635F}"/>
              </a:ext>
            </a:extLst>
          </p:cNvPr>
          <p:cNvSpPr txBox="1"/>
          <p:nvPr/>
        </p:nvSpPr>
        <p:spPr>
          <a:xfrm>
            <a:off x="5862800" y="4769867"/>
            <a:ext cx="1373200" cy="7240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Go in steps of 4</a:t>
            </a:r>
            <a:endParaRPr sz="2400">
              <a:latin typeface="Proxima Nova"/>
              <a:ea typeface="Proxima Nova"/>
              <a:cs typeface="Proxima Nova"/>
              <a:sym typeface="Proxima Nova"/>
            </a:endParaRPr>
          </a:p>
        </p:txBody>
      </p:sp>
      <p:sp>
        <p:nvSpPr>
          <p:cNvPr id="6" name="Google Shape;566;p78">
            <a:extLst>
              <a:ext uri="{FF2B5EF4-FFF2-40B4-BE49-F238E27FC236}">
                <a16:creationId xmlns:a16="http://schemas.microsoft.com/office/drawing/2014/main" id="{D522F05D-3D67-4EF0-9D37-EEFB35EFB4FE}"/>
              </a:ext>
            </a:extLst>
          </p:cNvPr>
          <p:cNvSpPr/>
          <p:nvPr/>
        </p:nvSpPr>
        <p:spPr>
          <a:xfrm>
            <a:off x="5496567" y="5920867"/>
            <a:ext cx="241200" cy="6576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8" name="Picture 7" descr="A picture containing shape&#10;&#10;Description automatically generated">
            <a:extLst>
              <a:ext uri="{FF2B5EF4-FFF2-40B4-BE49-F238E27FC236}">
                <a16:creationId xmlns:a16="http://schemas.microsoft.com/office/drawing/2014/main" id="{16604BAC-4069-4262-A25D-143C7E12C2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90700" y="4718211"/>
            <a:ext cx="4063071" cy="1422075"/>
          </a:xfrm>
          <a:prstGeom prst="rect">
            <a:avLst/>
          </a:prstGeom>
        </p:spPr>
      </p:pic>
    </p:spTree>
    <p:extLst>
      <p:ext uri="{BB962C8B-B14F-4D97-AF65-F5344CB8AC3E}">
        <p14:creationId xmlns:p14="http://schemas.microsoft.com/office/powerpoint/2010/main" val="3785583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53</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888747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Optimizing Compiler</a:t>
            </a:r>
            <a:endParaRPr sz="7200" dirty="0"/>
          </a:p>
        </p:txBody>
      </p:sp>
      <p:sp>
        <p:nvSpPr>
          <p:cNvPr id="260" name="Google Shape;260;p4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Take some time doing some optimizations</a:t>
            </a:r>
            <a:endParaRPr dirty="0"/>
          </a:p>
          <a:p>
            <a:pPr marL="609585" indent="-558786"/>
            <a:r>
              <a:rPr lang="en" dirty="0"/>
              <a:t>Method inlining</a:t>
            </a:r>
            <a:endParaRPr dirty="0"/>
          </a:p>
          <a:p>
            <a:pPr marL="609585" indent="-558786"/>
            <a:r>
              <a:rPr lang="en" dirty="0"/>
              <a:t>Monomorphization</a:t>
            </a:r>
            <a:endParaRPr dirty="0"/>
          </a:p>
          <a:p>
            <a:pPr marL="609585" indent="-558786"/>
            <a:r>
              <a:rPr lang="en" dirty="0"/>
              <a:t>Escape analysis</a:t>
            </a:r>
            <a:endParaRPr dirty="0"/>
          </a:p>
          <a:p>
            <a:pPr marL="609585" indent="-558786"/>
            <a:r>
              <a:rPr lang="en" dirty="0"/>
              <a:t>Loop unrolling</a:t>
            </a:r>
            <a:endParaRPr dirty="0"/>
          </a:p>
          <a:p>
            <a:pPr marL="609585" indent="-558786"/>
            <a:r>
              <a:rPr lang="en" dirty="0"/>
              <a:t>Code mobility</a:t>
            </a:r>
            <a:endParaRPr dirty="0"/>
          </a:p>
          <a:p>
            <a:pPr marL="609585" indent="-558786"/>
            <a:r>
              <a:rPr lang="en" dirty="0"/>
              <a:t>(and more)</a:t>
            </a:r>
            <a:endParaRPr dirty="0"/>
          </a:p>
        </p:txBody>
      </p:sp>
      <p:sp>
        <p:nvSpPr>
          <p:cNvPr id="261" name="Google Shape;261;p4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54</a:t>
            </a:fld>
            <a:endParaRPr/>
          </a:p>
        </p:txBody>
      </p:sp>
      <p:cxnSp>
        <p:nvCxnSpPr>
          <p:cNvPr id="262" name="Google Shape;262;p45"/>
          <p:cNvCxnSpPr/>
          <p:nvPr/>
        </p:nvCxnSpPr>
        <p:spPr>
          <a:xfrm>
            <a:off x="4770465" y="2059888"/>
            <a:ext cx="0" cy="3026000"/>
          </a:xfrm>
          <a:prstGeom prst="straightConnector1">
            <a:avLst/>
          </a:prstGeom>
          <a:noFill/>
          <a:ln w="76200" cap="flat" cmpd="sng">
            <a:solidFill>
              <a:schemeClr val="dk2"/>
            </a:solidFill>
            <a:prstDash val="solid"/>
            <a:round/>
            <a:headEnd type="none" w="med" len="med"/>
            <a:tailEnd type="triangle" w="med" len="med"/>
          </a:ln>
        </p:spPr>
      </p:cxnSp>
      <p:sp>
        <p:nvSpPr>
          <p:cNvPr id="263" name="Google Shape;263;p45"/>
          <p:cNvSpPr txBox="1"/>
          <p:nvPr/>
        </p:nvSpPr>
        <p:spPr>
          <a:xfrm>
            <a:off x="5410565" y="2068188"/>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Most performance gain, less time to optimize</a:t>
            </a:r>
            <a:endParaRPr dirty="0">
              <a:latin typeface="Proxima Nova"/>
              <a:ea typeface="Proxima Nova"/>
              <a:cs typeface="Proxima Nova"/>
              <a:sym typeface="Proxima Nova"/>
            </a:endParaRPr>
          </a:p>
        </p:txBody>
      </p:sp>
      <p:sp>
        <p:nvSpPr>
          <p:cNvPr id="264" name="Google Shape;264;p45"/>
          <p:cNvSpPr txBox="1"/>
          <p:nvPr/>
        </p:nvSpPr>
        <p:spPr>
          <a:xfrm>
            <a:off x="5410565" y="4075254"/>
            <a:ext cx="4987600" cy="524800"/>
          </a:xfrm>
          <a:prstGeom prst="rect">
            <a:avLst/>
          </a:prstGeom>
          <a:noFill/>
          <a:ln>
            <a:noFill/>
          </a:ln>
        </p:spPr>
        <p:txBody>
          <a:bodyPr spcFirstLastPara="1" wrap="square" lIns="121900" tIns="121900" rIns="121900" bIns="121900" anchor="t" anchorCtr="0">
            <a:noAutofit/>
          </a:bodyPr>
          <a:lstStyle/>
          <a:p>
            <a:r>
              <a:rPr lang="en" dirty="0">
                <a:latin typeface="Proxima Nova"/>
                <a:ea typeface="Proxima Nova"/>
                <a:cs typeface="Proxima Nova"/>
                <a:sym typeface="Proxima Nova"/>
              </a:rPr>
              <a:t>Less performance gain, more time to optimize</a:t>
            </a:r>
            <a:endParaRPr dirty="0">
              <a:latin typeface="Proxima Nova"/>
              <a:ea typeface="Proxima Nova"/>
              <a:cs typeface="Proxima Nova"/>
              <a:sym typeface="Proxima Nova"/>
            </a:endParaRPr>
          </a:p>
        </p:txBody>
      </p:sp>
    </p:spTree>
    <p:extLst>
      <p:ext uri="{BB962C8B-B14F-4D97-AF65-F5344CB8AC3E}">
        <p14:creationId xmlns:p14="http://schemas.microsoft.com/office/powerpoint/2010/main" val="132916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8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JIT Compilation</a:t>
            </a:r>
            <a:endParaRPr/>
          </a:p>
        </p:txBody>
      </p:sp>
      <p:sp>
        <p:nvSpPr>
          <p:cNvPr id="583" name="Google Shape;583;p8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55</a:t>
            </a:fld>
            <a:endParaRPr/>
          </a:p>
        </p:txBody>
      </p:sp>
      <p:pic>
        <p:nvPicPr>
          <p:cNvPr id="584" name="Google Shape;584;p80"/>
          <p:cNvPicPr preferRelativeResize="0"/>
          <p:nvPr/>
        </p:nvPicPr>
        <p:blipFill>
          <a:blip r:embed="rId3">
            <a:alphaModFix/>
          </a:blip>
          <a:stretch>
            <a:fillRect/>
          </a:stretch>
        </p:blipFill>
        <p:spPr>
          <a:xfrm>
            <a:off x="203200" y="1530004"/>
            <a:ext cx="5689600" cy="4267200"/>
          </a:xfrm>
          <a:prstGeom prst="rect">
            <a:avLst/>
          </a:prstGeom>
          <a:noFill/>
          <a:ln>
            <a:noFill/>
          </a:ln>
        </p:spPr>
      </p:pic>
      <p:sp>
        <p:nvSpPr>
          <p:cNvPr id="2" name="Rectangle: Rounded Corners 1">
            <a:extLst>
              <a:ext uri="{FF2B5EF4-FFF2-40B4-BE49-F238E27FC236}">
                <a16:creationId xmlns:a16="http://schemas.microsoft.com/office/drawing/2014/main" id="{DF982BB0-9DCD-4697-80AE-11221889AB66}"/>
              </a:ext>
            </a:extLst>
          </p:cNvPr>
          <p:cNvSpPr/>
          <p:nvPr/>
        </p:nvSpPr>
        <p:spPr>
          <a:xfrm>
            <a:off x="6691572" y="2096616"/>
            <a:ext cx="4725037" cy="3355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What is this phone doing?</a:t>
            </a:r>
          </a:p>
          <a:p>
            <a:pPr marL="0" indent="0">
              <a:buNone/>
            </a:pPr>
            <a:endParaRPr lang="en-GB" dirty="0">
              <a:solidFill>
                <a:sysClr val="windowText" lastClr="000000"/>
              </a:solidFill>
            </a:endParaRPr>
          </a:p>
          <a:p>
            <a:pPr marL="609585" indent="-524920">
              <a:buSzPts val="2600"/>
              <a:buFont typeface="Inconsolata"/>
              <a:buAutoNum type="alphaLcParenR"/>
            </a:pPr>
            <a:r>
              <a:rPr lang="en-GB" dirty="0">
                <a:solidFill>
                  <a:sysClr val="windowText" lastClr="000000"/>
                </a:solidFill>
                <a:latin typeface="Courier New" panose="02070309020205020404" pitchFamily="49" charset="0"/>
                <a:ea typeface="Inconsolata"/>
                <a:cs typeface="Courier New" panose="02070309020205020404" pitchFamily="49" charset="0"/>
                <a:sym typeface="Inconsolata"/>
              </a:rPr>
              <a:t>while (true) sleep(10);</a:t>
            </a:r>
          </a:p>
          <a:p>
            <a:pPr marL="609585" indent="-558786">
              <a:buAutoNum type="alphaLcParenR"/>
            </a:pPr>
            <a:r>
              <a:rPr lang="en-GB" dirty="0">
                <a:solidFill>
                  <a:sysClr val="windowText" lastClr="000000"/>
                </a:solidFill>
              </a:rPr>
              <a:t>Decompressing apps</a:t>
            </a:r>
          </a:p>
          <a:p>
            <a:pPr marL="609585" indent="-558786">
              <a:buAutoNum type="alphaLcParenR"/>
            </a:pPr>
            <a:r>
              <a:rPr lang="en-GB" dirty="0">
                <a:solidFill>
                  <a:sysClr val="windowText" lastClr="000000"/>
                </a:solidFill>
              </a:rPr>
              <a:t>Compiling apps to bytecode</a:t>
            </a:r>
          </a:p>
          <a:p>
            <a:pPr marL="609585" indent="-558786">
              <a:buAutoNum type="alphaLcParenR"/>
            </a:pPr>
            <a:r>
              <a:rPr lang="en-GB" dirty="0">
                <a:solidFill>
                  <a:sysClr val="windowText" lastClr="000000"/>
                </a:solidFill>
              </a:rPr>
              <a:t>Compiling apps to native code</a:t>
            </a:r>
          </a:p>
        </p:txBody>
      </p:sp>
      <p:pic>
        <p:nvPicPr>
          <p:cNvPr id="4" name="Picture 3" descr="A picture containing drawing&#10;&#10;Description automatically generated">
            <a:extLst>
              <a:ext uri="{FF2B5EF4-FFF2-40B4-BE49-F238E27FC236}">
                <a16:creationId xmlns:a16="http://schemas.microsoft.com/office/drawing/2014/main" id="{49F8BB56-D496-0CFA-9553-F148FD07169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20642" y="5588436"/>
            <a:ext cx="1269564" cy="1269564"/>
          </a:xfrm>
          <a:prstGeom prst="rect">
            <a:avLst/>
          </a:prstGeom>
        </p:spPr>
      </p:pic>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E123582-EA8F-4FC7-9184-B3A7470A12BD}"/>
                  </a:ext>
                </a:extLst>
              </p14:cNvPr>
              <p14:cNvContentPartPr/>
              <p14:nvPr/>
            </p14:nvContentPartPr>
            <p14:xfrm>
              <a:off x="7734240" y="5225400"/>
              <a:ext cx="1484640" cy="1677600"/>
            </p14:xfrm>
          </p:contentPart>
        </mc:Choice>
        <mc:Fallback>
          <p:pic>
            <p:nvPicPr>
              <p:cNvPr id="5" name="Ink 4">
                <a:extLst>
                  <a:ext uri="{FF2B5EF4-FFF2-40B4-BE49-F238E27FC236}">
                    <a16:creationId xmlns:a16="http://schemas.microsoft.com/office/drawing/2014/main" id="{EE123582-EA8F-4FC7-9184-B3A7470A12BD}"/>
                  </a:ext>
                </a:extLst>
              </p:cNvPr>
              <p:cNvPicPr/>
              <p:nvPr/>
            </p:nvPicPr>
            <p:blipFill>
              <a:blip r:embed="rId7"/>
              <a:stretch>
                <a:fillRect/>
              </a:stretch>
            </p:blipFill>
            <p:spPr>
              <a:xfrm>
                <a:off x="7724880" y="5216040"/>
                <a:ext cx="1503360" cy="1696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9" name="Google Shape;599;p82"/>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Startup time of Android apps is important</a:t>
            </a:r>
            <a:endParaRPr dirty="0"/>
          </a:p>
          <a:p>
            <a:pPr marL="609585" indent="-558786"/>
            <a:r>
              <a:rPr lang="en" dirty="0"/>
              <a:t>JIT compiling code is wasting battery</a:t>
            </a:r>
            <a:endParaRPr dirty="0"/>
          </a:p>
          <a:p>
            <a:pPr marL="609585" indent="0">
              <a:buNone/>
            </a:pPr>
            <a:endParaRPr dirty="0"/>
          </a:p>
          <a:p>
            <a:pPr marL="609585" indent="-558786"/>
            <a:r>
              <a:rPr lang="en" dirty="0"/>
              <a:t>Android 5 (Lollipop) introduced AOT</a:t>
            </a:r>
            <a:endParaRPr dirty="0"/>
          </a:p>
          <a:p>
            <a:pPr marL="1219170" lvl="1" indent="-507987">
              <a:spcBef>
                <a:spcPts val="0"/>
              </a:spcBef>
            </a:pPr>
            <a:r>
              <a:rPr lang="en" dirty="0"/>
              <a:t>Before, Android used the Dalvik VM which is JIT’ed</a:t>
            </a:r>
            <a:endParaRPr dirty="0"/>
          </a:p>
          <a:p>
            <a:pPr marL="1219170" lvl="1" indent="-507987">
              <a:spcBef>
                <a:spcPts val="0"/>
              </a:spcBef>
            </a:pPr>
            <a:r>
              <a:rPr lang="en" dirty="0"/>
              <a:t>Now Android uses the Android Runtime (ART), which is compiled ahead-of-time</a:t>
            </a:r>
            <a:endParaRPr dirty="0"/>
          </a:p>
          <a:p>
            <a:pPr marL="1828754" lvl="2" indent="-457189">
              <a:spcBef>
                <a:spcPts val="0"/>
              </a:spcBef>
            </a:pPr>
            <a:r>
              <a:rPr lang="en" dirty="0"/>
              <a:t>Not sure how they get the code profiling to decide what to optimize</a:t>
            </a:r>
            <a:endParaRPr dirty="0"/>
          </a:p>
        </p:txBody>
      </p:sp>
      <p:pic>
        <p:nvPicPr>
          <p:cNvPr id="597" name="Google Shape;597;p82"/>
          <p:cNvPicPr preferRelativeResize="0"/>
          <p:nvPr/>
        </p:nvPicPr>
        <p:blipFill>
          <a:blip r:embed="rId3">
            <a:alphaModFix/>
          </a:blip>
          <a:stretch>
            <a:fillRect/>
          </a:stretch>
        </p:blipFill>
        <p:spPr>
          <a:xfrm>
            <a:off x="9400098" y="1284230"/>
            <a:ext cx="2332332" cy="1969832"/>
          </a:xfrm>
          <a:prstGeom prst="rect">
            <a:avLst/>
          </a:prstGeom>
          <a:noFill/>
          <a:ln>
            <a:noFill/>
          </a:ln>
        </p:spPr>
      </p:pic>
      <p:sp>
        <p:nvSpPr>
          <p:cNvPr id="598" name="Google Shape;598;p8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800" dirty="0"/>
              <a:t>Ahead-of-time Compilation (AOT)</a:t>
            </a:r>
            <a:endParaRPr sz="4800" dirty="0"/>
          </a:p>
        </p:txBody>
      </p:sp>
      <p:sp>
        <p:nvSpPr>
          <p:cNvPr id="600" name="Google Shape;600;p8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604"/>
        <p:cNvGrpSpPr/>
        <p:nvPr/>
      </p:nvGrpSpPr>
      <p:grpSpPr>
        <a:xfrm>
          <a:off x="0" y="0"/>
          <a:ext cx="0" cy="0"/>
          <a:chOff x="0" y="0"/>
          <a:chExt cx="0" cy="0"/>
        </a:xfrm>
      </p:grpSpPr>
      <p:sp>
        <p:nvSpPr>
          <p:cNvPr id="605" name="Google Shape;605;p8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800" dirty="0"/>
              <a:t>Ahead-of-time Compilation (AOT)</a:t>
            </a:r>
            <a:endParaRPr sz="4800" dirty="0"/>
          </a:p>
        </p:txBody>
      </p:sp>
      <p:sp>
        <p:nvSpPr>
          <p:cNvPr id="606" name="Google Shape;606;p8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57</a:t>
            </a:fld>
            <a:endParaRPr/>
          </a:p>
        </p:txBody>
      </p:sp>
      <p:pic>
        <p:nvPicPr>
          <p:cNvPr id="607" name="Google Shape;607;p83"/>
          <p:cNvPicPr preferRelativeResize="0"/>
          <p:nvPr/>
        </p:nvPicPr>
        <p:blipFill>
          <a:blip r:embed="rId3">
            <a:alphaModFix/>
          </a:blip>
          <a:stretch>
            <a:fillRect/>
          </a:stretch>
        </p:blipFill>
        <p:spPr>
          <a:xfrm>
            <a:off x="5428385" y="1326804"/>
            <a:ext cx="5624641" cy="5124795"/>
          </a:xfrm>
          <a:prstGeom prst="rect">
            <a:avLst/>
          </a:prstGeom>
          <a:noFill/>
          <a:ln>
            <a:noFill/>
          </a:ln>
        </p:spPr>
      </p:pic>
      <p:sp>
        <p:nvSpPr>
          <p:cNvPr id="2" name="Google Shape;614;p84">
            <a:extLst>
              <a:ext uri="{FF2B5EF4-FFF2-40B4-BE49-F238E27FC236}">
                <a16:creationId xmlns:a16="http://schemas.microsoft.com/office/drawing/2014/main" id="{B048E3CF-6F6D-4E66-91AF-B13F0DAF2EE1}"/>
              </a:ext>
            </a:extLst>
          </p:cNvPr>
          <p:cNvSpPr txBox="1"/>
          <p:nvPr/>
        </p:nvSpPr>
        <p:spPr>
          <a:xfrm>
            <a:off x="191200" y="1546167"/>
            <a:ext cx="4000000" cy="4000000"/>
          </a:xfrm>
          <a:prstGeom prst="rect">
            <a:avLst/>
          </a:prstGeom>
          <a:noFill/>
          <a:ln>
            <a:noFill/>
          </a:ln>
        </p:spPr>
        <p:txBody>
          <a:bodyPr spcFirstLastPara="1" wrap="square" lIns="121900" tIns="121900" rIns="121900" bIns="121900" anchor="t" anchorCtr="0">
            <a:noAutofit/>
          </a:bodyPr>
          <a:lstStyle/>
          <a:p>
            <a:r>
              <a:rPr lang="en" sz="1400" dirty="0">
                <a:solidFill>
                  <a:srgbClr val="0B0080"/>
                </a:solidFill>
                <a:highlight>
                  <a:srgbClr val="FFFFFF"/>
                </a:highlight>
                <a:uFill>
                  <a:noFill/>
                </a:uFill>
                <a:hlinkClick r:id="rId4">
                  <a:extLst>
                    <a:ext uri="{A12FA001-AC4F-418D-AE19-62706E023703}">
                      <ahyp:hlinkClr xmlns:ahyp="http://schemas.microsoft.com/office/drawing/2018/hyperlinkcolor" val="tx"/>
                    </a:ext>
                  </a:extLst>
                </a:hlinkClick>
              </a:rPr>
              <a:t>Android 7.0 "Nougat"</a:t>
            </a:r>
            <a:r>
              <a:rPr lang="en" sz="1400" dirty="0">
                <a:solidFill>
                  <a:srgbClr val="222222"/>
                </a:solidFill>
                <a:highlight>
                  <a:srgbClr val="FFFFFF"/>
                </a:highlight>
              </a:rPr>
              <a:t> introduced a JIT compiler with code profiling to ART, which lets it constantly improve the performance of Android apps as they run. The JIT compiler complements ART's current Ahead of Time compiler and helps improve runtime performance</a:t>
            </a:r>
            <a:endParaRPr sz="2400" dirty="0"/>
          </a:p>
        </p:txBody>
      </p:sp>
    </p:spTree>
    <p:extLst>
      <p:ext uri="{BB962C8B-B14F-4D97-AF65-F5344CB8AC3E}">
        <p14:creationId xmlns:p14="http://schemas.microsoft.com/office/powerpoint/2010/main" val="1750121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58</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44817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Interpreting vs Compiling</a:t>
            </a:r>
            <a:endParaRPr sz="5400" dirty="0"/>
          </a:p>
        </p:txBody>
      </p:sp>
      <p:sp>
        <p:nvSpPr>
          <p:cNvPr id="851" name="Google Shape;851;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a:t>
            </a:fld>
            <a:endParaRPr/>
          </a:p>
        </p:txBody>
      </p:sp>
      <p:pic>
        <p:nvPicPr>
          <p:cNvPr id="852" name="Google Shape;852;p81" title="Chart"/>
          <p:cNvPicPr preferRelativeResize="0"/>
          <p:nvPr/>
        </p:nvPicPr>
        <p:blipFill>
          <a:blip r:embed="rId3">
            <a:alphaModFix/>
          </a:blip>
          <a:stretch>
            <a:fillRect/>
          </a:stretch>
        </p:blipFill>
        <p:spPr>
          <a:xfrm>
            <a:off x="1951967" y="1326805"/>
            <a:ext cx="8288080" cy="5124796"/>
          </a:xfrm>
          <a:prstGeom prst="rect">
            <a:avLst/>
          </a:prstGeom>
          <a:noFill/>
          <a:ln>
            <a:noFill/>
          </a:ln>
        </p:spPr>
      </p:pic>
      <p:sp>
        <p:nvSpPr>
          <p:cNvPr id="2" name="Rectangle: Rounded Corners 1">
            <a:extLst>
              <a:ext uri="{FF2B5EF4-FFF2-40B4-BE49-F238E27FC236}">
                <a16:creationId xmlns:a16="http://schemas.microsoft.com/office/drawing/2014/main" id="{BEFCFC66-098D-493C-9FDF-E9E8CB6CE79F}"/>
              </a:ext>
            </a:extLst>
          </p:cNvPr>
          <p:cNvSpPr/>
          <p:nvPr/>
        </p:nvSpPr>
        <p:spPr>
          <a:xfrm>
            <a:off x="3405087" y="2039227"/>
            <a:ext cx="3669078" cy="262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ysClr val="windowText" lastClr="000000"/>
                </a:solidFill>
              </a:rPr>
              <a:t>What would you do?</a:t>
            </a:r>
          </a:p>
          <a:p>
            <a:pPr marL="609585" indent="-423323">
              <a:buSzPts val="1400"/>
              <a:buAutoNum type="alphaLcParenR"/>
            </a:pPr>
            <a:r>
              <a:rPr lang="en-GB" sz="1800">
                <a:solidFill>
                  <a:sysClr val="windowText" lastClr="000000"/>
                </a:solidFill>
              </a:rPr>
              <a:t>Use the interpreter to get something running</a:t>
            </a:r>
          </a:p>
          <a:p>
            <a:pPr marL="609585" indent="-423323">
              <a:buSzPts val="1400"/>
              <a:buAutoNum type="alphaLcParenR"/>
            </a:pPr>
            <a:r>
              <a:rPr lang="en-GB" sz="1800">
                <a:solidFill>
                  <a:sysClr val="windowText" lastClr="000000"/>
                </a:solidFill>
              </a:rPr>
              <a:t>Use the compiler and wait for the results, but then it’s fast</a:t>
            </a:r>
          </a:p>
          <a:p>
            <a:pPr marL="609585" indent="-423323">
              <a:buSzPts val="1400"/>
              <a:buAutoNum type="alphaLcParenR"/>
            </a:pPr>
            <a:r>
              <a:rPr lang="en-GB" sz="1800">
                <a:solidFill>
                  <a:sysClr val="windowText" lastClr="000000"/>
                </a:solidFill>
              </a:rPr>
              <a:t>Use the optimizing compiler, it will pay off in the future</a:t>
            </a:r>
            <a:endParaRPr lang="en-GB" sz="1800" dirty="0">
              <a:solidFill>
                <a:sysClr val="windowText" lastClr="000000"/>
              </a:solidFill>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C789D5A-BE58-42F0-94AB-619EA02EF9EB}"/>
                  </a:ext>
                </a:extLst>
              </p14:cNvPr>
              <p14:cNvContentPartPr/>
              <p14:nvPr/>
            </p14:nvContentPartPr>
            <p14:xfrm>
              <a:off x="3640320" y="2315520"/>
              <a:ext cx="481320" cy="1938600"/>
            </p14:xfrm>
          </p:contentPart>
        </mc:Choice>
        <mc:Fallback xmlns="">
          <p:pic>
            <p:nvPicPr>
              <p:cNvPr id="3" name="Ink 2">
                <a:extLst>
                  <a:ext uri="{FF2B5EF4-FFF2-40B4-BE49-F238E27FC236}">
                    <a16:creationId xmlns:a16="http://schemas.microsoft.com/office/drawing/2014/main" id="{3C789D5A-BE58-42F0-94AB-619EA02EF9EB}"/>
                  </a:ext>
                </a:extLst>
              </p:cNvPr>
              <p:cNvPicPr/>
              <p:nvPr/>
            </p:nvPicPr>
            <p:blipFill>
              <a:blip r:embed="rId5"/>
              <a:stretch>
                <a:fillRect/>
              </a:stretch>
            </p:blipFill>
            <p:spPr>
              <a:xfrm>
                <a:off x="3630960" y="2306160"/>
                <a:ext cx="500040" cy="1957320"/>
              </a:xfrm>
              <a:prstGeom prst="rect">
                <a:avLst/>
              </a:prstGeom>
            </p:spPr>
          </p:pic>
        </mc:Fallback>
      </mc:AlternateContent>
    </p:spTree>
    <p:extLst>
      <p:ext uri="{BB962C8B-B14F-4D97-AF65-F5344CB8AC3E}">
        <p14:creationId xmlns:p14="http://schemas.microsoft.com/office/powerpoint/2010/main" val="31713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892"/>
        <p:cNvGrpSpPr/>
        <p:nvPr/>
      </p:nvGrpSpPr>
      <p:grpSpPr>
        <a:xfrm>
          <a:off x="0" y="0"/>
          <a:ext cx="0" cy="0"/>
          <a:chOff x="0" y="0"/>
          <a:chExt cx="0" cy="0"/>
        </a:xfrm>
      </p:grpSpPr>
      <p:sp>
        <p:nvSpPr>
          <p:cNvPr id="893" name="Google Shape;893;p8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JVM example</a:t>
            </a:r>
            <a:endParaRPr/>
          </a:p>
        </p:txBody>
      </p:sp>
      <p:sp>
        <p:nvSpPr>
          <p:cNvPr id="894" name="Google Shape;894;p8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Run code</a:t>
            </a:r>
          </a:p>
          <a:p>
            <a:pPr marL="0" indent="0">
              <a:buNone/>
            </a:pPr>
            <a:endParaRPr lang="en" dirty="0"/>
          </a:p>
          <a:p>
            <a:pPr marL="0" indent="0">
              <a:buNone/>
            </a:pPr>
            <a:r>
              <a:rPr lang="en-US" sz="2400" dirty="0"/>
              <a:t>-XX:-</a:t>
            </a:r>
            <a:r>
              <a:rPr lang="en-US" sz="2400" dirty="0" err="1"/>
              <a:t>BackgroundCompilation</a:t>
            </a:r>
            <a:r>
              <a:rPr lang="en-US" sz="2400" dirty="0"/>
              <a:t> </a:t>
            </a:r>
            <a:r>
              <a:rPr lang="en" sz="2400" dirty="0"/>
              <a:t>-XX:+UnlockDiagnosticVMOptions</a:t>
            </a:r>
            <a:endParaRPr dirty="0"/>
          </a:p>
        </p:txBody>
      </p:sp>
      <p:sp>
        <p:nvSpPr>
          <p:cNvPr id="895" name="Google Shape;895;p8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a:t>
            </a:fld>
            <a:endParaRPr/>
          </a:p>
        </p:txBody>
      </p:sp>
    </p:spTree>
    <p:extLst>
      <p:ext uri="{BB962C8B-B14F-4D97-AF65-F5344CB8AC3E}">
        <p14:creationId xmlns:p14="http://schemas.microsoft.com/office/powerpoint/2010/main" val="86501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8</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42200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9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dirty="0"/>
              <a:t>How the JVM does it</a:t>
            </a:r>
            <a:endParaRPr sz="6133" dirty="0"/>
          </a:p>
        </p:txBody>
      </p:sp>
      <p:sp>
        <p:nvSpPr>
          <p:cNvPr id="933" name="Google Shape;933;p9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a:t>
            </a:fld>
            <a:endParaRPr/>
          </a:p>
        </p:txBody>
      </p:sp>
      <p:sp>
        <p:nvSpPr>
          <p:cNvPr id="934" name="Google Shape;934;p91"/>
          <p:cNvSpPr txBox="1"/>
          <p:nvPr/>
        </p:nvSpPr>
        <p:spPr>
          <a:xfrm>
            <a:off x="415600" y="1326800"/>
            <a:ext cx="5031200" cy="4000000"/>
          </a:xfrm>
          <a:prstGeom prst="rect">
            <a:avLst/>
          </a:prstGeom>
          <a:noFill/>
          <a:ln>
            <a:noFill/>
          </a:ln>
        </p:spPr>
        <p:txBody>
          <a:bodyPr spcFirstLastPara="1" wrap="square" lIns="121900" tIns="121900" rIns="121900" bIns="121900" anchor="t" anchorCtr="0">
            <a:noAutofit/>
          </a:bodyPr>
          <a:lstStyle/>
          <a:p>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String </a:t>
            </a:r>
            <a:r>
              <a:rPr lang="en" sz="1200" b="1" dirty="0">
                <a:solidFill>
                  <a:srgbClr val="0066BB"/>
                </a:solidFill>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"Field: "</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field;</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latin typeface="Courier New" panose="02070309020205020404" pitchFamily="49" charset="0"/>
                <a:ea typeface="Inconsolata"/>
                <a:cs typeface="Courier New" panose="02070309020205020404" pitchFamily="49" charset="0"/>
                <a:sym typeface="Inconsolata"/>
              </a:rPr>
              <a:t>max</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(List&lt;C&gt; cs)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(cs.</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length</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2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"Empty List"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Iterator&lt;C&gt; i = l.</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iter</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while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hasNext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 c = i.</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next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null</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else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66BB"/>
                </a:solidFill>
                <a:latin typeface="Courier New" panose="02070309020205020404" pitchFamily="49" charset="0"/>
                <a:ea typeface="Inconsolata"/>
                <a:cs typeface="Courier New" panose="02070309020205020404" pitchFamily="49" charset="0"/>
                <a:sym typeface="Inconsolata"/>
              </a:rPr>
              <a:t>if</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&gt; max.</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max = c;</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System.</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(max.</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toString</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200" dirty="0">
                <a:solidFill>
                  <a:srgbClr val="333333"/>
                </a:solidFill>
                <a:latin typeface="Courier New" panose="02070309020205020404" pitchFamily="49" charset="0"/>
                <a:ea typeface="Inconsolata"/>
                <a:cs typeface="Courier New" panose="02070309020205020404" pitchFamily="49" charset="0"/>
                <a:sym typeface="Inconsolata"/>
              </a:rPr>
              <a:t>}</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2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2" name="Rectangle: Rounded Corners 1">
            <a:extLst>
              <a:ext uri="{FF2B5EF4-FFF2-40B4-BE49-F238E27FC236}">
                <a16:creationId xmlns:a16="http://schemas.microsoft.com/office/drawing/2014/main" id="{E1B6A031-D34D-4D3C-AF08-E1E1CA25798E}"/>
              </a:ext>
            </a:extLst>
          </p:cNvPr>
          <p:cNvSpPr/>
          <p:nvPr/>
        </p:nvSpPr>
        <p:spPr>
          <a:xfrm>
            <a:off x="5383099" y="2262088"/>
            <a:ext cx="6198025" cy="2333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The program keeps calling </a:t>
            </a:r>
            <a:r>
              <a:rPr lang="en-GB" dirty="0">
                <a:solidFill>
                  <a:sysClr val="windowText" lastClr="000000"/>
                </a:solidFill>
                <a:latin typeface="Courier New" panose="02070309020205020404" pitchFamily="49" charset="0"/>
                <a:cs typeface="Courier New" panose="02070309020205020404" pitchFamily="49" charset="0"/>
              </a:rPr>
              <a:t>max</a:t>
            </a:r>
            <a:r>
              <a:rPr lang="en-GB" dirty="0">
                <a:solidFill>
                  <a:sysClr val="windowText" lastClr="000000"/>
                </a:solidFill>
              </a:rPr>
              <a:t> many times</a:t>
            </a:r>
          </a:p>
          <a:p>
            <a:pPr marL="0" indent="0">
              <a:buNone/>
            </a:pPr>
            <a:r>
              <a:rPr lang="en-GB" dirty="0">
                <a:solidFill>
                  <a:sysClr val="windowText" lastClr="000000"/>
                </a:solidFill>
              </a:rPr>
              <a:t>Which method is most worth compiling?</a:t>
            </a:r>
          </a:p>
          <a:p>
            <a:pPr marL="609585" indent="-558786">
              <a:buAutoNum type="alphaLcParenR"/>
            </a:pPr>
            <a:r>
              <a:rPr lang="en-GB" dirty="0" err="1">
                <a:solidFill>
                  <a:sysClr val="windowText" lastClr="000000"/>
                </a:solidFill>
              </a:rPr>
              <a:t>System.out.println</a:t>
            </a:r>
            <a:endParaRPr lang="en-GB" dirty="0">
              <a:solidFill>
                <a:sysClr val="windowText" lastClr="000000"/>
              </a:solidFill>
            </a:endParaRPr>
          </a:p>
          <a:p>
            <a:pPr marL="609585" indent="-558786">
              <a:buAutoNum type="alphaLcParenR"/>
            </a:pPr>
            <a:r>
              <a:rPr lang="en-GB" dirty="0" err="1">
                <a:solidFill>
                  <a:sysClr val="windowText" lastClr="000000"/>
                </a:solidFill>
              </a:rPr>
              <a:t>C.getField</a:t>
            </a:r>
            <a:endParaRPr lang="en-GB" dirty="0">
              <a:solidFill>
                <a:sysClr val="windowText" lastClr="000000"/>
              </a:solidFill>
            </a:endParaRPr>
          </a:p>
          <a:p>
            <a:pPr marL="609585" indent="-558786">
              <a:buAutoNum type="alphaLcParenR"/>
            </a:pPr>
            <a:r>
              <a:rPr lang="en-GB" dirty="0" err="1">
                <a:solidFill>
                  <a:sysClr val="windowText" lastClr="000000"/>
                </a:solidFill>
              </a:rPr>
              <a:t>C.toString</a:t>
            </a:r>
            <a:endParaRPr lang="en-GB" dirty="0">
              <a:solidFill>
                <a:sysClr val="windowText" lastClr="000000"/>
              </a:solidFill>
            </a:endParaRPr>
          </a:p>
          <a:p>
            <a:pPr marL="609585" indent="-558786">
              <a:buAutoNum type="alphaLcParenR"/>
            </a:pPr>
            <a:r>
              <a:rPr lang="en-GB" dirty="0" err="1">
                <a:solidFill>
                  <a:sysClr val="windowText" lastClr="000000"/>
                </a:solidFill>
              </a:rPr>
              <a:t>List.iter</a:t>
            </a:r>
            <a:endParaRPr lang="en-GB" dirty="0">
              <a:solidFill>
                <a:sysClr val="windowText" lastClr="000000"/>
              </a:solidFill>
            </a:endParaRPr>
          </a:p>
        </p:txBody>
      </p:sp>
    </p:spTree>
    <p:extLst>
      <p:ext uri="{BB962C8B-B14F-4D97-AF65-F5344CB8AC3E}">
        <p14:creationId xmlns:p14="http://schemas.microsoft.com/office/powerpoint/2010/main" val="349091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256&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76&quot;/&gt;&lt;/object&gt;&lt;object type=&quot;3&quot; unique_id=&quot;10010&quot;&gt;&lt;property id=&quot;20148&quot; value=&quot;5&quot;/&gt;&lt;property id=&quot;20300&quot; value=&quot;Slide 8 - &amp;quot;Click to add a much longer title here&amp;quot;&quot;/&gt;&lt;property id=&quot;20307&quot; value=&quot;275&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272&quot;/&gt;&lt;/object&gt;&lt;object type=&quot;3&quot; unique_id=&quot;10013&quot;&gt;&lt;property id=&quot;20148&quot; value=&quot;5&quot;/&gt;&lt;property id=&quot;20300&quot; value=&quot;Slide 11&quot;/&gt;&lt;property id=&quot;20307&quot; value=&quot;265&quot;/&gt;&lt;/object&gt;&lt;object type=&quot;3&quot; unique_id=&quot;10014&quot;&gt;&lt;property id=&quot;20148&quot; value=&quot;5&quot;/&gt;&lt;property id=&quot;20300&quot; value=&quot;Slide 12&quot;/&gt;&lt;property id=&quot;20307&quot; value=&quot;266&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8&quot;/&gt;&lt;/object&gt;&lt;object type=&quot;3&quot; unique_id=&quot;10019&quot;&gt;&lt;property id=&quot;20148&quot; value=&quot;5&quot;/&gt;&lt;property id=&quot;20300&quot; value=&quot;Slide 17&quot;/&gt;&lt;property id=&quot;20307&quot; value=&quot;270&quot;/&gt;&lt;/object&gt;&lt;object type=&quot;3&quot; unique_id=&quot;10020&quot;&gt;&lt;property id=&quot;20148&quot; value=&quot;5&quot;/&gt;&lt;property id=&quot;20300&quot; value=&quot;Slide 18&quot;/&gt;&lt;property id=&quot;20307&quot; value=&quot;271&quot;/&gt;&lt;/object&gt;&lt;/object&gt;&lt;object type=&quot;8&quot; unique_id=&quot;1004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POLL_EMBED_ID" val="15fc362d-94da-4c9a-ab04-771149939218"/>
</p:tagLst>
</file>

<file path=ppt/tags/tag2.xml><?xml version="1.0" encoding="utf-8"?>
<p:tagLst xmlns:a="http://schemas.openxmlformats.org/drawingml/2006/main" xmlns:r="http://schemas.openxmlformats.org/officeDocument/2006/relationships" xmlns:p="http://schemas.openxmlformats.org/presentationml/2006/main">
  <p:tag name="__PE_POLL_EMBED_ID" val="4722d6b2-d101-46cc-b263-a81ea876659e"/>
</p:tagLst>
</file>

<file path=ppt/tags/tag3.xml><?xml version="1.0" encoding="utf-8"?>
<p:tagLst xmlns:a="http://schemas.openxmlformats.org/drawingml/2006/main" xmlns:r="http://schemas.openxmlformats.org/officeDocument/2006/relationships" xmlns:p="http://schemas.openxmlformats.org/presentationml/2006/main">
  <p:tag name="__PE_POLL_EMBED_ID" val="df4218cc-a173-4cb8-8ac5-86447c1d63e8"/>
</p:tagLst>
</file>

<file path=ppt/tags/tag4.xml><?xml version="1.0" encoding="utf-8"?>
<p:tagLst xmlns:a="http://schemas.openxmlformats.org/drawingml/2006/main" xmlns:r="http://schemas.openxmlformats.org/officeDocument/2006/relationships" xmlns:p="http://schemas.openxmlformats.org/presentationml/2006/main">
  <p:tag name="__PE_POLL_EMBED_ID" val="a06c1109-3d62-4796-bbdf-06a4390b925d"/>
</p:tagLst>
</file>

<file path=ppt/tags/tag5.xml><?xml version="1.0" encoding="utf-8"?>
<p:tagLst xmlns:a="http://schemas.openxmlformats.org/drawingml/2006/main" xmlns:r="http://schemas.openxmlformats.org/officeDocument/2006/relationships" xmlns:p="http://schemas.openxmlformats.org/presentationml/2006/main">
  <p:tag name="__PE_POLL_EMBED_ID" val="86612055-9227-4f9c-8cd7-deb3413f1677"/>
</p:tagLst>
</file>

<file path=ppt/tags/tag6.xml><?xml version="1.0" encoding="utf-8"?>
<p:tagLst xmlns:a="http://schemas.openxmlformats.org/drawingml/2006/main" xmlns:r="http://schemas.openxmlformats.org/officeDocument/2006/relationships" xmlns:p="http://schemas.openxmlformats.org/presentationml/2006/main">
  <p:tag name="__PE_POLL_EMBED_ID" val="15a62e59-3d45-437d-bceb-6af5b15fc11c"/>
</p:tagLst>
</file>

<file path=ppt/tags/tag7.xml><?xml version="1.0" encoding="utf-8"?>
<p:tagLst xmlns:a="http://schemas.openxmlformats.org/drawingml/2006/main" xmlns:r="http://schemas.openxmlformats.org/officeDocument/2006/relationships" xmlns:p="http://schemas.openxmlformats.org/presentationml/2006/main">
  <p:tag name="__PE_POLL_EMBED_ID" val="ee938b48-1cbd-4242-9c8d-7a6abe4233fa"/>
</p:tagLst>
</file>

<file path=ppt/tags/tag8.xml><?xml version="1.0" encoding="utf-8"?>
<p:tagLst xmlns:a="http://schemas.openxmlformats.org/drawingml/2006/main" xmlns:r="http://schemas.openxmlformats.org/officeDocument/2006/relationships" xmlns:p="http://schemas.openxmlformats.org/presentationml/2006/main">
  <p:tag name="__PE_POLL_EMBED_ID" val="a3a3d686-8615-4986-8911-cf54d8a3ee68"/>
</p:tagLst>
</file>

<file path=ppt/tags/tag9.xml><?xml version="1.0" encoding="utf-8"?>
<p:tagLst xmlns:a="http://schemas.openxmlformats.org/drawingml/2006/main" xmlns:r="http://schemas.openxmlformats.org/officeDocument/2006/relationships" xmlns:p="http://schemas.openxmlformats.org/presentationml/2006/main">
  <p:tag name="__PE_POLL_EMBED_ID" val="f926fd7f-7102-41d3-b335-f59914a53cfc"/>
</p:tagLst>
</file>

<file path=ppt/theme/theme1.xml><?xml version="1.0" encoding="utf-8"?>
<a:theme xmlns:a="http://schemas.openxmlformats.org/drawingml/2006/main" name="1_Custom Design">
  <a:themeElements>
    <a:clrScheme name="UIC Engineering Theme Colors">
      <a:dk1>
        <a:srgbClr val="001E61"/>
      </a:dk1>
      <a:lt1>
        <a:srgbClr val="FFFFFF"/>
      </a:lt1>
      <a:dk2>
        <a:srgbClr val="00B5E2"/>
      </a:dk2>
      <a:lt2>
        <a:srgbClr val="949493"/>
      </a:lt2>
      <a:accent1>
        <a:srgbClr val="FFC72C"/>
      </a:accent1>
      <a:accent2>
        <a:srgbClr val="00AEC7"/>
      </a:accent2>
      <a:accent3>
        <a:srgbClr val="FF7500"/>
      </a:accent3>
      <a:accent4>
        <a:srgbClr val="10069F"/>
      </a:accent4>
      <a:accent5>
        <a:srgbClr val="2CD5C3"/>
      </a:accent5>
      <a:accent6>
        <a:srgbClr val="80276C"/>
      </a:accent6>
      <a:hlink>
        <a:srgbClr val="EDE813"/>
      </a:hlink>
      <a:folHlink>
        <a:srgbClr val="D500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14141</TotalTime>
  <Words>6152</Words>
  <Application>Microsoft Office PowerPoint</Application>
  <PresentationFormat>Widescreen</PresentationFormat>
  <Paragraphs>917</Paragraphs>
  <Slides>58</Slides>
  <Notes>57</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Courier New</vt:lpstr>
      <vt:lpstr>Helvetica</vt:lpstr>
      <vt:lpstr>Inconsolata</vt:lpstr>
      <vt:lpstr>Pixel Miners</vt:lpstr>
      <vt:lpstr>Proxima Nova</vt:lpstr>
      <vt:lpstr>1_Custom Design</vt:lpstr>
      <vt:lpstr>PowerPoint Presentation</vt:lpstr>
      <vt:lpstr>PowerPoint Presentation</vt:lpstr>
      <vt:lpstr>Executing Java code</vt:lpstr>
      <vt:lpstr>Executing Java Code</vt:lpstr>
      <vt:lpstr>Interpreting vs Compiling</vt:lpstr>
      <vt:lpstr>Interpreting vs Compiling</vt:lpstr>
      <vt:lpstr>JVM example</vt:lpstr>
      <vt:lpstr>PowerPoint Presentation</vt:lpstr>
      <vt:lpstr>How the JVM does it</vt:lpstr>
      <vt:lpstr>How the JVM does it</vt:lpstr>
      <vt:lpstr>How the JVM does it</vt:lpstr>
      <vt:lpstr>How the JVM does it</vt:lpstr>
      <vt:lpstr>How the JVM does it</vt:lpstr>
      <vt:lpstr>Just-In-Time Compiling</vt:lpstr>
      <vt:lpstr>PowerPoint Presentation</vt:lpstr>
      <vt:lpstr>Simple Compiler</vt:lpstr>
      <vt:lpstr>Optimizing Compiler</vt:lpstr>
      <vt:lpstr>Inlining getField</vt:lpstr>
      <vt:lpstr>Inlining getField</vt:lpstr>
      <vt:lpstr>Method inlining</vt:lpstr>
      <vt:lpstr>Method inlining</vt:lpstr>
      <vt:lpstr>PowerPoint Presentation</vt:lpstr>
      <vt:lpstr>Inlining getField</vt:lpstr>
      <vt:lpstr>Inlining recursive methods</vt:lpstr>
      <vt:lpstr>Inlining recursive methods</vt:lpstr>
      <vt:lpstr>PowerPoint Presentation</vt:lpstr>
      <vt:lpstr>Optimizing Compiler</vt:lpstr>
      <vt:lpstr>Inlining getField</vt:lpstr>
      <vt:lpstr>Inlining getField</vt:lpstr>
      <vt:lpstr>Monomorphization</vt:lpstr>
      <vt:lpstr>Monomorphization</vt:lpstr>
      <vt:lpstr>Checking the class </vt:lpstr>
      <vt:lpstr>Big difference between Java and C++</vt:lpstr>
      <vt:lpstr>Big difference between Java and C++</vt:lpstr>
      <vt:lpstr>Big difference between Java and C++</vt:lpstr>
      <vt:lpstr>Methods:  Static, private, virtual, interfaces</vt:lpstr>
      <vt:lpstr>Methods:  Static, private, virtual, interfaces</vt:lpstr>
      <vt:lpstr>PowerPoint Presentation</vt:lpstr>
      <vt:lpstr>Optimizing Compiler</vt:lpstr>
      <vt:lpstr>Escape Analysis</vt:lpstr>
      <vt:lpstr>Escape Analysis</vt:lpstr>
      <vt:lpstr>Escape Analysis</vt:lpstr>
      <vt:lpstr>PowerPoint Presentation</vt:lpstr>
      <vt:lpstr>Optimizing Compiler</vt:lpstr>
      <vt:lpstr>Code motion</vt:lpstr>
      <vt:lpstr>Code motion</vt:lpstr>
      <vt:lpstr>Loops</vt:lpstr>
      <vt:lpstr>Loops</vt:lpstr>
      <vt:lpstr>Loops</vt:lpstr>
      <vt:lpstr>Loop Unrolling</vt:lpstr>
      <vt:lpstr>Loop Unrolling – Duff’s Device</vt:lpstr>
      <vt:lpstr>Loop Unrolling – Duff’s Device</vt:lpstr>
      <vt:lpstr>PowerPoint Presentation</vt:lpstr>
      <vt:lpstr>Optimizing Compiler</vt:lpstr>
      <vt:lpstr>JIT Compilation</vt:lpstr>
      <vt:lpstr>Ahead-of-time Compilation (AOT)</vt:lpstr>
      <vt:lpstr>Ahead-of-time Compilation (AOT)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Ganchinho de Pina, Luis Gabriel</dc:creator>
  <cp:lastModifiedBy>Mansky, William</cp:lastModifiedBy>
  <cp:revision>949</cp:revision>
  <dcterms:created xsi:type="dcterms:W3CDTF">2020-07-14T16:43:32Z</dcterms:created>
  <dcterms:modified xsi:type="dcterms:W3CDTF">2023-04-25T18:44:44Z</dcterms:modified>
</cp:coreProperties>
</file>