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6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7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ags/tag8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tags/tag9.xml" ContentType="application/vnd.openxmlformats-officedocument.presentationml.tags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ink/ink1.xml" ContentType="application/inkml+xml"/>
  <Override PartName="/ppt/notesSlides/notesSlide74.xml" ContentType="application/vnd.openxmlformats-officedocument.presentationml.notesSlide+xml"/>
  <Override PartName="/ppt/ink/ink2.xml" ContentType="application/inkml+xml"/>
  <Override PartName="/ppt/notesSlides/notesSlide75.xml" ContentType="application/vnd.openxmlformats-officedocument.presentationml.notesSlide+xml"/>
  <Override PartName="/ppt/ink/ink3.xml" ContentType="application/inkml+xml"/>
  <Override PartName="/ppt/tags/tag10.xml" ContentType="application/vnd.openxmlformats-officedocument.presentationml.tags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87"/>
  </p:notesMasterIdLst>
  <p:handoutMasterIdLst>
    <p:handoutMasterId r:id="rId88"/>
  </p:handoutMasterIdLst>
  <p:sldIdLst>
    <p:sldId id="280" r:id="rId2"/>
    <p:sldId id="792" r:id="rId3"/>
    <p:sldId id="306" r:id="rId4"/>
    <p:sldId id="1016" r:id="rId5"/>
    <p:sldId id="1015" r:id="rId6"/>
    <p:sldId id="314" r:id="rId7"/>
    <p:sldId id="316" r:id="rId8"/>
    <p:sldId id="1001" r:id="rId9"/>
    <p:sldId id="1002" r:id="rId10"/>
    <p:sldId id="1003" r:id="rId11"/>
    <p:sldId id="1004" r:id="rId12"/>
    <p:sldId id="318" r:id="rId13"/>
    <p:sldId id="836" r:id="rId14"/>
    <p:sldId id="849" r:id="rId15"/>
    <p:sldId id="1006" r:id="rId16"/>
    <p:sldId id="320" r:id="rId17"/>
    <p:sldId id="1008" r:id="rId18"/>
    <p:sldId id="321" r:id="rId19"/>
    <p:sldId id="319" r:id="rId20"/>
    <p:sldId id="322" r:id="rId21"/>
    <p:sldId id="1009" r:id="rId22"/>
    <p:sldId id="325" r:id="rId23"/>
    <p:sldId id="764" r:id="rId24"/>
    <p:sldId id="765" r:id="rId25"/>
    <p:sldId id="1010" r:id="rId26"/>
    <p:sldId id="328" r:id="rId27"/>
    <p:sldId id="329" r:id="rId28"/>
    <p:sldId id="769" r:id="rId29"/>
    <p:sldId id="733" r:id="rId30"/>
    <p:sldId id="768" r:id="rId31"/>
    <p:sldId id="767" r:id="rId32"/>
    <p:sldId id="863" r:id="rId33"/>
    <p:sldId id="1011" r:id="rId34"/>
    <p:sldId id="770" r:id="rId35"/>
    <p:sldId id="337" r:id="rId36"/>
    <p:sldId id="338" r:id="rId37"/>
    <p:sldId id="339" r:id="rId38"/>
    <p:sldId id="868" r:id="rId39"/>
    <p:sldId id="999" r:id="rId40"/>
    <p:sldId id="340" r:id="rId41"/>
    <p:sldId id="774" r:id="rId42"/>
    <p:sldId id="862" r:id="rId43"/>
    <p:sldId id="789" r:id="rId44"/>
    <p:sldId id="788" r:id="rId45"/>
    <p:sldId id="1012" r:id="rId46"/>
    <p:sldId id="787" r:id="rId47"/>
    <p:sldId id="874" r:id="rId48"/>
    <p:sldId id="793" r:id="rId49"/>
    <p:sldId id="794" r:id="rId50"/>
    <p:sldId id="796" r:id="rId51"/>
    <p:sldId id="809" r:id="rId52"/>
    <p:sldId id="797" r:id="rId53"/>
    <p:sldId id="875" r:id="rId54"/>
    <p:sldId id="1017" r:id="rId55"/>
    <p:sldId id="1013" r:id="rId56"/>
    <p:sldId id="972" r:id="rId57"/>
    <p:sldId id="973" r:id="rId58"/>
    <p:sldId id="974" r:id="rId59"/>
    <p:sldId id="975" r:id="rId60"/>
    <p:sldId id="1014" r:id="rId61"/>
    <p:sldId id="976" r:id="rId62"/>
    <p:sldId id="977" r:id="rId63"/>
    <p:sldId id="978" r:id="rId64"/>
    <p:sldId id="979" r:id="rId65"/>
    <p:sldId id="980" r:id="rId66"/>
    <p:sldId id="981" r:id="rId67"/>
    <p:sldId id="982" r:id="rId68"/>
    <p:sldId id="983" r:id="rId69"/>
    <p:sldId id="984" r:id="rId70"/>
    <p:sldId id="985" r:id="rId71"/>
    <p:sldId id="986" r:id="rId72"/>
    <p:sldId id="987" r:id="rId73"/>
    <p:sldId id="988" r:id="rId74"/>
    <p:sldId id="989" r:id="rId75"/>
    <p:sldId id="990" r:id="rId76"/>
    <p:sldId id="991" r:id="rId77"/>
    <p:sldId id="992" r:id="rId78"/>
    <p:sldId id="993" r:id="rId79"/>
    <p:sldId id="994" r:id="rId80"/>
    <p:sldId id="963" r:id="rId81"/>
    <p:sldId id="995" r:id="rId82"/>
    <p:sldId id="996" r:id="rId83"/>
    <p:sldId id="965" r:id="rId84"/>
    <p:sldId id="1000" r:id="rId85"/>
    <p:sldId id="850" r:id="rId86"/>
  </p:sldIdLst>
  <p:sldSz cx="12192000" cy="6858000"/>
  <p:notesSz cx="6858000" cy="9144000"/>
  <p:custDataLst>
    <p:tags r:id="rId8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nchinho de Pina, Luis Gabriel" initials="GdPLG" lastIdx="1" clrIdx="0">
    <p:extLst>
      <p:ext uri="{19B8F6BF-5375-455C-9EA6-DF929625EA0E}">
        <p15:presenceInfo xmlns:p15="http://schemas.microsoft.com/office/powerpoint/2012/main" userId="S::luispina@uic.edu::199992f2-c8eb-46cc-bee4-3a8214f82c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93C"/>
    <a:srgbClr val="D4DAF2"/>
    <a:srgbClr val="949493"/>
    <a:srgbClr val="00B5E2"/>
    <a:srgbClr val="2049D2"/>
    <a:srgbClr val="000000"/>
    <a:srgbClr val="1D2247"/>
    <a:srgbClr val="20A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92124" autoAdjust="0"/>
  </p:normalViewPr>
  <p:slideViewPr>
    <p:cSldViewPr snapToGrid="0" snapToObjects="1">
      <p:cViewPr varScale="1">
        <p:scale>
          <a:sx n="85" d="100"/>
          <a:sy n="85" d="100"/>
        </p:scale>
        <p:origin x="636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gs" Target="tags/tag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commentAuthors" Target="commentAuthor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D28EEC-B422-1C4E-BEEB-41F87EC0A8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64D0C3-5D19-B546-8C70-3FA1CFF27C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E28EF-400F-3B43-AAA0-D298A90F609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E95A0A-F9A8-594A-8AD6-A980B02516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BB515B-FFB6-3743-9FA5-4B73BFBFFB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14F9B-AD50-DB42-A5D2-16CA45D5F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62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21:38:23.5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6585 10688 3679 0,'0'0'320'0,"0"0"-320"0,-18-5 0 0,0 1 0 15,4 1 4256-15,3 3 784 0,-1 0 144 0,-3 2 48 16,-3-1-2992-16,4 5-608 0,-4 1-112 0,0 2-32 16,-3 0-400-16,1 0-96 0,2 0-16 0,-3 0 0 15,-2-2-208-15,0 2-32 0,-4 0-16 0,4-1 0 16,-1 1 112-16,3 0 0 0,-2 0 16 0,-1 4 0 15,1-4-144-15,-2 1-16 0,6 5-16 0,-5 1 0 16,3 3-160-16,-2 3-16 0,1-2-16 0,6 5 0 16,0-2-112-16,-2 0-32 0,4 0 0 0,0 6 0 15,-4-2-144-15,3 5-48 0,7-2 0 0,-1 2 0 16,-4-5-144-16,8 2 128 0,-1 3-128 0,3-2 128 16,3-1-128-16,0 1 0 0,3 1 0 0,3 3 0 0,-3 1 0 15,6 1 0-15,0 2 0 0,2-3 0 0,1 5-128 0,3-6 128 16,-1-1 0-16,-1-2 0 0,4-1 0 0,3-1 0 15,-2-2 0-15,3 3 0 0,4-1 0 0,2-3 0 16,3 1 0-16,-1-5 0 0,1-5-144 0,3 0 144 16,-1-3 0-16,5-2 0 0,-1-3 0 0,0-3-128 15,-1 1 128-15,3-5 0 0,-2-4 0 0,-1-2 0 16,1-1 0-16,2-4 0 0,-3-4 0 0,1-4 0 16,-7-3 0-16,-3-7 0 0,-2-5 0 0,-1-4 0 15,-5-3 0-15,-6 1 0 0,-3-3 320 0,-7-3 64 16,-4-12 0-16,-5 3 16 0,-7-5 368 0,-4-1 80 15,-2-3 16-15,-7-1 0 0,-5 1-384 0,-3-2-80 16,-7-1-16-16,3 3 0 0,-4 5-256 0,-1-1-128 16,-3 7 0-16,-1 1 128 15,2 1-2384-15,-10 5-496 0</inkml:trace>
  <inkml:trace contextRef="#ctx0" brushRef="#br0" timeOffset="49492.23">17082 12455 17039 0,'0'0'752'0,"0"0"160"0,0 0-720 0,0 0-192 16,-12 9 0-16,12-9 0 0,-13 4 1536 0,13-4 288 15,-14 2 48-15,14-2 16 0,-15 0-544 0,1-2-128 16,14 2 0-16,-16-4-16 0,5 4-192 0,-3 0-48 16,-2-2 0-16,16 2 0 0,-14 0-128 0,-1 2-16 15,1 4-16-15,-4-3 0 0,4 3-160 0,-2-3-16 16,16-3-16-16,-20 13 0 0,-3-4-112 0,2 1-32 16,-6-1 0-16,4 0 0 0,1 2-80 0,3-2-32 15,-5-2 0-15,1-2 0 0,-4-1-64 0,0 1-16 16,1 1 0-16,2-3 0 0,1-3-96 0,-4 6-32 15,4-6 0-15,2 3 0 0,3-3 16 0,-2 0 0 16,2 4 0-16,-3-3 0 0,3 5 64 0,4-3 16 16,-4 5 0-16,4-1 0 0,5 0-32 0,-6 2 0 15,3 1 0-15,-2-1 0 0,-4-1 16 0,4-1 0 0,1 2 0 0,2 0 0 16,2 0-224-16,0-1 0 0,-3 0 0 0,7-3 0 16,-1 0 0-16,-1 4 0 15,2 0 0-15,-1 0 0 0,-1-4 176 0,5 4-176 16,-1 0 192-16,-1 0-192 0,3 0 192 0,1 4-192 0,0-13 192 0,-4 10-192 15,4 7 0-15,4-3 0 0,-3-3 0 0,6 5 0 16,-5-2 0-16,5 0 0 0,-1 0 0 0,3 4 0 16,0 0 0-16,0-3 0 0,-9-15 0 0,10 16 0 15,3 0 0-15,-1-4 0 0,3 1 0 16,-1-3 0-16,-2-1 0 0,3 4 0 0,-15-13 0 0,14 11 0 16,4 1 0-16,0 1 0 0,-1-3 0 0,1 3 0 15,0-4 0-15,5 1 0 0,-3-1 0 0,5 4 0 16,-2-4 0-16,1 0 0 0,-1 0-128 0,-2 0 128 0,2-2 0 0,1 0 0 15,-1-2 0-15,-2 2 0 0,2-5 0 0,-5 2 0 16,0-2 0-16,5-2 0 0,-5 0 0 0,2 0 0 16,-2 0 0-16,3-2 0 0,-3-2 0 0,-4 1 0 15,4 1 0-15,0-3 0 0,0-3 0 0,-4-1 0 16,4 4-160-16,-4-4 160 0,4 4 0 0,0-4-144 16,2-4 144-16,1 1 0 0,-3-2 0 0,0-1 0 15,-2 1 0-15,2 0 0 0,0-2 0 0,0-4 0 16,-6-3 0-16,2-1 0 0,-1-1 0 0,-2 2 0 15,-2-4 0-15,-4 1 0 0,2-3 192 0,-5 2-48 0,-2-1-16 16,-2-3 0-16,2-1 0 0,-4 0-128 0,-4-4 192 0,-1 0-64 16,-9 4-128-16,3-3 0 0,1 2 0 0,2 1-176 31,-3 0-2384-31,1-4-464 0</inkml:trace>
  <inkml:trace contextRef="#ctx0" brushRef="#br0" timeOffset="51313.87">25602 10978 9215 0,'-5'27'816'0,"5"-13"-656"16,-4 0-160-16,4 6 0 0,-3-2 3120 0,1 3 592 0,-2 1 112 0,-1 3 16 16,-4 0-1696-16,5 0-352 0,3 5-64 0,-3-1 0 15,4-6-848-15,0 4-176 0,0-1-16 0,-4 1-16 16,8-4-128-16,-4 4-32 16,4 2 0-16,-3-2 0 0,3 5-112 0,1-2-16 15,-5-3-16-15,4 1 0 0,-1-1-32 0,-1 0 0 16,2 0 0-16,1 9 0 0,0-8-16 0,3 1 0 15,-3-2 0-15,-1-4 0 0,1-4 48 0,-2-2 0 16,-1-1 0-16,2 0 0 0,-4-16 144 0,3 12 16 0,-3-12 16 0,2 15 0 16,-2-15-144-16,0 0-16 0,4 12-16 0,-4-12 0 15,0 0-112-15,0 0-32 0,0 0 0 0,10 9 0 16,-10-9-64-16,17 5-16 0,-17-5 0 0,14 4 0 16,4-1 0-16,-4-1 0 0,-14-2 0 0,14 0 0 15,4 0-144-15,-5 0 0 0,1 0 0 0,0 4 0 16,4-4 0-16,0 0 0 0,0 0 0 0,0 0 0 15,1-4 0-15,3 4 0 0,1 0 0 0,-2 0 0 16,-3 0 0-16,2 0 0 0,3 0 128 0,4 0-128 16,-4 0 0-16,4 0 0 0,3 0 128 0,-10 0-128 0,1-2 0 0,6 1 0 15,-2-1 0-15,6 2 0 0,-3 0 0 0,2 0 128 16,3 0-128-16,11 3 0 0,-3-1 0 0,-3 4 0 16,-2-3 0-16,-4 1 0 0,3-2 0 0,1 1 128 15,-4 1-128-15,1-3 0 0,2-1 0 0,3 4 0 16,1-2 0-16,2 0 0 0,-3-2 0 0,6 0 0 15,-3 0 0-15,4 0 0 0,-4 0 0 0,0 0 0 16,-3 1 0-16,3-1 0 0,-2 0 160 0,2 4-160 16,0-4 192-16,-3 2-192 0,1-2 176 0,2 2-176 15,2-2 160-15,2 0-160 0,3 0 0 0,-2 0 128 16,4 1-128-16,-3-1 0 0,3 0 0 0,3 0 0 0,-6 0 0 0,1-1 0 16,-2-1 0-16,-1 0 0 15,0 2 0-15,1 0 0 0,-1-4 0 0,1 4 128 16,1 0-128-16,1 0 0 0,2 0 160 0,-4 0-16 15,3 0 0-15,-3 0 0 0,1 0 16 0,-3 4 0 16,-5 0 0-16,-1-3 0 0,0-1-32 0,1 7-128 0,-3-5 192 0,-3 4-64 16,1-6-128-16,-1 3 0 0,0 1 0 0,1-2 128 15,-5 1-128-15,1 1 0 0,3-2 0 0,-1-2 128 16,0 3-128-16,0-1 0 0,0 0 144 0,-2-2-144 16,-1 1 128-16,1-1-128 0,-1 6 160 0,3-3-160 15,-5 1 128-15,0 0-128 0,-4-3 0 0,0 5 0 16,-1-3 128-16,1 1-128 0,-2-4 0 0,-1 2 0 15,-2-2 128-15,5 3-128 0,-2-3 0 0,-1 4 0 16,-2-2 0-16,0-2 128 0,0 3-128 0,0-3 0 0,-1 0 0 16,-2 0 0-16,-15 0 128 0,18-3-128 0,-4-3 160 0,-14 6-16 15,18-5 0-15,-6-1 0 0,-1-2 96 0,-2-3 16 16,0-3 0-16,0-1 0 0,-6 1 160 0,-1-8 32 16,2-1 16-16,1 0 0 0,-5-4-16 0,-2-1 0 15,-1-6 0-15,-3 0 0 0,3 2-224 0,-3-4-48 16,3-3-16-16,-3-4 0 15,-1-6-944-15,2-1-192 0,0-1-48 0,1-8-21504 0</inkml:trace>
  <inkml:trace contextRef="#ctx0" brushRef="#br0" timeOffset="52946.82">27304 10619 30287 0,'0'0'1344'0,"-5"10"272"0,-4 3-1296 0,0-4-320 15,2-4 0-15,7-5 0 0,0 0 1872 0,-9 6 304 0,9-6 64 0,-11 5 16 16,11-5-816-16,-9-5-160 0,4-1-48 0,-4 1 0 16,0-8-416-16,0 1-96 0,-3-4-16 0,-3-6 0 15,1 1-128-15,-4-8-48 0,0 1 0 0,-5-5 0 16,0-2-32-16,-4-5-16 0,-5-4 0 0,-2-3 0 15,-3 6-128-15,-1-9-32 0,-7-3 0 0,1-3 0 16,-6 3-16-16,3-6-16 0,-3-6 0 0,0 5 0 16,-3-10-96-16,-6 0 0 0,-6-1-16 0,-6-2 0 15,-2 3-16-15,-9-2 0 0,1-4 0 0,3 2 0 16,-5-3 16-16,3-1 0 0,1-3 0 0,-6-1 0 16,-10-4 64-16,-1 4 16 0,-4 0 0 0,0 0 0 15,1 2-16-15,3-3 0 0,-8-4 0 0,-1 1 0 16,-8 0-240-16,-1 8 176 0,5 3-176 0,-3 0 160 15,3 0-160-15,-6 1 0 0,-6 3-192 0,1-2 192 16,2-4-128-16,6 2 128 0,-3 3 0 0,-2-1 0 0,-10 2 0 0,3 3 0 16,1 3 0-16,5 1 0 0,2 1 0 0,-3 3 0 15,-12-6 0-15,4 5 0 0,4-3 0 0,5 3 0 16,0 2 0-16,-1 0 0 0,-8 2 0 0,-4 0 0 16,8-2 0-16,5 3 0 0,4 3 0 0,-4 3 0 15,-12-4 0-15,6-1 0 0,1-4 0 0,5 3 0 16,4 1 0-16,2 1 0 0,-6 1 0 0,-2 3 0 15,-2 0 0-15,8-2 0 0,5-2 0 0,2 6 0 16,2-2 0-16,-10 0 0 0,3-2 0 0,3-2 0 16,3 4 0-16,8 0 0 0,2 0 0 0,-4 4 0 15,-4-2 0-15,-1 1 0 0,-4 3 0 0,9 1 0 16,5 0 0-16,-1 2 0 0,-3 0 0 0,3 0 0 0,-8 8 0 0,3-2 0 16,-1-3 0-16,9 1 0 0,2-3 0 0,1 5 0 15,-1-1-176-15,0-2 48 0,-3 3 0 0,-1 1 0 16,2 3 128-16,7 3-208 0,1 1 80 0,6 0 128 15,2 0 0-15,0 0 0 0,-8 4 0 0,3 2 0 16,-4 1 0-16,4 2 0 0,1 0 0 0,6 4 0 16,4 0-128-16,-2-2 128 0,1 1 0 0,-1 5 0 15,0-3 0-15,-4 1 0 0,4 3-144 0,1 2 144 16,2-1 0-16,3 7-160 0,4-3 160 0,4 1-128 16,0 3 0-16,0 0 0 0,-1 0 0 0,1 5 0 15,-8 2 0-15,7 2 0 0,1 2 0 0,0 3 0 16,4-1 128-16,1 4-128 0,9-2 128 0,-1 8-128 15,-4-2 128-15,9 3 0 0,0 1-144 0,1 0 144 16,-1 0 0-16,4 0-144 0,-4 5 144 0,-2-1 0 16,2 3-128-16,3 2 128 0,-3-2 0 0,5 0 0 0,1 2-128 0,3 0 128 15,-1-2 0-15,1 0 0 0,5-1 0 0,4-1-128 16,0-3 128-16,5 3 0 0,0-3 0 0,4 0 0 16,-4-2 0-16,6 2 0 0,-3-1 0 0,1-2 0 15,2-1 0-15,1-2 0 0,-2 1 0 0,8-3 0 16,-2 1 0-16,1 0 0 0,1-4 0 0,2 2 0 15,-3-1 0-15,3 1 0 0,3 2-128 0,-2-2 128 16,2-2 0-16,0 0 0 0,0-16 0 0,0 18 0 16,-4-2 0-16,4-16 0 0,0 18 0 0,0-18 0 0,0 0 0 0,-5 14 0 15,5-14 0-15,0 0 0 16,0 0 0-16,-7 14 0 0,7-14 0 0,0 0 0 0,0 0 0 0,0 0 0 16,-6 15 0-16,6-15 0 0,0 0 0 0,0 0 0 15,0 0 0-15,0 0 0 0,0 0 0 0,0 0 0 31,0 0-1760-31,0 0-240 0,0 0-48 0,0-18-18784 0</inkml:trace>
  <inkml:trace contextRef="#ctx0" brushRef="#br0" timeOffset="53350">13745 5016 17503 0,'0'0'768'0,"0"0"176"0,-8 9-752 0,-1 3-192 15,-2-1 0-15,4 1 0 0,1 1 4224 0,1 1 800 16,5-14 160-16,2 20 48 0,5 1-3360 0,-2 1-656 15,1-3-144-15,-1 5-32 0,2-1-384 0,4 2-80 16,-2 0 0-16,3 2-16 0,3-1-240 0,-1 3-64 16,2 1 0-16,2 1 0 0,-2-3-128 0,5 1-128 15,-3-2 144-15,5 3-144 0,-5-1 0 0,0 1 0 16,5-1 0-16,1-3 0 0,-7-2 0 0,5-6 0 16,-4-1 0-16,-2-4 0 0,2-2 128 0,-2-4-128 15,-16-7 0-15,16 0 144 0,2-7 240 0,0-2 64 16,-4 0 0-16,4-7 0 0,3-6 256 0,6-5 48 0,0-5 16 15,1-3 0-15,3-7-368 0,1 1-64 0,5-9-16 16,-1 6 0 0,2 1-992-16,3 2-208 0,3 0-32 0,1-8-19952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21:40:13.6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16857 14040 8287 0,'0'0'368'0,"0"0"80"0,0 0-448 0,0 0 0 15,0 0 0-15,-11 5 0 0,-3 4 3536 0,1 0 624 16,5 0 128-16,-5 6 32 0,2 2-2464 0,2 1-512 15,0 5-80-15,1 3-32 0,-5-1-256 0,8-9-48 16,-1 3-16-16,-1 3 0 0,2 1-80 0,-4 0 0 16,-2 4-16-16,2 2 0 0,2 3-208 0,-7 27-32 15,-1-9-16-15,7-6 0 0,-1 1-112 0,3-4-32 16,-3 0 0-16,0 0 0 0,4 6 16 0,-2-3 0 16,-2 5 0-16,4-3 0 0,-1 4 16 0,-1 0 0 15,5 0 0-15,-1 4 0 0,-3-4-48 0,3-4 0 0,1-1 0 16,-2-8 0-16,4 3-160 0,-3-3-48 0,3-5 0 0,0 2 0 15,0-5-48-15,0 0-16 0,0-3 0 0,3 1 0 16,1-4-128-16,-2 1 192 0,-2-7-192 0,3 5 192 16,-1-8-192-16,2 4 160 0,-1 0-160 0,-3-4 160 15,2 1-160-15,2 1 0 0,1-6 0 0,-5-10 0 16,7 16 0-16,-1-5 0 0,-6-11 0 0,8 14 0 16,-8-14 0-16,9 9 0 0,-9-9 0 0,0 0 0 15,9 9 0-15,-9-9 0 0,0 0 0 0,0 0 0 16,0 0 0-16,15 4 128 0,-15-4-128 0,12-4 0 15,-12 4 128-15,14 0-128 0,1-1 128 0,-15 1-128 16,18-4 0-16,-4 0 128 0,-2 4-128 0,3 0 0 16,-1 4 0-16,4 0 0 0,0-3 0 0,0 5 0 15,-1-3 0-15,7 3 0 0,-3-3 0 0,-1 3 0 16,1 1 0-16,2-6 0 0,6-1 0 0,1 0 0 16,-6 0 0-16,2 0 0 0,-2 0 128 0,-1-5-128 0,7 2 0 0,-1-3 0 15,-3-3 0-15,5 7-176 0,-6-5 176 0,2 4 0 16,-1-3 0-16,-2 3 0 0,2-3 0 0,-4 6 0 15,-6-1 0-15,5-3 0 0,-3 4 0 0,-3 4 0 16,-3-3 0-16,-3-1 0 0,2 4 0 0,1 0 0 16,-12-4 0-16,0 0 0 0,11 5 0 0,-11-5 0 15,9 5 0-15,-9-5 128 0,9 7-128 0,0 1 0 16,-9-8 0-16,0 0 0 0,12 9 0 0,-12-9 0 16,9 3 0-16,-9-3 0 0,0 0 0 0,0 0 0 15,11 0 0-15,-11 0 0 0,0 0 0 0,9-5 128 16,-9 5-128-16,9-13 0 0,-9 13 0 0,7-12 144 15,-7 12-144-15,2-15 0 0,-2 15 160 0,3-14-160 16,-3 14 128-16,6-14-128 0,-3 0 0 0,3 1 0 0,-6 13 128 0,3-20-128 16,-1-1 0-16,1 0 0 0,1 1 0 0,1-3 128 15,-1-8-128-15,-2-1 128 0,1 2-128 0,1-8 128 16,1 1-128-16,-1-4 0 0,-2-2 0 0,1-4 128 16,-3-3-128-16,4-5 128 0,-2-2-128 0,1-4 128 15,-1-3-128-15,1 1 0 0,-3-1 0 0,0 1 128 16,0 4-128-16,0 0 128 0,-5 6-128 0,5 1 128 15,-3-2-128-15,3 8 0 0,-2 1 0 0,-2 0 0 16,1 4 0-16,-3 4 128 0,3 1-128 0,1 0 0 16,2 4 0-16,0 4 0 0,-4-3 128 0,1 3-128 15,3 1 0-15,0 4 0 0,3 1 0 0,-3 4 0 16,-3 4 0-16,3 2 0 0,0 12 0 0,0 0 0 16,0 0 0-16,0 0 0 0,0 0 0 0,0 0 0 15,0 0-208-15,0 0 80 0,0 0 128 0,0 0-208 0,0 0 208 0,0 0-176 16,0 0 176-16,0 0-160 0,0 0 160 0,0 0 0 15,0 0-144-15,0 0 144 0,0 0 0 0,0 0 0 16,0 0 0-16,0 0 0 0,0 0 0 0,0 0 0 16,0 0 0-16,-2-9 0 0,-5-2 0 0,7 11 160 15,-6-9-32-15,6 9-128 0,-14-9 176 0,2 0-176 16,-3 4 160-16,1-1-160 0,-4-1 240 0,0 5-48 16,-5-1-16-16,0-2 0 0,-4 1 0 0,-5 0 0 15,-4 4 0-15,-3-1 0 0,-4 1-32 0,-11 1 0 16,-1 5 0-16,-2-3 0 15,5 4-1376-15,-5 8-288 0,2 3-48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21:41:26.0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29421 10592 6447 0,'0'0'576'0,"0"0"-576"16,0 0 0-16,0 0 0 0,0 0 2064 0,0 0 304 15,-14 5 64-15,14-5 16 0,0 0-1584 0,0 0-320 16,-13 9-64-16,2-4-16 0,11-5-192 0,-9 9-32 16,9-9-16-16,0 0 0 0,0 0 352 0,-9 8 64 15,9-8 0-15,-8 10 16 0,-5-4 368 0,13-6 80 16,-9 9 16-16,-2 0 0 0,-1-4-176 0,3 2-48 16,0-2 0-16,-2 1 0 0,-1-3-448 0,-2 6-80 15,-4-3-32-15,5-3 0 0,-1 3-80 0,0-3 0 16,-4-1-16-16,3-2 0 0,-1 2 416 0,2-1 96 15,0-1 16-15,-4 0 0 0,0-1 192 0,0-1 64 0,-1 2 0 16,-3 0 0-16,-5-2-176 0,4-1-16 0,-4 6-16 0,1-1 0 16,1-2-240-16,-2 2-32 0,0-1-16 0,0-1 0 15,-1 0-176-15,1 4-32 0,0 0-16 0,-3-3 0 16,1-1-48-16,-3 4 0 0,0-4 0 0,-8 0 0 16,-1 0-16-16,0 0-16 0,0 0 0 0,0 0 0 15,4-4-96-15,-6 4 0 0,2 0-128 0,0 0 192 16,3 0-192-16,2 4 128 0,-1-2-128 0,-2 0 0 15,6-1 144-15,-2-1-144 0,3-1 128 0,-6-1-128 16,2 0 128-16,-5-2-128 0,-3 4 128 0,2 0-128 16,-2 0 128-16,3 0-128 0,0 0 0 0,-2 4 128 15,0 0-128-15,5-3 0 0,1 5 0 0,-2-3 0 16,1 3 0-16,6 3 0 0,-4-1 0 0,4 1 0 0,2 0 0 16,1 0 0-16,2-3 0 0,-5 3 0 0,0 0 0 0,2-1 0 15,-3 0 128-15,7 2-128 0,-3 3 0 0,-1 1 0 16,1-1 0-16,2 1 128 0,1 0-128 0,-1 1 0 15,4-1 0-15,-1-2 0 0,-2 3 0 0,2 2 0 16,1 0 0-16,2-1 0 0,-3 7-128 0,1-2 128 16,5-3 0-16,1 5 0 0,2-1 0 0,-3-3 0 15,1 3-144-15,-1-2 144 0,0-3 0 0,4 1 0 16,-1-3 0-16,-1 2 0 0,5 0 0 0,-1-1 0 16,1 0 0-16,-1 2 0 0,3-2 0 0,0 2 0 15,0-2 0-15,4 1 0 0,-1 0 0 0,-1 0 0 16,5 1 0-16,-1 0 0 0,-1 0 0 0,2-4 0 15,2 1 0-15,0 2 144 0,0 1-144 0,2-3 0 0,-2-15 0 16,7 21 0-16,-1-3 0 0,-1-4 0 0,-5-14 0 0,9 18 0 16,0-5 0-16,0-3 0 0,-9-10 0 0,12 15 0 15,3-3 0-15,-1 1 0 0,-14-13 0 0,21 10 128 16,-1 5-128-16,1-6 0 0,-6 0 0 0,3-1 128 16,-4 1-128-16,4 6 0 0,-4-6 0 0,7 3 0 15,-1-3 0-15,5 0 0 0,-2 0 0 0,0 0 0 16,4 0 0-16,2-4 0 0,1 0 0 0,2 4 0 15,4 0 0-15,-4-1 0 0,-3-1 0 0,3 0 0 16,4-2 0-16,-1 4 0 0,1-4 0 0,0 4 0 16,-4-3 0-16,2 1 0 0,5-2 0 0,-3 4 0 15,1-3 0-15,-1 1 0 0,2 0 0 0,6 0 0 16,-3-2 0-16,4 4 0 0,-4-3 0 0,6 3 0 0,-3 3 0 16,-3-7 0-16,4 3 0 0,0-1 0 0,-2 0 0 0,-2-2 0 15,3 4 0-15,1 0 0 0,1 0 0 16,-1-4 160-16,1 3-160 0,3-3 160 0,-3 0-160 0,4 1 0 15,4-3 0-15,-4 6 0 0,-4-4 0 0,4 4 0 16,-3-1 0-16,4-1 128 0,-4 0-128 0,3-2 128 16,-4 4-128-16,3 0 128 0,-3 0-128 0,4 0 0 15,4-4 144-15,1 4-144 0,0 0 0 0,2 0 0 16,-5-4 0-16,2 4 0 0,-1 4 0 0,-3-4 0 16,2 0 0-16,2-4 0 0,-8 4 0 0,8-4 0 15,-1 3 0-15,-1-1 0 0,7 0 0 0,4-2 0 16,-1 4 0-16,-1-3 128 0,-2 2-128 0,0 1 0 15,-6 0 0-15,3 0 128 0,-6 0-128 0,0-3 0 16,3 1 0-16,-3-2 128 0,0 0-128 0,0 1 144 0,4-3-144 16,1 3 160-16,1-3-160 0,1-3 192 0,-2 4-192 0,-1-2 192 15,-2-2-192-15,-4 0 160 0,2 0-160 0,-4-2 160 16,-1-2-160-16,1 4 0 0,3-3 144 0,1-3-144 16,2-3 128-16,-2 4-128 0,3-4 160 0,2 0-160 15,-1 0 144-15,-4-1-144 0,-5-1 128 0,5-3-128 16,-4-1 144-16,-1 3-144 0,-4-6 160 0,4-2-160 15,-4 1 128-15,0-3-128 0,-4 1 0 0,4-3 144 16,-1-1-144-16,1 4 0 0,-4 0 144 0,-1-3-144 16,-4 1 128-16,-2 0-128 0,-1-2 128 0,-6 0-128 15,0 0 160-15,-1-4-32 0,-4 2-128 0,-4 1 192 16,-5-7 16-16,0 1 0 0,-6 4 0 0,-1-3 0 16,-4-4 0-16,-1 2 0 0,-2 0 0 0,-4-3 0 0,-4 0-32 15,-5-1-16-15,-5-3 0 0,-4 5 0 0,4 2-160 0,-9-2 160 16,0 1-160-16,-9 0 160 0,0 0-160 0,-4 0 128 15,0-4-128-15,-1 3 128 0,-4 2-128 0,0 1 0 16,-7 4 0-16,-8-3 0 0,-13-4 0 0,-8 2 0 16,-9-1 128-16,-1 4-128 0,-2 1 0 0,-4 3 0 15,-7-1 0-15,-9 0 0 0,-9 0 0 0,0 6 0 16,-5 1 0-16,-4 6 0 0,-17-2-240 0,-3 5-16 16,-8 2-16-16,-11 9 0 15,-2 6-2080-15,-10 10-400 0</inkml:trace>
  <inkml:trace contextRef="#ctx0" brushRef="#br0" timeOffset="3766.86">17005 13318 3679 0,'0'0'320'0,"0"0"-320"0,0 0 0 0,-9-10 0 0,-3-3 5696 0,3 1 1056 16,-2 3 224-16,2 1 32 0,-3 0-4240 0,1-1-848 16,-5-4-160-16,5 4-32 0,-1 4-992 0,-3-1-192 15,-2-1-32-15,-1 2-16 0,0-2-240 0,-5 0-32 16,-1-1-16-16,1 3 0 0,-7 0 144 0,3 1 32 15,2 4 0-15,-5 4 0 0,1-4 48 0,-1 2 16 16,6 1 0-16,-2 6 0 0,-1-4-32 0,-2 8 0 16,3-1 0-16,-5 5 0 0,3 0-240 0,1 5-48 15,7 1-128-15,-7 0 192 0,1 8-192 0,2-3 0 16,3-5 0-16,1 4 0 0,-1 4 0 0,3-3 0 16,0 1 0-16,4-2 0 0,0 3 0 0,-1-1-128 15,-1 5 128-15,5-2 0 0,2-4 0 0,1 4 0 16,-1-5-128-16,0 5 128 0,0-5 0 0,3 5 144 0,3-1-16 0,-1-3 0 15,2 4 0-15,2-1 0 0,2-3 0 0,5-1 0 16,-1 2-128-16,3-2 0 0,5-2 0 0,-2-2 128 16,3-4-128-16,3 5 0 0,0-3 0 0,1-1 0 15,6-1 0-15,4-2 128 0,3 0-128 0,-2-2 0 16,-1-3 0-16,7 3 0 0,-1 1 0 0,3-6 0 16,3-1 0-16,0 0 0 0,7-3 0 0,-1-3 0 15,-3-3 0-15,6-3 0 0,2 1 0 0,-4-4 0 16,-1-3 0-16,-6 1 0 0,3-9-144 0,1 3 144 15,-4-6 0-15,0-5 0 0,0 2-128 0,0-4 128 16,-3-5 0-16,1 0 0 0,-3-4 0 0,-4 1 0 16,-3-6 192-16,-6-1 0 0,-5 0 0 0,-2-3 0 15,-11-2 336-15,1-3 64 0,-6-1 16 0,-6 1 0 16,-8 0-96-16,-2 0-32 0,-4 3 0 0,-7 2 0 0,-10 4-224 16,-4 6-32-16,-7-6-16 0,-2 5 0 15,-9 5-1632-15,-2 6-336 16,-11 2-64-16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B0141-6C96-6E4F-B18A-E897BAAAEE8D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1E7D8-D722-954C-B892-0C8992D6A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40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https://www.polleverywhere.com/discourses/p2pykZB7ifMumvCFR9ys1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10A1E-3F0F-8AF8-0D67-4E912B13119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20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https://www.polleverywhere.com/discourses/p2pykZB7ifMumvCFR9ys1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10A1E-3F0F-8AF8-0D67-4E912B13119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01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6481e2bbac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6481e2bbac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6481e2bbac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6481e2bbac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8466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6481e2bbac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6481e2bbac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0013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6481e2bbac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6481e2bbac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598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6481e2bba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6481e2bba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6481e2bbac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6481e2bbac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is type inference again.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And there isn’t a name – this is an *anonymous* function!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6394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6481e2bbac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6481e2bbac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6481e2bbac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6481e2bbac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6481e2bbac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6481e2bbac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But you never have to write that out.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6291b44105_0_1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6291b44105_0_1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cast just needs an expression and a type in </a:t>
            </a:r>
            <a:r>
              <a:rPr lang="en-US" dirty="0" err="1"/>
              <a:t>parens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https://www.polleverywhere.com/discourses/p2pykZB7ifMumvCFR9ys1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10A1E-3F0F-8AF8-0D67-4E912B13119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337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6481e2bbac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6481e2bbac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6481e2bbac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6481e2bbac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9516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6481e2bbac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6481e2bbac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32164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https://www.polleverywhere.com/discourses/p2pykZB7ifMumvCFR9ys1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10A1E-3F0F-8AF8-0D67-4E912B13119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552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6481e2bbac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6481e2bbac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6481e2bbac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6481e2bbac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“Do this to all elements of the list.”</a:t>
            </a: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63e2a22993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63e2a22993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75148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63e2a22993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63e2a22993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63e2a22993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63e2a22993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9841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6291b44105_0_1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6291b44105_0_1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cast just needs an expression and a type in </a:t>
            </a:r>
            <a:r>
              <a:rPr lang="en-US" dirty="0" err="1"/>
              <a:t>parens</a:t>
            </a:r>
            <a:r>
              <a:rPr lang="en-US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29309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63e2a22993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63e2a22993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97558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63eafb22bc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63eafb22bc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86597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https://www.polleverywhere.com/discourses/p2pykZB7ifMumvCFR9ys1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10A1E-3F0F-8AF8-0D67-4E912B13119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236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63eafb22bc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63eafb22bc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08492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6481e2bbac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6481e2bbac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6481e2bbac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6481e2bbac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6481e2bbac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6481e2bbac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6481e2bbac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6481e2bbac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38104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6481e2bbac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6481e2bbac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72636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6481e2bbac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6481e2bbac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https://www.polleverywhere.com/discourses/p2pykZB7ifMumvCFR9ys1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10A1E-3F0F-8AF8-0D67-4E912B13119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308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6481e2bbac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6481e2bbac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2474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162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6481e2bbac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6481e2bbac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05138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C, includes static and private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921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https://www.polleverywhere.com/discourses/p2pykZB7ifMumvCFR9ys1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45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10A1E-3F0F-8AF8-0D67-4E912B13119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749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984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295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198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4155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92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64783d498a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64783d498a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8764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4185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Compose = 12</a:t>
            </a:r>
          </a:p>
          <a:p>
            <a:r>
              <a:rPr lang="en-US" dirty="0" err="1"/>
              <a:t>AndThen</a:t>
            </a:r>
            <a:r>
              <a:rPr lang="en-US" dirty="0"/>
              <a:t> =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339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https://www.polleverywhere.com/discourses/p2pykZB7ifMumvCFR9ys1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55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10A1E-3F0F-8AF8-0D67-4E912B13119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2393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6481e2bbac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6481e2bbac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6481e2bbac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6481e2bbac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6481e2bbac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6481e2bbac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089743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6481e2bbac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6481e2bbac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257536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6481e2bbac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6481e2bbac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723706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6481e2bbac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6481e2bbac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6481e2bbac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6481e2bbac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function is basically the loop body: “what should we do for each element?”</a:t>
            </a:r>
            <a:endParaRPr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6481e2bbac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6481e2bbac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6481e2bbac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6481e2bbac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07489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6481e2bbac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6481e2bbac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578252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6481e2bbac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6481e2bbac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726045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6481e2bbac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6481e2bbac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288289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6481e2bbac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6481e2bbac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34235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6481e2bbac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6481e2bbac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152829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6481e2bbac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6481e2bbac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340648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6481e2bbac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6481e2bbac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353127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6481e2bbac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6481e2bbac_0_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4083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6481e2bbac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6481e2bbac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But there are a few things missing here. First, what are the argument and return types?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367163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63e2a22993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0" name="Google Shape;1080;g63e2a22993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g63e2a22993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7" name="Google Shape;1087;g63e2a22993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6481e2bbac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Google Shape;1108;g6481e2bbac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6676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9138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4598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Questions
https://www.polleverywhere.com/discourses/p2pykZB7ifMumvCFR9ys1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1E7D8-D722-954C-B892-0C8992D6A8B3}" type="slidenum">
              <a:rPr lang="en-US" smtClean="0"/>
              <a:t>84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10A1E-3F0F-8AF8-0D67-4E912B13119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20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6481e2bbac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6481e2bbac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is type inference again.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0820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6481e2bbac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6481e2bbac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part isn’t type inference: the return type has to be void, because </a:t>
            </a:r>
            <a:r>
              <a:rPr lang="en-US" dirty="0" err="1"/>
              <a:t>forEach</a:t>
            </a:r>
            <a:r>
              <a:rPr lang="en-US" dirty="0"/>
              <a:t> doesn’t return anything.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And there isn’t a name – this is an *anonymous* function!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48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stop sign at night&#10;&#10;Description automatically generated">
            <a:extLst>
              <a:ext uri="{FF2B5EF4-FFF2-40B4-BE49-F238E27FC236}">
                <a16:creationId xmlns:a16="http://schemas.microsoft.com/office/drawing/2014/main" id="{196158C0-D9E4-0A41-8BC4-67465C1CBD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335" r="125" b="7249"/>
          <a:stretch/>
        </p:blipFill>
        <p:spPr>
          <a:xfrm>
            <a:off x="1" y="0"/>
            <a:ext cx="12198476" cy="68698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5E1EB4-1B9E-9B42-9851-40EDE4E9E8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4219" y="5676129"/>
            <a:ext cx="3914257" cy="119370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AE96F-8C19-B84A-9D72-E290801E02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2466" y="3972551"/>
            <a:ext cx="9303986" cy="1581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subhead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CFE74584-2B99-AD46-8276-5D67B3BAFA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2466" y="1903421"/>
            <a:ext cx="9303986" cy="2006600"/>
          </a:xfrm>
        </p:spPr>
        <p:txBody>
          <a:bodyPr anchor="b">
            <a:normAutofit/>
          </a:bodyPr>
          <a:lstStyle>
            <a:lvl1pPr marL="0" indent="0">
              <a:buNone/>
              <a:defRPr sz="70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9EDE74F-6A6C-D245-A2F7-AF33D4F82089}"/>
              </a:ext>
            </a:extLst>
          </p:cNvPr>
          <p:cNvGrpSpPr/>
          <p:nvPr userDrawn="1"/>
        </p:nvGrpSpPr>
        <p:grpSpPr>
          <a:xfrm>
            <a:off x="3" y="6682727"/>
            <a:ext cx="6662422" cy="195925"/>
            <a:chOff x="1" y="-8478"/>
            <a:chExt cx="6662422" cy="27877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968A564-DF31-EB4F-92C5-0CB102634556}"/>
                </a:ext>
              </a:extLst>
            </p:cNvPr>
            <p:cNvSpPr/>
            <p:nvPr userDrawn="1"/>
          </p:nvSpPr>
          <p:spPr>
            <a:xfrm rot="5400000">
              <a:off x="416354" y="-424831"/>
              <a:ext cx="278771" cy="11114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970217A-54DB-C548-A0A7-1FD3481E7E6B}"/>
                </a:ext>
              </a:extLst>
            </p:cNvPr>
            <p:cNvSpPr/>
            <p:nvPr userDrawn="1"/>
          </p:nvSpPr>
          <p:spPr>
            <a:xfrm rot="5400000">
              <a:off x="1523490" y="-424855"/>
              <a:ext cx="278721" cy="11114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6BB8F08-91B9-BB49-B4CC-FCBBC9F8F9F4}"/>
                </a:ext>
              </a:extLst>
            </p:cNvPr>
            <p:cNvSpPr/>
            <p:nvPr userDrawn="1"/>
          </p:nvSpPr>
          <p:spPr>
            <a:xfrm rot="5400000">
              <a:off x="2633835" y="-424844"/>
              <a:ext cx="278693" cy="1111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20AC43A-2F01-1D4A-A4C6-38EADAD979B2}"/>
                </a:ext>
              </a:extLst>
            </p:cNvPr>
            <p:cNvSpPr/>
            <p:nvPr userDrawn="1"/>
          </p:nvSpPr>
          <p:spPr>
            <a:xfrm rot="5400000">
              <a:off x="3750682" y="-420617"/>
              <a:ext cx="270240" cy="111147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B80BFC2-1849-9D4E-BCF4-E5DDEA5745BB}"/>
                </a:ext>
              </a:extLst>
            </p:cNvPr>
            <p:cNvSpPr/>
            <p:nvPr userDrawn="1"/>
          </p:nvSpPr>
          <p:spPr>
            <a:xfrm rot="5400000">
              <a:off x="4860214" y="-424857"/>
              <a:ext cx="278718" cy="11114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2EED28A-2EB4-F943-83C4-93634E5BBAC2}"/>
                </a:ext>
              </a:extLst>
            </p:cNvPr>
            <p:cNvSpPr/>
            <p:nvPr userDrawn="1"/>
          </p:nvSpPr>
          <p:spPr>
            <a:xfrm rot="5400000">
              <a:off x="5967324" y="-424855"/>
              <a:ext cx="278721" cy="11114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4528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64F006E-8043-5441-A033-5553A09E1817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1570231" y="2332015"/>
            <a:ext cx="4616816" cy="3367763"/>
          </a:xfrm>
          <a:custGeom>
            <a:avLst/>
            <a:gdLst>
              <a:gd name="connsiteX0" fmla="*/ 2913757 w 4616816"/>
              <a:gd name="connsiteY0" fmla="*/ 0 h 3367763"/>
              <a:gd name="connsiteX1" fmla="*/ 4616816 w 4616816"/>
              <a:gd name="connsiteY1" fmla="*/ 0 h 3367763"/>
              <a:gd name="connsiteX2" fmla="*/ 4616816 w 4616816"/>
              <a:gd name="connsiteY2" fmla="*/ 3367763 h 3367763"/>
              <a:gd name="connsiteX3" fmla="*/ 0 w 4616816"/>
              <a:gd name="connsiteY3" fmla="*/ 3367763 h 3367763"/>
              <a:gd name="connsiteX4" fmla="*/ 0 w 4616816"/>
              <a:gd name="connsiteY4" fmla="*/ 774269 h 3367763"/>
              <a:gd name="connsiteX5" fmla="*/ 789262 w 4616816"/>
              <a:gd name="connsiteY5" fmla="*/ 774269 h 3367763"/>
              <a:gd name="connsiteX6" fmla="*/ 1231250 w 4616816"/>
              <a:gd name="connsiteY6" fmla="*/ 1206069 h 3367763"/>
              <a:gd name="connsiteX7" fmla="*/ 1673238 w 4616816"/>
              <a:gd name="connsiteY7" fmla="*/ 774269 h 3367763"/>
              <a:gd name="connsiteX8" fmla="*/ 2913757 w 4616816"/>
              <a:gd name="connsiteY8" fmla="*/ 774269 h 336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16816" h="3367763">
                <a:moveTo>
                  <a:pt x="2913757" y="0"/>
                </a:moveTo>
                <a:lnTo>
                  <a:pt x="4616816" y="0"/>
                </a:lnTo>
                <a:lnTo>
                  <a:pt x="4616816" y="3367763"/>
                </a:lnTo>
                <a:lnTo>
                  <a:pt x="0" y="3367763"/>
                </a:lnTo>
                <a:lnTo>
                  <a:pt x="0" y="774269"/>
                </a:lnTo>
                <a:lnTo>
                  <a:pt x="789262" y="774269"/>
                </a:lnTo>
                <a:lnTo>
                  <a:pt x="1231250" y="1206069"/>
                </a:lnTo>
                <a:lnTo>
                  <a:pt x="1673238" y="774269"/>
                </a:lnTo>
                <a:lnTo>
                  <a:pt x="2913757" y="77426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image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4D62F4-36E2-9844-986C-C107EAF0C998}"/>
              </a:ext>
            </a:extLst>
          </p:cNvPr>
          <p:cNvSpPr/>
          <p:nvPr userDrawn="1"/>
        </p:nvSpPr>
        <p:spPr>
          <a:xfrm rot="5400000">
            <a:off x="1265617" y="2179453"/>
            <a:ext cx="118034" cy="798062"/>
          </a:xfrm>
          <a:prstGeom prst="rect">
            <a:avLst/>
          </a:prstGeom>
          <a:solidFill>
            <a:srgbClr val="F5B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8903ABD-AD25-5A44-84EC-474AFF0750FD}"/>
              </a:ext>
            </a:extLst>
          </p:cNvPr>
          <p:cNvSpPr/>
          <p:nvPr userDrawn="1"/>
        </p:nvSpPr>
        <p:spPr>
          <a:xfrm>
            <a:off x="579241" y="577662"/>
            <a:ext cx="3904747" cy="2960422"/>
          </a:xfrm>
          <a:custGeom>
            <a:avLst/>
            <a:gdLst>
              <a:gd name="connsiteX0" fmla="*/ 0 w 3904747"/>
              <a:gd name="connsiteY0" fmla="*/ 0 h 2960422"/>
              <a:gd name="connsiteX1" fmla="*/ 3904747 w 3904747"/>
              <a:gd name="connsiteY1" fmla="*/ 0 h 2960422"/>
              <a:gd name="connsiteX2" fmla="*/ 3904747 w 3904747"/>
              <a:gd name="connsiteY2" fmla="*/ 2528622 h 2960422"/>
              <a:gd name="connsiteX3" fmla="*/ 2664228 w 3904747"/>
              <a:gd name="connsiteY3" fmla="*/ 2528622 h 2960422"/>
              <a:gd name="connsiteX4" fmla="*/ 2222240 w 3904747"/>
              <a:gd name="connsiteY4" fmla="*/ 2960422 h 2960422"/>
              <a:gd name="connsiteX5" fmla="*/ 1780252 w 3904747"/>
              <a:gd name="connsiteY5" fmla="*/ 2528622 h 2960422"/>
              <a:gd name="connsiteX6" fmla="*/ 0 w 3904747"/>
              <a:gd name="connsiteY6" fmla="*/ 2528622 h 2960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4747" h="2960422">
                <a:moveTo>
                  <a:pt x="0" y="0"/>
                </a:moveTo>
                <a:lnTo>
                  <a:pt x="3904747" y="0"/>
                </a:lnTo>
                <a:lnTo>
                  <a:pt x="3904747" y="2528622"/>
                </a:lnTo>
                <a:lnTo>
                  <a:pt x="2664228" y="2528622"/>
                </a:lnTo>
                <a:lnTo>
                  <a:pt x="2222240" y="2960422"/>
                </a:lnTo>
                <a:lnTo>
                  <a:pt x="1780252" y="2528622"/>
                </a:lnTo>
                <a:lnTo>
                  <a:pt x="0" y="252862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93B8012-2B1D-D54D-A1E8-75549C1F25DE}"/>
              </a:ext>
            </a:extLst>
          </p:cNvPr>
          <p:cNvSpPr>
            <a:spLocks noGrp="1"/>
          </p:cNvSpPr>
          <p:nvPr userDrawn="1">
            <p:ph type="subTitle" idx="10" hasCustomPrompt="1"/>
          </p:nvPr>
        </p:nvSpPr>
        <p:spPr>
          <a:xfrm>
            <a:off x="925603" y="857033"/>
            <a:ext cx="3194705" cy="1655762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>
                <a:solidFill>
                  <a:schemeClr val="bg1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header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E34DDA-642A-EA49-946E-940E58023E58}"/>
              </a:ext>
            </a:extLst>
          </p:cNvPr>
          <p:cNvGrpSpPr/>
          <p:nvPr userDrawn="1"/>
        </p:nvGrpSpPr>
        <p:grpSpPr>
          <a:xfrm>
            <a:off x="4320090" y="914400"/>
            <a:ext cx="5124530" cy="945597"/>
            <a:chOff x="966312" y="5217543"/>
            <a:chExt cx="5124530" cy="94559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F0F6E85-0042-4A4F-853F-B64ACAAB186C}"/>
                </a:ext>
              </a:extLst>
            </p:cNvPr>
            <p:cNvSpPr/>
            <p:nvPr userDrawn="1"/>
          </p:nvSpPr>
          <p:spPr>
            <a:xfrm>
              <a:off x="5875690" y="5947988"/>
              <a:ext cx="215152" cy="215152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Elbow Connector 12">
              <a:extLst>
                <a:ext uri="{FF2B5EF4-FFF2-40B4-BE49-F238E27FC236}">
                  <a16:creationId xmlns:a16="http://schemas.microsoft.com/office/drawing/2014/main" id="{A517F3CB-DED2-7C48-A01A-560B8DAF44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66312" y="5217543"/>
              <a:ext cx="5016954" cy="716679"/>
            </a:xfrm>
            <a:prstGeom prst="bentConnector3">
              <a:avLst>
                <a:gd name="adj1" fmla="val 100122"/>
              </a:avLst>
            </a:prstGeom>
            <a:ln w="28575" cap="rnd" cmpd="sng" algn="ctr">
              <a:solidFill>
                <a:schemeClr val="accent1"/>
              </a:solidFill>
              <a:prstDash val="sysDot"/>
              <a:miter lim="800000"/>
              <a:headEnd type="oval" w="lg" len="lg"/>
              <a:tailEnd type="none" w="lg" len="lg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0BC2A8D-7F3D-3E40-AAAE-3B04DC76A077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531228" y="2332015"/>
            <a:ext cx="5020453" cy="33743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/>
                </a:solidFill>
                <a:latin typeface="Helvetica" pitchFamily="2" charset="0"/>
              </a:defRPr>
            </a:lvl1pPr>
            <a:lvl2pPr>
              <a:lnSpc>
                <a:spcPct val="100000"/>
              </a:lnSpc>
              <a:defRPr sz="2000">
                <a:solidFill>
                  <a:schemeClr val="bg2"/>
                </a:solidFill>
                <a:latin typeface="Helvetica" pitchFamily="2" charset="0"/>
              </a:defRPr>
            </a:lvl2pPr>
            <a:lvl3pPr>
              <a:lnSpc>
                <a:spcPct val="100000"/>
              </a:lnSpc>
              <a:defRPr sz="1800">
                <a:solidFill>
                  <a:schemeClr val="bg2"/>
                </a:solidFill>
                <a:latin typeface="Helvetica" pitchFamily="2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517DB94-C096-E44C-90B3-4DFE5191A7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0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62A3860-5E11-CA44-9603-510CDEF15C9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6662425" cy="6869838"/>
          </a:xfrm>
          <a:custGeom>
            <a:avLst/>
            <a:gdLst>
              <a:gd name="connsiteX0" fmla="*/ 0 w 6662425"/>
              <a:gd name="connsiteY0" fmla="*/ 0 h 6869838"/>
              <a:gd name="connsiteX1" fmla="*/ 6662425 w 6662425"/>
              <a:gd name="connsiteY1" fmla="*/ 0 h 6869838"/>
              <a:gd name="connsiteX2" fmla="*/ 6662425 w 6662425"/>
              <a:gd name="connsiteY2" fmla="*/ 889422 h 6869838"/>
              <a:gd name="connsiteX3" fmla="*/ 6201493 w 6662425"/>
              <a:gd name="connsiteY3" fmla="*/ 1538917 h 6869838"/>
              <a:gd name="connsiteX4" fmla="*/ 6662425 w 6662425"/>
              <a:gd name="connsiteY4" fmla="*/ 2188412 h 6869838"/>
              <a:gd name="connsiteX5" fmla="*/ 6662425 w 6662425"/>
              <a:gd name="connsiteY5" fmla="*/ 6869838 h 6869838"/>
              <a:gd name="connsiteX6" fmla="*/ 0 w 6662425"/>
              <a:gd name="connsiteY6" fmla="*/ 6869838 h 686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2425" h="6869838">
                <a:moveTo>
                  <a:pt x="0" y="0"/>
                </a:moveTo>
                <a:lnTo>
                  <a:pt x="6662425" y="0"/>
                </a:lnTo>
                <a:lnTo>
                  <a:pt x="6662425" y="889422"/>
                </a:lnTo>
                <a:lnTo>
                  <a:pt x="6201493" y="1538917"/>
                </a:lnTo>
                <a:lnTo>
                  <a:pt x="6662425" y="2188412"/>
                </a:lnTo>
                <a:lnTo>
                  <a:pt x="6662425" y="6869838"/>
                </a:lnTo>
                <a:lnTo>
                  <a:pt x="0" y="68698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image here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EDDA5C-735F-074F-A57E-0488C7A88C09}"/>
              </a:ext>
            </a:extLst>
          </p:cNvPr>
          <p:cNvSpPr/>
          <p:nvPr userDrawn="1"/>
        </p:nvSpPr>
        <p:spPr>
          <a:xfrm rot="5400000">
            <a:off x="7627518" y="1483080"/>
            <a:ext cx="118034" cy="7980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1EE7B47B-62A4-B14A-A89C-3D58B66EB2F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182062" y="605971"/>
            <a:ext cx="4599981" cy="1217123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header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54A20B48-160B-9649-B1CE-85B65B9D0670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7171548" y="2288330"/>
            <a:ext cx="4609636" cy="33743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/>
                </a:solidFill>
                <a:latin typeface="Helvetica" pitchFamily="2" charset="0"/>
              </a:defRPr>
            </a:lvl1pPr>
            <a:lvl2pPr>
              <a:lnSpc>
                <a:spcPct val="100000"/>
              </a:lnSpc>
              <a:defRPr sz="2000">
                <a:solidFill>
                  <a:schemeClr val="bg2"/>
                </a:solidFill>
                <a:latin typeface="Helvetica" pitchFamily="2" charset="0"/>
              </a:defRPr>
            </a:lvl2pPr>
            <a:lvl3pPr>
              <a:lnSpc>
                <a:spcPct val="100000"/>
              </a:lnSpc>
              <a:defRPr sz="1800">
                <a:solidFill>
                  <a:schemeClr val="bg2"/>
                </a:solidFill>
                <a:latin typeface="Helvetica" pitchFamily="2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807ACF1-2B6C-7642-A0CB-9F4F4E1328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2CF3F8E-EC04-F847-999A-B3D7E576A2CC}"/>
              </a:ext>
            </a:extLst>
          </p:cNvPr>
          <p:cNvGrpSpPr/>
          <p:nvPr userDrawn="1"/>
        </p:nvGrpSpPr>
        <p:grpSpPr>
          <a:xfrm>
            <a:off x="3" y="6682727"/>
            <a:ext cx="6662422" cy="195925"/>
            <a:chOff x="1" y="-8478"/>
            <a:chExt cx="6662422" cy="27877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24CC1FD-76DF-974B-BD87-B700F1710DC0}"/>
                </a:ext>
              </a:extLst>
            </p:cNvPr>
            <p:cNvSpPr/>
            <p:nvPr userDrawn="1"/>
          </p:nvSpPr>
          <p:spPr>
            <a:xfrm rot="5400000">
              <a:off x="416354" y="-424831"/>
              <a:ext cx="278771" cy="11114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EA76F04-80A5-3643-81FA-D08DD3649189}"/>
                </a:ext>
              </a:extLst>
            </p:cNvPr>
            <p:cNvSpPr/>
            <p:nvPr userDrawn="1"/>
          </p:nvSpPr>
          <p:spPr>
            <a:xfrm rot="5400000">
              <a:off x="1523490" y="-424855"/>
              <a:ext cx="278721" cy="11114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5CD41CF-3ACD-3142-ABF5-56608ECEE68A}"/>
                </a:ext>
              </a:extLst>
            </p:cNvPr>
            <p:cNvSpPr/>
            <p:nvPr userDrawn="1"/>
          </p:nvSpPr>
          <p:spPr>
            <a:xfrm rot="5400000">
              <a:off x="2633835" y="-424844"/>
              <a:ext cx="278693" cy="1111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7E0C15C-3C5D-324C-B928-05A09BFE5D9B}"/>
                </a:ext>
              </a:extLst>
            </p:cNvPr>
            <p:cNvSpPr/>
            <p:nvPr userDrawn="1"/>
          </p:nvSpPr>
          <p:spPr>
            <a:xfrm rot="5400000">
              <a:off x="3750682" y="-420617"/>
              <a:ext cx="270240" cy="111147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12FF78A-0EDD-FE4B-8109-64A197029FC9}"/>
                </a:ext>
              </a:extLst>
            </p:cNvPr>
            <p:cNvSpPr/>
            <p:nvPr userDrawn="1"/>
          </p:nvSpPr>
          <p:spPr>
            <a:xfrm rot="5400000">
              <a:off x="4860214" y="-424857"/>
              <a:ext cx="278718" cy="11114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0AD6F3B-C41A-D547-A9CC-98A1A104FAA7}"/>
                </a:ext>
              </a:extLst>
            </p:cNvPr>
            <p:cNvSpPr/>
            <p:nvPr userDrawn="1"/>
          </p:nvSpPr>
          <p:spPr>
            <a:xfrm rot="5400000">
              <a:off x="5967324" y="-424855"/>
              <a:ext cx="278721" cy="11114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8031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F50CAB3-8CF6-334B-833C-74BAFB609013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9394338" cy="6869838"/>
          </a:xfrm>
          <a:custGeom>
            <a:avLst/>
            <a:gdLst>
              <a:gd name="connsiteX0" fmla="*/ 0 w 9394338"/>
              <a:gd name="connsiteY0" fmla="*/ 0 h 6869838"/>
              <a:gd name="connsiteX1" fmla="*/ 9394338 w 9394338"/>
              <a:gd name="connsiteY1" fmla="*/ 0 h 6869838"/>
              <a:gd name="connsiteX2" fmla="*/ 9394338 w 9394338"/>
              <a:gd name="connsiteY2" fmla="*/ 879698 h 6869838"/>
              <a:gd name="connsiteX3" fmla="*/ 8926504 w 9394338"/>
              <a:gd name="connsiteY3" fmla="*/ 1538917 h 6869838"/>
              <a:gd name="connsiteX4" fmla="*/ 9394338 w 9394338"/>
              <a:gd name="connsiteY4" fmla="*/ 2198136 h 6869838"/>
              <a:gd name="connsiteX5" fmla="*/ 9394338 w 9394338"/>
              <a:gd name="connsiteY5" fmla="*/ 6869837 h 6869838"/>
              <a:gd name="connsiteX6" fmla="*/ 9394338 w 9394338"/>
              <a:gd name="connsiteY6" fmla="*/ 6869838 h 6869838"/>
              <a:gd name="connsiteX7" fmla="*/ 0 w 9394338"/>
              <a:gd name="connsiteY7" fmla="*/ 6869838 h 686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94338" h="6869838">
                <a:moveTo>
                  <a:pt x="0" y="0"/>
                </a:moveTo>
                <a:lnTo>
                  <a:pt x="9394338" y="0"/>
                </a:lnTo>
                <a:lnTo>
                  <a:pt x="9394338" y="879698"/>
                </a:lnTo>
                <a:lnTo>
                  <a:pt x="8926504" y="1538917"/>
                </a:lnTo>
                <a:lnTo>
                  <a:pt x="9394338" y="2198136"/>
                </a:lnTo>
                <a:lnTo>
                  <a:pt x="9394338" y="6869837"/>
                </a:lnTo>
                <a:lnTo>
                  <a:pt x="9394338" y="6869838"/>
                </a:lnTo>
                <a:lnTo>
                  <a:pt x="0" y="68698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image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771AE-249B-D94A-83CF-1E8D9DA9E2D1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9654988" y="2172058"/>
            <a:ext cx="2088872" cy="35275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D10DA71-6BC0-4647-B511-77762CC812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85627FD-04A9-5C4B-ACCA-B89A15FDC0AD}"/>
              </a:ext>
            </a:extLst>
          </p:cNvPr>
          <p:cNvGrpSpPr/>
          <p:nvPr userDrawn="1"/>
        </p:nvGrpSpPr>
        <p:grpSpPr>
          <a:xfrm>
            <a:off x="3" y="6682727"/>
            <a:ext cx="6662422" cy="195925"/>
            <a:chOff x="1" y="-8478"/>
            <a:chExt cx="6662422" cy="27877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0E8A1B5-87FF-6343-AC2D-A7ADA29E51BF}"/>
                </a:ext>
              </a:extLst>
            </p:cNvPr>
            <p:cNvSpPr/>
            <p:nvPr userDrawn="1"/>
          </p:nvSpPr>
          <p:spPr>
            <a:xfrm rot="5400000">
              <a:off x="416354" y="-424831"/>
              <a:ext cx="278771" cy="11114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2A51CC3-B800-8645-ABAB-A61756E832EC}"/>
                </a:ext>
              </a:extLst>
            </p:cNvPr>
            <p:cNvSpPr/>
            <p:nvPr userDrawn="1"/>
          </p:nvSpPr>
          <p:spPr>
            <a:xfrm rot="5400000">
              <a:off x="1523490" y="-424855"/>
              <a:ext cx="278721" cy="11114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87DB241-DD42-8F4B-A43D-F13290D52264}"/>
                </a:ext>
              </a:extLst>
            </p:cNvPr>
            <p:cNvSpPr/>
            <p:nvPr userDrawn="1"/>
          </p:nvSpPr>
          <p:spPr>
            <a:xfrm rot="5400000">
              <a:off x="2633835" y="-424844"/>
              <a:ext cx="278693" cy="1111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F08CB10-04D5-3C43-A405-40EC68E67170}"/>
                </a:ext>
              </a:extLst>
            </p:cNvPr>
            <p:cNvSpPr/>
            <p:nvPr userDrawn="1"/>
          </p:nvSpPr>
          <p:spPr>
            <a:xfrm rot="5400000">
              <a:off x="3750682" y="-420617"/>
              <a:ext cx="270240" cy="111147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9B25189-AFC4-FB40-9C3D-9E439EEC7349}"/>
                </a:ext>
              </a:extLst>
            </p:cNvPr>
            <p:cNvSpPr/>
            <p:nvPr userDrawn="1"/>
          </p:nvSpPr>
          <p:spPr>
            <a:xfrm rot="5400000">
              <a:off x="4860214" y="-424857"/>
              <a:ext cx="278718" cy="11114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23F3ED0-D14F-8147-A921-6521AB443F76}"/>
                </a:ext>
              </a:extLst>
            </p:cNvPr>
            <p:cNvSpPr/>
            <p:nvPr userDrawn="1"/>
          </p:nvSpPr>
          <p:spPr>
            <a:xfrm rot="5400000">
              <a:off x="5967324" y="-424855"/>
              <a:ext cx="278721" cy="11114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28730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DBF7A80-5B7C-9F42-B654-3D97F247690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2450"/>
            <a:ext cx="12207240" cy="5076493"/>
          </a:xfrm>
          <a:custGeom>
            <a:avLst/>
            <a:gdLst>
              <a:gd name="connsiteX0" fmla="*/ 0 w 12207240"/>
              <a:gd name="connsiteY0" fmla="*/ 0 h 5076493"/>
              <a:gd name="connsiteX1" fmla="*/ 12207240 w 12207240"/>
              <a:gd name="connsiteY1" fmla="*/ 0 h 5076493"/>
              <a:gd name="connsiteX2" fmla="*/ 12207240 w 12207240"/>
              <a:gd name="connsiteY2" fmla="*/ 5076493 h 5076493"/>
              <a:gd name="connsiteX3" fmla="*/ 2875238 w 12207240"/>
              <a:gd name="connsiteY3" fmla="*/ 5076493 h 5076493"/>
              <a:gd name="connsiteX4" fmla="*/ 2285366 w 12207240"/>
              <a:gd name="connsiteY4" fmla="*/ 4658397 h 5076493"/>
              <a:gd name="connsiteX5" fmla="*/ 1695495 w 12207240"/>
              <a:gd name="connsiteY5" fmla="*/ 5076493 h 5076493"/>
              <a:gd name="connsiteX6" fmla="*/ 0 w 12207240"/>
              <a:gd name="connsiteY6" fmla="*/ 5076493 h 507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7240" h="5076493">
                <a:moveTo>
                  <a:pt x="0" y="0"/>
                </a:moveTo>
                <a:lnTo>
                  <a:pt x="12207240" y="0"/>
                </a:lnTo>
                <a:lnTo>
                  <a:pt x="12207240" y="5076493"/>
                </a:lnTo>
                <a:lnTo>
                  <a:pt x="2875238" y="5076493"/>
                </a:lnTo>
                <a:lnTo>
                  <a:pt x="2285366" y="4658397"/>
                </a:lnTo>
                <a:lnTo>
                  <a:pt x="1695495" y="5076493"/>
                </a:lnTo>
                <a:lnTo>
                  <a:pt x="0" y="5076493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image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6EF2A-7EC4-6643-AAB4-FC04463F9825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74047" y="5546776"/>
            <a:ext cx="8469954" cy="88052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1897B5F-A54D-B24A-88B4-76D97BC731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55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A30432-9933-4B48-95CA-3CBB67947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" t="36405" r="6492" b="2162"/>
          <a:stretch/>
        </p:blipFill>
        <p:spPr>
          <a:xfrm>
            <a:off x="1" y="0"/>
            <a:ext cx="12191998" cy="535610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F21616A-C704-404F-A86E-805C58FE2937}"/>
              </a:ext>
            </a:extLst>
          </p:cNvPr>
          <p:cNvGrpSpPr/>
          <p:nvPr userDrawn="1"/>
        </p:nvGrpSpPr>
        <p:grpSpPr>
          <a:xfrm>
            <a:off x="0" y="4660847"/>
            <a:ext cx="12207240" cy="2211441"/>
            <a:chOff x="0" y="4947861"/>
            <a:chExt cx="12191999" cy="221144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8B58AC0-D47C-834F-A77C-763B85DE675E}"/>
                </a:ext>
              </a:extLst>
            </p:cNvPr>
            <p:cNvSpPr/>
            <p:nvPr userDrawn="1"/>
          </p:nvSpPr>
          <p:spPr>
            <a:xfrm>
              <a:off x="0" y="5368194"/>
              <a:ext cx="12191999" cy="1791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8C95D675-B0BC-EB40-9FF6-7626FDAE6F2B}"/>
                </a:ext>
              </a:extLst>
            </p:cNvPr>
            <p:cNvSpPr/>
            <p:nvPr userDrawn="1"/>
          </p:nvSpPr>
          <p:spPr>
            <a:xfrm>
              <a:off x="1623294" y="4947861"/>
              <a:ext cx="1318438" cy="46783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6EF2A-7EC4-6643-AAB4-FC04463F9825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74047" y="5546776"/>
            <a:ext cx="8469954" cy="88052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C3501D7-F30E-264E-AF2C-D97084560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54DFAEF-08B1-0749-8D94-10A4C296CAF4}"/>
              </a:ext>
            </a:extLst>
          </p:cNvPr>
          <p:cNvGrpSpPr/>
          <p:nvPr userDrawn="1"/>
        </p:nvGrpSpPr>
        <p:grpSpPr>
          <a:xfrm>
            <a:off x="3" y="6682727"/>
            <a:ext cx="6662422" cy="195925"/>
            <a:chOff x="1" y="-8478"/>
            <a:chExt cx="6662422" cy="27877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B9A4CAE-8303-AD47-B128-EE8F0BDA2891}"/>
                </a:ext>
              </a:extLst>
            </p:cNvPr>
            <p:cNvSpPr/>
            <p:nvPr userDrawn="1"/>
          </p:nvSpPr>
          <p:spPr>
            <a:xfrm rot="5400000">
              <a:off x="416354" y="-424831"/>
              <a:ext cx="278771" cy="11114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AEE418-1F78-1745-A3F7-2FEC324D45FA}"/>
                </a:ext>
              </a:extLst>
            </p:cNvPr>
            <p:cNvSpPr/>
            <p:nvPr userDrawn="1"/>
          </p:nvSpPr>
          <p:spPr>
            <a:xfrm rot="5400000">
              <a:off x="1523490" y="-424855"/>
              <a:ext cx="278721" cy="11114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85FF0E0-EAA0-EF42-B2F8-9117CD6C6DB8}"/>
                </a:ext>
              </a:extLst>
            </p:cNvPr>
            <p:cNvSpPr/>
            <p:nvPr userDrawn="1"/>
          </p:nvSpPr>
          <p:spPr>
            <a:xfrm rot="5400000">
              <a:off x="2633835" y="-424844"/>
              <a:ext cx="278693" cy="1111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4E9D298-AE7C-5946-BE0B-EA87575AF50D}"/>
                </a:ext>
              </a:extLst>
            </p:cNvPr>
            <p:cNvSpPr/>
            <p:nvPr userDrawn="1"/>
          </p:nvSpPr>
          <p:spPr>
            <a:xfrm rot="5400000">
              <a:off x="3750682" y="-420617"/>
              <a:ext cx="270240" cy="111147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50E3373-CC30-5B41-B518-C11B9F5D1211}"/>
                </a:ext>
              </a:extLst>
            </p:cNvPr>
            <p:cNvSpPr/>
            <p:nvPr userDrawn="1"/>
          </p:nvSpPr>
          <p:spPr>
            <a:xfrm rot="5400000">
              <a:off x="4860214" y="-424857"/>
              <a:ext cx="278718" cy="11114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560ACE2-8C61-6544-97B9-2911E7CD428E}"/>
                </a:ext>
              </a:extLst>
            </p:cNvPr>
            <p:cNvSpPr/>
            <p:nvPr userDrawn="1"/>
          </p:nvSpPr>
          <p:spPr>
            <a:xfrm rot="5400000">
              <a:off x="5967324" y="-424855"/>
              <a:ext cx="278721" cy="11114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00702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2BD7A6-6C56-F244-8493-B1FB0EAFC32B}"/>
              </a:ext>
            </a:extLst>
          </p:cNvPr>
          <p:cNvSpPr/>
          <p:nvPr userDrawn="1"/>
        </p:nvSpPr>
        <p:spPr>
          <a:xfrm rot="5400000">
            <a:off x="858639" y="771233"/>
            <a:ext cx="108945" cy="563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0EE15CA-686B-C74B-9536-A55F5764BE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398" y="527067"/>
            <a:ext cx="11333297" cy="4712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title of chart/graph</a:t>
            </a:r>
          </a:p>
        </p:txBody>
      </p:sp>
      <p:sp>
        <p:nvSpPr>
          <p:cNvPr id="8" name="Chart Placeholder 2">
            <a:extLst>
              <a:ext uri="{FF2B5EF4-FFF2-40B4-BE49-F238E27FC236}">
                <a16:creationId xmlns:a16="http://schemas.microsoft.com/office/drawing/2014/main" id="{C7A9D820-5AD1-744A-A7F6-A014EED4258C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527398" y="1346887"/>
            <a:ext cx="11333297" cy="4566551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This slide is meant to contain a graph or chart but no text elements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F07123-CF57-5A42-93F0-0397C5749F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630502-D208-4CE3-9449-5069A1EB566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CB3CE26-FD3C-45D8-A079-F5BDC2227717}" type="datetime1">
              <a:rPr lang="en-US" smtClean="0"/>
              <a:t>3/16/2023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973FF6-0467-4247-A232-213D32259C8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/>
              <a:t>CS 474 F2021 - UIC - Prof. Luís Pina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110B6-87D8-4C3B-9E84-EC22971874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E69B6FE-335D-294E-B2E9-E84AA8EF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24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B1B37511-BD50-5349-9484-F00A0CB754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398" y="527067"/>
            <a:ext cx="11333297" cy="47120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title of chart/graph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725DE2-9BF3-1947-BA12-C9CD4A9724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7398" y="1358900"/>
            <a:ext cx="11332815" cy="4554538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This slide is meant to contain a graph or chart but no text elements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548D39-E300-BE43-A306-95818A7C7C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A5B016-FA86-2347-9556-2BF69CA0FEF1}"/>
              </a:ext>
            </a:extLst>
          </p:cNvPr>
          <p:cNvSpPr/>
          <p:nvPr userDrawn="1"/>
        </p:nvSpPr>
        <p:spPr>
          <a:xfrm rot="5400000">
            <a:off x="858639" y="771233"/>
            <a:ext cx="108945" cy="563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7058F9-E8EE-48C3-B513-69E8959E5E7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79854B3-4685-470A-AC42-DB1D32CE674B}" type="datetime1">
              <a:rPr lang="en-US" smtClean="0"/>
              <a:t>3/16/2023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3D9D00-49FD-4599-9EF9-D74FB4FA48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CS 474 F2021 - UIC - Prof. Luís Pina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0D66B-9CC8-4353-AFDB-9725E323631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69B6FE-335D-294E-B2E9-E84AA8EF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66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DA989B-293A-9B4F-A2D6-A0CC2F7796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913438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This slide is meant to contain a graph or chart but no text elements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C02374-1EF5-734D-8586-AD9638722A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DD9343-27C6-4D32-A984-16A434D7796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0AE22AF-F148-41AC-92F5-E72E54E1218F}" type="datetime1">
              <a:rPr lang="en-US" smtClean="0"/>
              <a:t>3/16/2023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CB2CB-09B2-4966-A340-A2EF1148F0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CS 474 F2021 - UIC - Prof. Luís Pina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CCFB0-2DAB-4995-8EB9-407F8C7FCDF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69B6FE-335D-294E-B2E9-E84AA8EF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44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0" y="6576300"/>
            <a:ext cx="12192000" cy="28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University of Illinois at Chicago</a:t>
            </a:r>
            <a:endParaRPr sz="1800"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15600" y="159992"/>
            <a:ext cx="11360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15600" y="1027423"/>
            <a:ext cx="11360800" cy="54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marL="914400" lvl="1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11415777" y="6454689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3706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30BF11-739D-4460-A081-A634B28C790A}"/>
              </a:ext>
            </a:extLst>
          </p:cNvPr>
          <p:cNvSpPr/>
          <p:nvPr userDrawn="1"/>
        </p:nvSpPr>
        <p:spPr>
          <a:xfrm>
            <a:off x="855677" y="1585519"/>
            <a:ext cx="10570129" cy="2602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87271"/>
            <a:ext cx="10058400" cy="702303"/>
          </a:xfrm>
        </p:spPr>
        <p:txBody>
          <a:bodyPr>
            <a:noAutofit/>
          </a:bodyPr>
          <a:lstStyle>
            <a:lvl1pPr marL="0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73274"/>
            <a:ext cx="10058400" cy="44958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0374F-561E-4A3A-8C6C-144062DC756A}" type="datetime1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CS 474 F2021 - UIC - Prof. Luís Pina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83AD8ACD-29C2-4661-8CCF-56AFB7336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5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E919D6-E9C7-CC41-8337-80E41186FE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5DEECE-7041-2A44-878A-5B6423FFD5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4219" y="5676129"/>
            <a:ext cx="3914257" cy="1193709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2DD8AD9-BD89-F547-A4C6-24B0EC9A7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2466" y="3972551"/>
            <a:ext cx="9303986" cy="1581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subhead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BA1DBA88-B908-C344-AC68-E22BF4AF2D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2466" y="1903421"/>
            <a:ext cx="9303986" cy="20066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title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D3E847F-CF14-2C48-9A85-0360E0624089}"/>
              </a:ext>
            </a:extLst>
          </p:cNvPr>
          <p:cNvGrpSpPr/>
          <p:nvPr userDrawn="1"/>
        </p:nvGrpSpPr>
        <p:grpSpPr>
          <a:xfrm>
            <a:off x="3" y="6682727"/>
            <a:ext cx="6662422" cy="195925"/>
            <a:chOff x="1" y="-8478"/>
            <a:chExt cx="6662422" cy="27877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F98D9D5-07E6-2A4B-A3CD-C8650805B769}"/>
                </a:ext>
              </a:extLst>
            </p:cNvPr>
            <p:cNvSpPr/>
            <p:nvPr userDrawn="1"/>
          </p:nvSpPr>
          <p:spPr>
            <a:xfrm rot="5400000">
              <a:off x="416354" y="-424831"/>
              <a:ext cx="278771" cy="11114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2C4D1FB-C4EA-5E43-AEF4-1D2EE0ED8626}"/>
                </a:ext>
              </a:extLst>
            </p:cNvPr>
            <p:cNvSpPr/>
            <p:nvPr userDrawn="1"/>
          </p:nvSpPr>
          <p:spPr>
            <a:xfrm rot="5400000">
              <a:off x="1523490" y="-424855"/>
              <a:ext cx="278721" cy="11114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C586FF8-3859-6C4D-9545-14E0A3A667FE}"/>
                </a:ext>
              </a:extLst>
            </p:cNvPr>
            <p:cNvSpPr/>
            <p:nvPr userDrawn="1"/>
          </p:nvSpPr>
          <p:spPr>
            <a:xfrm rot="5400000">
              <a:off x="2633835" y="-424844"/>
              <a:ext cx="278693" cy="1111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0FC81EB-E258-C24D-8A48-D510CEA691D5}"/>
                </a:ext>
              </a:extLst>
            </p:cNvPr>
            <p:cNvSpPr/>
            <p:nvPr userDrawn="1"/>
          </p:nvSpPr>
          <p:spPr>
            <a:xfrm rot="5400000">
              <a:off x="3750682" y="-420617"/>
              <a:ext cx="270240" cy="111147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AE9FED4-5FB5-D14D-9F92-B903D09CEB96}"/>
                </a:ext>
              </a:extLst>
            </p:cNvPr>
            <p:cNvSpPr/>
            <p:nvPr userDrawn="1"/>
          </p:nvSpPr>
          <p:spPr>
            <a:xfrm rot="5400000">
              <a:off x="4860214" y="-424857"/>
              <a:ext cx="278718" cy="11114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24AF9F7-FD2A-844B-B6E8-275C8E3638A5}"/>
                </a:ext>
              </a:extLst>
            </p:cNvPr>
            <p:cNvSpPr/>
            <p:nvPr userDrawn="1"/>
          </p:nvSpPr>
          <p:spPr>
            <a:xfrm rot="5400000">
              <a:off x="5967324" y="-424855"/>
              <a:ext cx="278721" cy="11114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1713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04B5-1A6F-4671-95AE-93E7A9E33344}" type="datetime1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CS 474 F2021 - UIC - Prof. Luís Pina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5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A58880B-8820-2C48-AA7C-1AF82F1298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175" t="38087" r="7734" b="135"/>
          <a:stretch/>
        </p:blipFill>
        <p:spPr>
          <a:xfrm>
            <a:off x="1" y="0"/>
            <a:ext cx="12191998" cy="68698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5DEECE-7041-2A44-878A-5B6423FFD5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4219" y="5676129"/>
            <a:ext cx="3914257" cy="1193709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713526B-A981-AA4D-9A68-B655346A33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2466" y="3972551"/>
            <a:ext cx="9303986" cy="1581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subhead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0A649F6-58FD-3B48-B94D-476ECA7FB7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2466" y="1903421"/>
            <a:ext cx="9303986" cy="20066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title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68B9BC6-8F9C-3245-93A9-D91E0103D68A}"/>
              </a:ext>
            </a:extLst>
          </p:cNvPr>
          <p:cNvGrpSpPr/>
          <p:nvPr userDrawn="1"/>
        </p:nvGrpSpPr>
        <p:grpSpPr>
          <a:xfrm>
            <a:off x="3" y="6682727"/>
            <a:ext cx="6662422" cy="195925"/>
            <a:chOff x="1" y="-8478"/>
            <a:chExt cx="6662422" cy="27877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1FBB3C0-2E97-3E48-8AB4-A561CDA805F1}"/>
                </a:ext>
              </a:extLst>
            </p:cNvPr>
            <p:cNvSpPr/>
            <p:nvPr userDrawn="1"/>
          </p:nvSpPr>
          <p:spPr>
            <a:xfrm rot="5400000">
              <a:off x="416354" y="-424831"/>
              <a:ext cx="278771" cy="11114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7AE5196-68E8-E14E-A0E3-BBA796AF8875}"/>
                </a:ext>
              </a:extLst>
            </p:cNvPr>
            <p:cNvSpPr/>
            <p:nvPr userDrawn="1"/>
          </p:nvSpPr>
          <p:spPr>
            <a:xfrm rot="5400000">
              <a:off x="1523490" y="-424855"/>
              <a:ext cx="278721" cy="11114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31B9823-E598-5047-AED0-E904153E5D76}"/>
                </a:ext>
              </a:extLst>
            </p:cNvPr>
            <p:cNvSpPr/>
            <p:nvPr userDrawn="1"/>
          </p:nvSpPr>
          <p:spPr>
            <a:xfrm rot="5400000">
              <a:off x="2633835" y="-424844"/>
              <a:ext cx="278693" cy="1111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3FC45A2-FD99-D04E-B404-DB4D5185CFAB}"/>
                </a:ext>
              </a:extLst>
            </p:cNvPr>
            <p:cNvSpPr/>
            <p:nvPr userDrawn="1"/>
          </p:nvSpPr>
          <p:spPr>
            <a:xfrm rot="5400000">
              <a:off x="3750682" y="-420617"/>
              <a:ext cx="270240" cy="111147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7EE5947-1812-B445-A01B-9AA3A03E98EC}"/>
                </a:ext>
              </a:extLst>
            </p:cNvPr>
            <p:cNvSpPr/>
            <p:nvPr userDrawn="1"/>
          </p:nvSpPr>
          <p:spPr>
            <a:xfrm rot="5400000">
              <a:off x="4860214" y="-424857"/>
              <a:ext cx="278718" cy="11114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FE228E6-FA65-EE47-9FC3-10DA4A9F3082}"/>
                </a:ext>
              </a:extLst>
            </p:cNvPr>
            <p:cNvSpPr/>
            <p:nvPr userDrawn="1"/>
          </p:nvSpPr>
          <p:spPr>
            <a:xfrm rot="5400000">
              <a:off x="5967324" y="-424855"/>
              <a:ext cx="278721" cy="11114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44173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B9533E1-F178-5B48-81E8-3B90BD83B8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8580" y="5664546"/>
            <a:ext cx="3913419" cy="119345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EF19806-318E-8940-A82D-81AEE2DE4E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2466" y="3706314"/>
            <a:ext cx="9303986" cy="176020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subhead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A1E6968E-2846-CC4C-A662-82F99C0BFD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2466" y="1215216"/>
            <a:ext cx="9303986" cy="20066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0" b="1" i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title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FD2683-5659-C244-9D03-BA5FF700A517}"/>
              </a:ext>
            </a:extLst>
          </p:cNvPr>
          <p:cNvGrpSpPr/>
          <p:nvPr userDrawn="1"/>
        </p:nvGrpSpPr>
        <p:grpSpPr>
          <a:xfrm rot="16200000">
            <a:off x="6445932" y="-2354300"/>
            <a:ext cx="215152" cy="11276985"/>
            <a:chOff x="476929" y="2002564"/>
            <a:chExt cx="215152" cy="1127698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54D8159-158D-5144-860A-0201B6A2EA46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H="1">
              <a:off x="-4961320" y="7733725"/>
              <a:ext cx="11091649" cy="0"/>
            </a:xfrm>
            <a:prstGeom prst="line">
              <a:avLst/>
            </a:prstGeom>
            <a:ln w="28575" cap="rnd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7984607-2D65-8542-8803-395EF243475E}"/>
                </a:ext>
              </a:extLst>
            </p:cNvPr>
            <p:cNvSpPr/>
            <p:nvPr userDrawn="1"/>
          </p:nvSpPr>
          <p:spPr>
            <a:xfrm>
              <a:off x="476929" y="2002564"/>
              <a:ext cx="215152" cy="215152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609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11CFC3-A770-3A47-88B8-4031008762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8580" y="5664546"/>
            <a:ext cx="3913419" cy="1193454"/>
          </a:xfrm>
          <a:prstGeom prst="rect">
            <a:avLst/>
          </a:prstGeom>
        </p:spPr>
      </p:pic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AA65A621-856B-BD4D-9131-635D30E427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2466" y="1248032"/>
            <a:ext cx="9303986" cy="3073536"/>
          </a:xfrm>
        </p:spPr>
        <p:txBody>
          <a:bodyPr anchor="b">
            <a:normAutofit/>
          </a:bodyPr>
          <a:lstStyle>
            <a:lvl1pPr marL="0" indent="0">
              <a:buNone/>
              <a:defRPr sz="7000" b="1" i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F9B54C-EB7D-C04E-A9D9-0D6197BDF60A}"/>
              </a:ext>
            </a:extLst>
          </p:cNvPr>
          <p:cNvGrpSpPr/>
          <p:nvPr userDrawn="1"/>
        </p:nvGrpSpPr>
        <p:grpSpPr>
          <a:xfrm rot="16200000">
            <a:off x="6445932" y="-1254548"/>
            <a:ext cx="215152" cy="11276985"/>
            <a:chOff x="476929" y="2002564"/>
            <a:chExt cx="215152" cy="1127698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617A679-D288-2341-BE11-4E2596D89E90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H="1">
              <a:off x="-4961320" y="7733725"/>
              <a:ext cx="11091649" cy="0"/>
            </a:xfrm>
            <a:prstGeom prst="line">
              <a:avLst/>
            </a:prstGeom>
            <a:ln w="28575" cap="rnd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822CB3E-C823-F141-9B3B-895DE826B02B}"/>
                </a:ext>
              </a:extLst>
            </p:cNvPr>
            <p:cNvSpPr/>
            <p:nvPr userDrawn="1"/>
          </p:nvSpPr>
          <p:spPr>
            <a:xfrm>
              <a:off x="476929" y="2002564"/>
              <a:ext cx="215152" cy="215152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861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11CFC3-A770-3A47-88B8-4031008762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78580" y="5664546"/>
            <a:ext cx="3913419" cy="119345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39767D8-6212-DF4F-894A-74D4A8FC1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8032" y="1235677"/>
            <a:ext cx="10068336" cy="3117984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tx2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add a much longer title here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326CFBA-A3F1-9043-906A-147039E438AD}"/>
              </a:ext>
            </a:extLst>
          </p:cNvPr>
          <p:cNvGrpSpPr/>
          <p:nvPr userDrawn="1"/>
        </p:nvGrpSpPr>
        <p:grpSpPr>
          <a:xfrm rot="16200000">
            <a:off x="6445932" y="-1226841"/>
            <a:ext cx="215152" cy="11276986"/>
            <a:chOff x="476929" y="2002564"/>
            <a:chExt cx="215152" cy="1127698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64A4233-F694-A44D-A251-3A5256507A17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H="1">
              <a:off x="-4961320" y="7733725"/>
              <a:ext cx="11091649" cy="0"/>
            </a:xfrm>
            <a:prstGeom prst="line">
              <a:avLst/>
            </a:prstGeom>
            <a:ln w="28575" cap="rnd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18A9D33-0FBF-F94F-A380-FCB098489221}"/>
                </a:ext>
              </a:extLst>
            </p:cNvPr>
            <p:cNvSpPr/>
            <p:nvPr userDrawn="1"/>
          </p:nvSpPr>
          <p:spPr>
            <a:xfrm>
              <a:off x="476929" y="2002564"/>
              <a:ext cx="215152" cy="215152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17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90E436-A003-0441-B39F-960397850BC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99347" y="2300270"/>
            <a:ext cx="9625582" cy="309667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03A034-A0E8-7F4E-B490-C8E4593BCB29}"/>
              </a:ext>
            </a:extLst>
          </p:cNvPr>
          <p:cNvGrpSpPr/>
          <p:nvPr userDrawn="1"/>
        </p:nvGrpSpPr>
        <p:grpSpPr>
          <a:xfrm>
            <a:off x="476929" y="2002564"/>
            <a:ext cx="215152" cy="4649234"/>
            <a:chOff x="476929" y="2002564"/>
            <a:chExt cx="215152" cy="464923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A74A11D-9D93-A447-B9E1-5D36E3191250}"/>
                </a:ext>
              </a:extLst>
            </p:cNvPr>
            <p:cNvCxnSpPr>
              <a:cxnSpLocks/>
              <a:endCxn id="9" idx="4"/>
            </p:cNvCxnSpPr>
            <p:nvPr userDrawn="1"/>
          </p:nvCxnSpPr>
          <p:spPr>
            <a:xfrm flipV="1">
              <a:off x="584505" y="2217716"/>
              <a:ext cx="0" cy="4434082"/>
            </a:xfrm>
            <a:prstGeom prst="line">
              <a:avLst/>
            </a:prstGeom>
            <a:ln w="28575" cap="rnd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C13A9BF-A775-EA41-AFAD-06A78BF6F52C}"/>
                </a:ext>
              </a:extLst>
            </p:cNvPr>
            <p:cNvSpPr/>
            <p:nvPr userDrawn="1"/>
          </p:nvSpPr>
          <p:spPr>
            <a:xfrm>
              <a:off x="476929" y="2002564"/>
              <a:ext cx="215152" cy="215152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9C848EC-C853-4849-92B8-4E72D507142C}"/>
              </a:ext>
            </a:extLst>
          </p:cNvPr>
          <p:cNvSpPr/>
          <p:nvPr userDrawn="1"/>
        </p:nvSpPr>
        <p:spPr>
          <a:xfrm rot="5400000">
            <a:off x="1458314" y="1483080"/>
            <a:ext cx="118034" cy="7980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0A02F7E-EBC7-4C45-8AD0-02611090320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99346" y="526774"/>
            <a:ext cx="9625583" cy="129632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>
                <a:solidFill>
                  <a:schemeClr val="tx1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header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C21A38-C2EF-3949-9D98-99B82C9D84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1AA286-D2F0-4422-A674-94D67C10EF4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9836D3-2EA9-44D0-AB8D-4F94CCF8B799}" type="datetime1">
              <a:rPr lang="en-US" smtClean="0"/>
              <a:t>3/16/2023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90F39A7-BADE-4699-8DB0-40BE14E4350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pt-BR"/>
              <a:t>CS 474 F2021 - UIC - Prof. Luís Pina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B09E936-E3B1-4962-8981-CD86884643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69B6FE-335D-294E-B2E9-E84AA8EF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5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5C4CB0-8022-884D-B9F8-11B4650F2A98}"/>
              </a:ext>
            </a:extLst>
          </p:cNvPr>
          <p:cNvSpPr/>
          <p:nvPr userDrawn="1"/>
        </p:nvSpPr>
        <p:spPr>
          <a:xfrm rot="5400000">
            <a:off x="1458314" y="1483080"/>
            <a:ext cx="118034" cy="7980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5AF444D-C4BC-6C45-B071-7C7596F17B0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99347" y="605971"/>
            <a:ext cx="5020453" cy="1217123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>
                <a:solidFill>
                  <a:schemeClr val="tx1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header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F57992-8C49-E443-92EC-7A93DD1314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41744" y="605971"/>
            <a:ext cx="5009938" cy="1217123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header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C139B5-384A-DC4A-B9FE-9164419B50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99346" y="2288331"/>
            <a:ext cx="5020453" cy="33743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/>
                </a:solidFill>
                <a:latin typeface="Helvetica" pitchFamily="2" charset="0"/>
              </a:defRPr>
            </a:lvl1pPr>
            <a:lvl2pPr>
              <a:lnSpc>
                <a:spcPct val="100000"/>
              </a:lnSpc>
              <a:defRPr sz="2000">
                <a:solidFill>
                  <a:schemeClr val="bg2"/>
                </a:solidFill>
                <a:latin typeface="Helvetica" pitchFamily="2" charset="0"/>
              </a:defRPr>
            </a:lvl2pPr>
            <a:lvl3pPr>
              <a:lnSpc>
                <a:spcPct val="100000"/>
              </a:lnSpc>
              <a:defRPr sz="1800">
                <a:solidFill>
                  <a:schemeClr val="bg2"/>
                </a:solidFill>
                <a:latin typeface="Helvetica" pitchFamily="2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8D734A8C-F35A-3447-8B57-C4E0C0A556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31228" y="2288331"/>
            <a:ext cx="5020453" cy="33743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/>
                </a:solidFill>
                <a:latin typeface="Helvetica" pitchFamily="2" charset="0"/>
              </a:defRPr>
            </a:lvl1pPr>
            <a:lvl2pPr>
              <a:lnSpc>
                <a:spcPct val="100000"/>
              </a:lnSpc>
              <a:defRPr sz="2000">
                <a:solidFill>
                  <a:schemeClr val="bg2"/>
                </a:solidFill>
                <a:latin typeface="Helvetica" pitchFamily="2" charset="0"/>
              </a:defRPr>
            </a:lvl2pPr>
            <a:lvl3pPr>
              <a:lnSpc>
                <a:spcPct val="100000"/>
              </a:lnSpc>
              <a:defRPr sz="1800">
                <a:solidFill>
                  <a:schemeClr val="bg2"/>
                </a:solidFill>
                <a:latin typeface="Helvetica" pitchFamily="2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FE8DFF-1436-214C-8164-A79EC633D73F}"/>
              </a:ext>
            </a:extLst>
          </p:cNvPr>
          <p:cNvSpPr/>
          <p:nvPr userDrawn="1"/>
        </p:nvSpPr>
        <p:spPr>
          <a:xfrm rot="5400000">
            <a:off x="6994140" y="1483080"/>
            <a:ext cx="118034" cy="7980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EFD592-B6B5-E04C-99E9-02659E3B3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36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4B01D91-B6EB-2444-A36C-7FADCD941DC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728163" y="1453472"/>
            <a:ext cx="5463837" cy="3995928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image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AF9F27-F252-8F43-8E3A-F6EFC1EDC2FD}"/>
              </a:ext>
            </a:extLst>
          </p:cNvPr>
          <p:cNvGrpSpPr/>
          <p:nvPr userDrawn="1"/>
        </p:nvGrpSpPr>
        <p:grpSpPr>
          <a:xfrm>
            <a:off x="999346" y="3675132"/>
            <a:ext cx="5526517" cy="2342609"/>
            <a:chOff x="999346" y="3606552"/>
            <a:chExt cx="5526517" cy="234260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1D4BA98-1D02-F043-88B3-544283FF80BF}"/>
                </a:ext>
              </a:extLst>
            </p:cNvPr>
            <p:cNvSpPr/>
            <p:nvPr userDrawn="1"/>
          </p:nvSpPr>
          <p:spPr>
            <a:xfrm>
              <a:off x="6310711" y="3606552"/>
              <a:ext cx="215152" cy="215152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Elbow Connector 11">
              <a:extLst>
                <a:ext uri="{FF2B5EF4-FFF2-40B4-BE49-F238E27FC236}">
                  <a16:creationId xmlns:a16="http://schemas.microsoft.com/office/drawing/2014/main" id="{4504F55C-2D0C-BF4E-83A6-AA448FE81891}"/>
                </a:ext>
              </a:extLst>
            </p:cNvPr>
            <p:cNvCxnSpPr>
              <a:cxnSpLocks/>
              <a:endCxn id="11" idx="2"/>
            </p:cNvCxnSpPr>
            <p:nvPr userDrawn="1"/>
          </p:nvCxnSpPr>
          <p:spPr>
            <a:xfrm flipV="1">
              <a:off x="999346" y="3714128"/>
              <a:ext cx="5311365" cy="2235033"/>
            </a:xfrm>
            <a:prstGeom prst="bentConnector3">
              <a:avLst>
                <a:gd name="adj1" fmla="val 93738"/>
              </a:avLst>
            </a:prstGeom>
            <a:ln w="28575" cap="rnd" cmpd="sng" algn="ctr">
              <a:solidFill>
                <a:schemeClr val="accent1"/>
              </a:solidFill>
              <a:prstDash val="sysDot"/>
              <a:miter lim="800000"/>
              <a:headEnd type="oval" w="lg" len="lg"/>
              <a:tailEnd type="none" w="lg" len="lg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643559F-61CD-1640-90F5-F91646413B67}"/>
              </a:ext>
            </a:extLst>
          </p:cNvPr>
          <p:cNvSpPr/>
          <p:nvPr userDrawn="1"/>
        </p:nvSpPr>
        <p:spPr>
          <a:xfrm rot="5400000">
            <a:off x="1458314" y="1483080"/>
            <a:ext cx="118034" cy="7980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E997F86A-49A1-D64E-A5FC-2F79E76C4B8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99348" y="605971"/>
            <a:ext cx="4697118" cy="1217123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>
                <a:solidFill>
                  <a:schemeClr val="tx1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header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5F9705A4-98E2-2F43-9229-85A0674E7E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99346" y="2288331"/>
            <a:ext cx="4697119" cy="33743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2"/>
                </a:solidFill>
                <a:latin typeface="Helvetica" pitchFamily="2" charset="0"/>
              </a:defRPr>
            </a:lvl1pPr>
            <a:lvl2pPr>
              <a:lnSpc>
                <a:spcPct val="100000"/>
              </a:lnSpc>
              <a:defRPr sz="2000">
                <a:solidFill>
                  <a:schemeClr val="bg2"/>
                </a:solidFill>
                <a:latin typeface="Helvetica" pitchFamily="2" charset="0"/>
              </a:defRPr>
            </a:lvl2pPr>
            <a:lvl3pPr>
              <a:lnSpc>
                <a:spcPct val="100000"/>
              </a:lnSpc>
              <a:defRPr sz="1800">
                <a:solidFill>
                  <a:schemeClr val="bg2"/>
                </a:solidFill>
                <a:latin typeface="Helvetica" pitchFamily="2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2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C1131D2-1960-D144-8BF0-01CB1CCC6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314" y="5913912"/>
            <a:ext cx="2541613" cy="76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7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69F3A5-E830-6A40-89F5-5289FED0E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2F2AF-8FB4-064A-834D-CBCC3EE1A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F5DF9-DC68-2645-A853-1F94E253E7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F4FD7-D87E-4428-8AD7-91216D3C6FE2}" type="datetime1">
              <a:rPr lang="en-US" smtClean="0"/>
              <a:t>3/16/2023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6DB199A-F2B5-B84A-AF9B-C224C584288C}"/>
              </a:ext>
            </a:extLst>
          </p:cNvPr>
          <p:cNvGrpSpPr/>
          <p:nvPr userDrawn="1"/>
        </p:nvGrpSpPr>
        <p:grpSpPr>
          <a:xfrm>
            <a:off x="3" y="6682727"/>
            <a:ext cx="6662422" cy="195925"/>
            <a:chOff x="1" y="-8478"/>
            <a:chExt cx="6662422" cy="27877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38B7CAF-39F6-A345-BD86-06D80C68F49A}"/>
                </a:ext>
              </a:extLst>
            </p:cNvPr>
            <p:cNvSpPr/>
            <p:nvPr userDrawn="1"/>
          </p:nvSpPr>
          <p:spPr>
            <a:xfrm rot="5400000">
              <a:off x="416354" y="-424831"/>
              <a:ext cx="278771" cy="11114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E58BB67-950B-9C46-9CB7-5F8BD395876A}"/>
                </a:ext>
              </a:extLst>
            </p:cNvPr>
            <p:cNvSpPr/>
            <p:nvPr userDrawn="1"/>
          </p:nvSpPr>
          <p:spPr>
            <a:xfrm rot="5400000">
              <a:off x="1523490" y="-424855"/>
              <a:ext cx="278721" cy="11114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1698D85-57E9-684B-97D6-FB26ED640496}"/>
                </a:ext>
              </a:extLst>
            </p:cNvPr>
            <p:cNvSpPr/>
            <p:nvPr userDrawn="1"/>
          </p:nvSpPr>
          <p:spPr>
            <a:xfrm rot="5400000">
              <a:off x="2633835" y="-424844"/>
              <a:ext cx="278693" cy="11114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6007C48-E145-7343-B2BC-01EAAC4DD93A}"/>
                </a:ext>
              </a:extLst>
            </p:cNvPr>
            <p:cNvSpPr/>
            <p:nvPr userDrawn="1"/>
          </p:nvSpPr>
          <p:spPr>
            <a:xfrm rot="5400000">
              <a:off x="3750682" y="-420617"/>
              <a:ext cx="270240" cy="111147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35E56C8-92B5-4349-A6FE-2E900FEDC35E}"/>
                </a:ext>
              </a:extLst>
            </p:cNvPr>
            <p:cNvSpPr/>
            <p:nvPr userDrawn="1"/>
          </p:nvSpPr>
          <p:spPr>
            <a:xfrm rot="5400000">
              <a:off x="4860214" y="-424857"/>
              <a:ext cx="278718" cy="11114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3F8DEB6-EA81-C043-9A06-EA547FBD7D46}"/>
                </a:ext>
              </a:extLst>
            </p:cNvPr>
            <p:cNvSpPr/>
            <p:nvPr userDrawn="1"/>
          </p:nvSpPr>
          <p:spPr>
            <a:xfrm rot="5400000">
              <a:off x="5967324" y="-424855"/>
              <a:ext cx="278721" cy="11114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DE037-A313-904B-BA73-920FD44F0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9B6FE-335D-294E-B2E9-E84AA8EFAFC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EC2A150-52E8-8049-B0F0-A63C1A95F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CS 474 F2021 - UIC - Prof. Luís Pina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1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0" r:id="rId2"/>
    <p:sldLayoutId id="2147483682" r:id="rId3"/>
    <p:sldLayoutId id="2147483667" r:id="rId4"/>
    <p:sldLayoutId id="2147483668" r:id="rId5"/>
    <p:sldLayoutId id="2147483684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85" r:id="rId14"/>
    <p:sldLayoutId id="2147483677" r:id="rId15"/>
    <p:sldLayoutId id="2147483671" r:id="rId16"/>
    <p:sldLayoutId id="2147483678" r:id="rId17"/>
    <p:sldLayoutId id="2147483690" r:id="rId18"/>
    <p:sldLayoutId id="2147483691" r:id="rId19"/>
    <p:sldLayoutId id="214748369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u="none" kern="1200">
          <a:solidFill>
            <a:srgbClr val="000000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acert.hunter.cuny.edu/blog/using-gradescope-at-hunter/2019/04/04/7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acert.hunter.cuny.edu/blog/using-gradescope-at-hunter/2019/04/04/7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acert.hunter.cuny.edu/blog/using-gradescope-at-hunter/2019/04/04/7/" TargetMode="Externa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acert.hunter.cuny.edu/blog/using-gradescope-at-hunter/2019/04/04/7/" TargetMode="Externa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82AAA1-4D05-6E40-ACFD-BB9F825BAB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8276" y="4600209"/>
            <a:ext cx="11783748" cy="158173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Spring 2023</a:t>
            </a:r>
          </a:p>
          <a:p>
            <a:r>
              <a:rPr lang="en-US" dirty="0"/>
              <a:t>Instructor: William Mansky</a:t>
            </a:r>
          </a:p>
          <a:p>
            <a:r>
              <a:rPr lang="en-US" dirty="0"/>
              <a:t>Lecture 11: Functional programming, Java streams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06B367-3FCE-1B4B-B146-3CC54DF7A3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1991" y="138223"/>
            <a:ext cx="7910780" cy="2878663"/>
          </a:xfrm>
        </p:spPr>
        <p:txBody>
          <a:bodyPr>
            <a:normAutofit/>
          </a:bodyPr>
          <a:lstStyle/>
          <a:p>
            <a:r>
              <a:rPr lang="en-US" sz="4800" dirty="0"/>
              <a:t>CS474</a:t>
            </a:r>
          </a:p>
          <a:p>
            <a:r>
              <a:rPr lang="en-US" sz="4800" dirty="0"/>
              <a:t>Object-Oriented Languages and Environments</a:t>
            </a:r>
          </a:p>
        </p:txBody>
      </p:sp>
    </p:spTree>
    <p:extLst>
      <p:ext uri="{BB962C8B-B14F-4D97-AF65-F5344CB8AC3E}">
        <p14:creationId xmlns:p14="http://schemas.microsoft.com/office/powerpoint/2010/main" val="3909005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dirty="0"/>
              <a:t>Functional Programming in Java</a:t>
            </a:r>
            <a:endParaRPr sz="4800" dirty="0"/>
          </a:p>
        </p:txBody>
      </p:sp>
      <p:sp>
        <p:nvSpPr>
          <p:cNvPr id="657" name="Google Shape;657;p8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Print a list of GitHub repos</a:t>
            </a:r>
            <a:endParaRPr dirty="0"/>
          </a:p>
        </p:txBody>
      </p:sp>
      <p:sp>
        <p:nvSpPr>
          <p:cNvPr id="658" name="Google Shape;658;p8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p:sp>
        <p:nvSpPr>
          <p:cNvPr id="659" name="Google Shape;659;p85"/>
          <p:cNvSpPr txBox="1"/>
          <p:nvPr/>
        </p:nvSpPr>
        <p:spPr>
          <a:xfrm>
            <a:off x="607867" y="2326200"/>
            <a:ext cx="93284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0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000" b="1" dirty="0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Student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 String name;  String ghName; }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List&lt;Student&gt;  roster = ...;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0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Functional programming with streams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stream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forEach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(s -&gt; System.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out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println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(s.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ghName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));</a:t>
            </a:r>
          </a:p>
          <a:p>
            <a:pPr>
              <a:lnSpc>
                <a:spcPct val="110795"/>
              </a:lnSpc>
            </a:pPr>
            <a:endParaRPr lang="en"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-US" sz="20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-US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? (</a:t>
            </a:r>
            <a:r>
              <a:rPr lang="en-US" sz="20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Student</a:t>
            </a:r>
            <a:r>
              <a:rPr lang="en-US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s){</a:t>
            </a:r>
          </a:p>
          <a:p>
            <a:pPr>
              <a:lnSpc>
                <a:spcPct val="110795"/>
              </a:lnSpc>
            </a:pPr>
            <a:r>
              <a:rPr lang="en-US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System.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out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println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(s.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ghName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);</a:t>
            </a:r>
            <a:endParaRPr lang="en-US"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-US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</p:spTree>
    <p:extLst>
      <p:ext uri="{BB962C8B-B14F-4D97-AF65-F5344CB8AC3E}">
        <p14:creationId xmlns:p14="http://schemas.microsoft.com/office/powerpoint/2010/main" val="1537359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DB6851-256C-97D2-D929-369C7E98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FFD6E-E595-C7A1-793B-6E8917CFA57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70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Java Stream API</a:t>
            </a:r>
            <a:endParaRPr dirty="0"/>
          </a:p>
        </p:txBody>
      </p:sp>
      <p:sp>
        <p:nvSpPr>
          <p:cNvPr id="673" name="Google Shape;673;p87"/>
          <p:cNvSpPr txBox="1">
            <a:spLocks noGrp="1"/>
          </p:cNvSpPr>
          <p:nvPr>
            <p:ph idx="1"/>
          </p:nvPr>
        </p:nvSpPr>
        <p:spPr>
          <a:xfrm>
            <a:off x="1097280" y="1373274"/>
            <a:ext cx="10058400" cy="534820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601118">
              <a:lnSpc>
                <a:spcPct val="110795"/>
              </a:lnSpc>
              <a:buSzPts val="3500"/>
            </a:pPr>
            <a:r>
              <a:rPr lang="en" sz="2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roster.</a:t>
            </a:r>
            <a:r>
              <a:rPr lang="en" sz="28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stream</a:t>
            </a:r>
            <a:r>
              <a:rPr lang="en" sz="2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</a:t>
            </a:r>
            <a:endParaRPr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09585" indent="-533387">
              <a:buSzPts val="2700"/>
            </a:pPr>
            <a:r>
              <a:rPr lang="en" sz="3200" dirty="0"/>
              <a:t>A stream is a sequence of objects that supports methods that can be pipelined</a:t>
            </a:r>
            <a:endParaRPr sz="3200" dirty="0"/>
          </a:p>
          <a:p>
            <a:pPr marL="1219170" lvl="1" indent="-482588">
              <a:spcBef>
                <a:spcPts val="0"/>
              </a:spcBef>
              <a:buSzPts val="2100"/>
            </a:pPr>
            <a:r>
              <a:rPr lang="en" sz="2400" dirty="0"/>
              <a:t>Streams are not a data structure, but can be created from one</a:t>
            </a:r>
            <a:endParaRPr sz="2400" dirty="0"/>
          </a:p>
          <a:p>
            <a:pPr marL="1219170" lvl="1" indent="-482588">
              <a:spcBef>
                <a:spcPts val="0"/>
              </a:spcBef>
              <a:buSzPts val="2100"/>
            </a:pPr>
            <a:r>
              <a:rPr lang="en" sz="2400" dirty="0"/>
              <a:t>Streams do not change the original data structure</a:t>
            </a:r>
            <a:endParaRPr dirty="0"/>
          </a:p>
          <a:p>
            <a:pPr marL="609585" indent="-533387">
              <a:buSzPts val="2700"/>
            </a:pPr>
            <a:r>
              <a:rPr lang="en" sz="3200" dirty="0"/>
              <a:t>Most stream methods take functions as arguments</a:t>
            </a:r>
          </a:p>
          <a:p>
            <a:pPr marL="609585" indent="-533387">
              <a:buSzPts val="2700"/>
            </a:pPr>
            <a:r>
              <a:rPr lang="en" sz="3200" dirty="0"/>
              <a:t>Intermediate operations:  Return another stream</a:t>
            </a:r>
            <a:endParaRPr sz="3200" dirty="0"/>
          </a:p>
          <a:p>
            <a:pPr marL="1219170" lvl="1" indent="-482588">
              <a:spcBef>
                <a:spcPts val="0"/>
              </a:spcBef>
              <a:buSzPts val="2100"/>
            </a:pPr>
            <a:r>
              <a:rPr lang="en" sz="2400" dirty="0"/>
              <a:t>E.g., filter, sort</a:t>
            </a:r>
            <a:endParaRPr sz="2400" dirty="0"/>
          </a:p>
          <a:p>
            <a:pPr marL="609585" indent="-533387">
              <a:buSzPts val="2700"/>
            </a:pPr>
            <a:r>
              <a:rPr lang="en" sz="3200" dirty="0"/>
              <a:t>Terminal operations:  Return a result</a:t>
            </a:r>
            <a:endParaRPr sz="3200" dirty="0"/>
          </a:p>
          <a:p>
            <a:pPr marL="1219170" lvl="1" indent="-482588">
              <a:spcBef>
                <a:spcPts val="0"/>
              </a:spcBef>
              <a:buSzPts val="2100"/>
            </a:pPr>
            <a:r>
              <a:rPr lang="en" sz="2400" dirty="0"/>
              <a:t>E.g., collect, forEach, reduce</a:t>
            </a:r>
            <a:endParaRPr sz="2400" dirty="0"/>
          </a:p>
        </p:txBody>
      </p:sp>
      <p:sp>
        <p:nvSpPr>
          <p:cNvPr id="674" name="Google Shape;674;p8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Java Stream API</a:t>
            </a:r>
            <a:endParaRPr dirty="0"/>
          </a:p>
        </p:txBody>
      </p:sp>
      <p:sp>
        <p:nvSpPr>
          <p:cNvPr id="673" name="Google Shape;673;p8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33387">
              <a:buSzPts val="2700"/>
            </a:pPr>
            <a:r>
              <a:rPr lang="en-US" sz="3200" dirty="0"/>
              <a:t>Streams can be created from existing collections</a:t>
            </a:r>
          </a:p>
          <a:p>
            <a:pPr marL="1066785" lvl="1" indent="-533387">
              <a:buSzPts val="2700"/>
            </a:pPr>
            <a:r>
              <a:rPr lang="en" sz="2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Stream a = roster.</a:t>
            </a:r>
            <a:r>
              <a:rPr lang="en" sz="2800" dirty="0">
                <a:solidFill>
                  <a:srgbClr val="0000CC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stream</a:t>
            </a:r>
            <a:r>
              <a:rPr lang="en" sz="2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();</a:t>
            </a:r>
            <a:endParaRPr lang="en-US" sz="2800" dirty="0"/>
          </a:p>
          <a:p>
            <a:pPr marL="609585" indent="-533387">
              <a:buSzPts val="2700"/>
            </a:pPr>
            <a:r>
              <a:rPr lang="en-US" sz="3200" dirty="0"/>
              <a:t>Streams can be created from arrays</a:t>
            </a:r>
          </a:p>
          <a:p>
            <a:pPr marL="1066785" lvl="1" indent="-533387">
              <a:buSzPts val="2700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Student[] roster;</a:t>
            </a:r>
          </a:p>
          <a:p>
            <a:pPr marL="1066785" lvl="1" indent="-533387">
              <a:buSzPts val="2700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Stream b = </a:t>
            </a:r>
            <a:r>
              <a:rPr lang="en-US" sz="2400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java.util.Arrays.stream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(roster);</a:t>
            </a:r>
          </a:p>
          <a:p>
            <a:pPr marL="609585" indent="-533387">
              <a:buSzPts val="2700"/>
            </a:pPr>
            <a:r>
              <a:rPr lang="en-US" sz="3200" dirty="0"/>
              <a:t>Streams can be created from elements</a:t>
            </a:r>
          </a:p>
          <a:p>
            <a:pPr marL="1066785" lvl="1" indent="-533387">
              <a:buSzPts val="2700"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Stream c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Stream.</a:t>
            </a:r>
            <a:r>
              <a:rPr lang="en-US" sz="2800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(student1, student2);</a:t>
            </a:r>
            <a:endParaRPr lang="en-US" sz="2800" dirty="0"/>
          </a:p>
          <a:p>
            <a:pPr marL="609585" indent="-533387">
              <a:buSzPts val="2700"/>
            </a:pPr>
            <a:r>
              <a:rPr lang="en-US" sz="3200" dirty="0"/>
              <a:t>Streams can be joined</a:t>
            </a:r>
          </a:p>
          <a:p>
            <a:pPr marL="1066785" lvl="1" indent="-533387">
              <a:buSzPts val="2700"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Stream ab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Stream.</a:t>
            </a:r>
            <a:r>
              <a:rPr lang="en-US" sz="2800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concat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(a, b);</a:t>
            </a:r>
          </a:p>
          <a:p>
            <a:pPr marL="1066785" lvl="1" indent="-533387">
              <a:buSzPts val="2700"/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74" name="Google Shape;674;p8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1899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Java Stream API</a:t>
            </a:r>
            <a:endParaRPr dirty="0"/>
          </a:p>
        </p:txBody>
      </p:sp>
      <p:sp>
        <p:nvSpPr>
          <p:cNvPr id="673" name="Google Shape;673;p8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33387">
              <a:buSzPts val="2700"/>
            </a:pPr>
            <a:r>
              <a:rPr lang="en-US" sz="3200" dirty="0"/>
              <a:t>Streams can be created from existing collections</a:t>
            </a:r>
          </a:p>
          <a:p>
            <a:pPr marL="1066785" lvl="1" indent="-533387">
              <a:buSzPts val="2700"/>
            </a:pPr>
            <a:r>
              <a:rPr lang="en" sz="2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Stream a = roster.</a:t>
            </a:r>
            <a:r>
              <a:rPr lang="en" sz="2800" dirty="0">
                <a:solidFill>
                  <a:srgbClr val="0000CC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stream</a:t>
            </a:r>
            <a:r>
              <a:rPr lang="en" sz="2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();</a:t>
            </a:r>
            <a:endParaRPr lang="en-US" sz="2800" dirty="0"/>
          </a:p>
          <a:p>
            <a:pPr marL="609585" indent="-533387">
              <a:buSzPts val="2700"/>
            </a:pPr>
            <a:r>
              <a:rPr lang="en-US" sz="3200" dirty="0"/>
              <a:t>Streams can be created from arrays</a:t>
            </a:r>
          </a:p>
          <a:p>
            <a:pPr marL="1066785" lvl="1" indent="-533387">
              <a:buSzPts val="2700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Student[] roster;</a:t>
            </a:r>
          </a:p>
          <a:p>
            <a:pPr marL="1066785" lvl="1" indent="-533387">
              <a:buSzPts val="2700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Stream b = </a:t>
            </a:r>
            <a:r>
              <a:rPr lang="en-US" sz="2400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java.util.Arrays.stream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(roster);</a:t>
            </a:r>
          </a:p>
          <a:p>
            <a:pPr marL="609585" indent="-533387">
              <a:buSzPts val="2700"/>
            </a:pPr>
            <a:r>
              <a:rPr lang="en-US" sz="3200" dirty="0"/>
              <a:t>Streams can be created from elements</a:t>
            </a:r>
          </a:p>
          <a:p>
            <a:pPr marL="1066785" lvl="1" indent="-533387">
              <a:buSzPts val="2700"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Stream c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Stream.</a:t>
            </a:r>
            <a:r>
              <a:rPr lang="en-US" sz="2800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(student1, student2);</a:t>
            </a:r>
            <a:endParaRPr lang="en-US" sz="2800" dirty="0"/>
          </a:p>
          <a:p>
            <a:pPr marL="609585" indent="-533387">
              <a:buSzPts val="2700"/>
            </a:pPr>
            <a:r>
              <a:rPr lang="en-US" sz="3200" dirty="0"/>
              <a:t>Streams can be joined</a:t>
            </a:r>
          </a:p>
          <a:p>
            <a:pPr marL="1066785" lvl="1" indent="-533387">
              <a:buSzPts val="2700"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Stream ab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Stream.</a:t>
            </a:r>
            <a:r>
              <a:rPr lang="en-US" sz="2800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concat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(a, b);</a:t>
            </a:r>
          </a:p>
          <a:p>
            <a:pPr marL="1066785" lvl="1" indent="-533387">
              <a:buSzPts val="2700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Stream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Stream.</a:t>
            </a:r>
            <a:r>
              <a:rPr lang="en-US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concat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Stream.</a:t>
            </a:r>
            <a:r>
              <a:rPr lang="en-US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concat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(b, c));</a:t>
            </a:r>
          </a:p>
          <a:p>
            <a:pPr marL="1066785" lvl="1" indent="-533387">
              <a:buSzPts val="2700"/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74" name="Google Shape;674;p8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8709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Java Stream API</a:t>
            </a:r>
            <a:endParaRPr dirty="0"/>
          </a:p>
        </p:txBody>
      </p:sp>
      <p:sp>
        <p:nvSpPr>
          <p:cNvPr id="673" name="Google Shape;673;p87"/>
          <p:cNvSpPr txBox="1">
            <a:spLocks noGrp="1"/>
          </p:cNvSpPr>
          <p:nvPr>
            <p:ph idx="1"/>
          </p:nvPr>
        </p:nvSpPr>
        <p:spPr>
          <a:xfrm>
            <a:off x="1097280" y="1373274"/>
            <a:ext cx="10058400" cy="534820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601118">
              <a:lnSpc>
                <a:spcPct val="110795"/>
              </a:lnSpc>
              <a:buSzPts val="3500"/>
            </a:pPr>
            <a:r>
              <a:rPr lang="en" sz="2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roster.</a:t>
            </a:r>
            <a:r>
              <a:rPr lang="en" sz="28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stream</a:t>
            </a:r>
            <a:r>
              <a:rPr lang="en" sz="28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</a:t>
            </a:r>
            <a:endParaRPr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09585" indent="-533387">
              <a:buSzPts val="2700"/>
            </a:pPr>
            <a:r>
              <a:rPr lang="en" sz="3200" dirty="0"/>
              <a:t>A stream is a sequence of objects that supports methods that can be pipelined</a:t>
            </a:r>
            <a:endParaRPr sz="3200" dirty="0"/>
          </a:p>
          <a:p>
            <a:pPr marL="1219170" lvl="1" indent="-482588">
              <a:spcBef>
                <a:spcPts val="0"/>
              </a:spcBef>
              <a:buSzPts val="2100"/>
            </a:pPr>
            <a:r>
              <a:rPr lang="en" sz="2400" dirty="0"/>
              <a:t>Streams are not a data structure, but can be created from one</a:t>
            </a:r>
            <a:endParaRPr sz="2400" dirty="0"/>
          </a:p>
          <a:p>
            <a:pPr marL="1219170" lvl="1" indent="-482588">
              <a:spcBef>
                <a:spcPts val="0"/>
              </a:spcBef>
              <a:buSzPts val="2100"/>
            </a:pPr>
            <a:r>
              <a:rPr lang="en" sz="2400" dirty="0"/>
              <a:t>Streams do not change the original data structure</a:t>
            </a:r>
            <a:endParaRPr dirty="0"/>
          </a:p>
          <a:p>
            <a:pPr marL="609585" indent="-533387">
              <a:buSzPts val="2700"/>
            </a:pPr>
            <a:r>
              <a:rPr lang="en" sz="3200" dirty="0"/>
              <a:t>Most stream methods take functions as arguments</a:t>
            </a:r>
          </a:p>
          <a:p>
            <a:pPr marL="609585" indent="-533387">
              <a:buSzPts val="2700"/>
            </a:pPr>
            <a:r>
              <a:rPr lang="en" sz="3200" dirty="0"/>
              <a:t>Intermediate operations:  Return another stream</a:t>
            </a:r>
            <a:endParaRPr sz="3200" dirty="0"/>
          </a:p>
          <a:p>
            <a:pPr marL="1219170" lvl="1" indent="-482588">
              <a:spcBef>
                <a:spcPts val="0"/>
              </a:spcBef>
              <a:buSzPts val="2100"/>
            </a:pPr>
            <a:r>
              <a:rPr lang="en" sz="2400" dirty="0"/>
              <a:t>E.g., filter, sort</a:t>
            </a:r>
            <a:endParaRPr sz="2400" dirty="0"/>
          </a:p>
          <a:p>
            <a:pPr marL="609585" indent="-533387">
              <a:buSzPts val="2700"/>
            </a:pPr>
            <a:r>
              <a:rPr lang="en" sz="3200" dirty="0"/>
              <a:t>Terminal operations:  Return a result</a:t>
            </a:r>
            <a:endParaRPr sz="3200" dirty="0"/>
          </a:p>
          <a:p>
            <a:pPr marL="1219170" lvl="1" indent="-482588">
              <a:spcBef>
                <a:spcPts val="0"/>
              </a:spcBef>
              <a:buSzPts val="2100"/>
            </a:pPr>
            <a:r>
              <a:rPr lang="en" sz="2400" dirty="0"/>
              <a:t>E.g., collect, forEach, reduce</a:t>
            </a:r>
            <a:endParaRPr sz="2400" dirty="0"/>
          </a:p>
        </p:txBody>
      </p:sp>
      <p:sp>
        <p:nvSpPr>
          <p:cNvPr id="674" name="Google Shape;674;p8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9F6C10-1D4E-C81E-EED2-6825F1E46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2" y="3302939"/>
            <a:ext cx="108870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2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5400" dirty="0"/>
              <a:t>Java Functional Interfaces</a:t>
            </a:r>
            <a:endParaRPr sz="5400" dirty="0"/>
          </a:p>
        </p:txBody>
      </p:sp>
      <p:sp>
        <p:nvSpPr>
          <p:cNvPr id="687" name="Google Shape;687;p8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sz="3067" b="1" dirty="0">
                <a:solidFill>
                  <a:srgbClr val="555555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@FunctionalInterface</a:t>
            </a:r>
            <a:endParaRPr sz="30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0" indent="0">
              <a:buNone/>
            </a:pPr>
            <a:r>
              <a:rPr lang="en" sz="30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public</a:t>
            </a:r>
            <a:r>
              <a:rPr lang="en" sz="30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3067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interface</a:t>
            </a:r>
            <a:r>
              <a:rPr lang="en" sz="30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3067" b="1" dirty="0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Consumer</a:t>
            </a:r>
            <a:r>
              <a:rPr lang="en" sz="30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&lt;T&gt; {</a:t>
            </a:r>
            <a:endParaRPr sz="30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0" indent="0">
              <a:buNone/>
            </a:pPr>
            <a:r>
              <a:rPr lang="en" sz="30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3067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30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3067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accept</a:t>
            </a:r>
            <a:r>
              <a:rPr lang="en" sz="30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(T t);</a:t>
            </a:r>
            <a:endParaRPr sz="30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0" indent="0">
              <a:buNone/>
            </a:pPr>
            <a:r>
              <a:rPr lang="en" sz="30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3067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609585" indent="-558786"/>
            <a:r>
              <a:rPr lang="en" dirty="0"/>
              <a:t>Functional interfaces have exactly one method</a:t>
            </a:r>
          </a:p>
          <a:p>
            <a:pPr marL="1066785" lvl="1" indent="-558786"/>
            <a:r>
              <a:rPr lang="en" dirty="0"/>
              <a:t>And the </a:t>
            </a:r>
            <a:r>
              <a:rPr lang="en" dirty="0">
                <a:latin typeface="Courier New" panose="02070309020205020404" pitchFamily="49" charset="0"/>
                <a:cs typeface="Courier New" panose="02070309020205020404" pitchFamily="49" charset="0"/>
              </a:rPr>
              <a:t>@FunctionalInterface</a:t>
            </a:r>
            <a:r>
              <a:rPr lang="en" dirty="0"/>
              <a:t> annotation</a:t>
            </a:r>
            <a:endParaRPr dirty="0"/>
          </a:p>
          <a:p>
            <a:pPr marL="609585" indent="-558786"/>
            <a:r>
              <a:rPr lang="en" dirty="0"/>
              <a:t>Can be used in </a:t>
            </a:r>
            <a:r>
              <a:rPr lang="en" b="1" dirty="0"/>
              <a:t>lambda expressions</a:t>
            </a:r>
            <a:endParaRPr b="1" dirty="0"/>
          </a:p>
        </p:txBody>
      </p:sp>
      <p:sp>
        <p:nvSpPr>
          <p:cNvPr id="688" name="Google Shape;688;p8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dirty="0"/>
              <a:t>Functional Programming in Java</a:t>
            </a:r>
            <a:endParaRPr sz="4800" dirty="0"/>
          </a:p>
        </p:txBody>
      </p:sp>
      <p:sp>
        <p:nvSpPr>
          <p:cNvPr id="657" name="Google Shape;657;p8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Print a list of GitHub repos</a:t>
            </a:r>
            <a:endParaRPr dirty="0"/>
          </a:p>
        </p:txBody>
      </p:sp>
      <p:sp>
        <p:nvSpPr>
          <p:cNvPr id="658" name="Google Shape;658;p8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/>
          </a:p>
        </p:txBody>
      </p:sp>
      <p:sp>
        <p:nvSpPr>
          <p:cNvPr id="659" name="Google Shape;659;p85"/>
          <p:cNvSpPr txBox="1"/>
          <p:nvPr/>
        </p:nvSpPr>
        <p:spPr>
          <a:xfrm>
            <a:off x="607867" y="2326200"/>
            <a:ext cx="93284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0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000" b="1" dirty="0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Student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 String name;  String ghName; }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List&lt;Student&gt;  roster = ...;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0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Functional programming with streams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stream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forEach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(s -&gt; System.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out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println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(s.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ghName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));</a:t>
            </a:r>
          </a:p>
          <a:p>
            <a:pPr>
              <a:lnSpc>
                <a:spcPct val="110795"/>
              </a:lnSpc>
            </a:pPr>
            <a:endParaRPr lang="en"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-US" sz="20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-US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? (</a:t>
            </a:r>
            <a:r>
              <a:rPr lang="en-US" sz="20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Student</a:t>
            </a:r>
            <a:r>
              <a:rPr lang="en-US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s){</a:t>
            </a:r>
          </a:p>
          <a:p>
            <a:pPr>
              <a:lnSpc>
                <a:spcPct val="110795"/>
              </a:lnSpc>
            </a:pPr>
            <a:r>
              <a:rPr lang="en-US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System.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out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println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(s.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ghName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);</a:t>
            </a:r>
            <a:endParaRPr lang="en-US"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-US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</p:spTree>
    <p:extLst>
      <p:ext uri="{BB962C8B-B14F-4D97-AF65-F5344CB8AC3E}">
        <p14:creationId xmlns:p14="http://schemas.microsoft.com/office/powerpoint/2010/main" val="464720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dirty="0"/>
              <a:t>Functional Programming in Java</a:t>
            </a:r>
            <a:endParaRPr sz="4800" dirty="0"/>
          </a:p>
        </p:txBody>
      </p:sp>
      <p:sp>
        <p:nvSpPr>
          <p:cNvPr id="694" name="Google Shape;694;p9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Print a list of GitHub repos</a:t>
            </a:r>
            <a:endParaRPr dirty="0"/>
          </a:p>
        </p:txBody>
      </p:sp>
      <p:sp>
        <p:nvSpPr>
          <p:cNvPr id="695" name="Google Shape;695;p9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18</a:t>
            </a:fld>
            <a:endParaRPr/>
          </a:p>
        </p:txBody>
      </p:sp>
      <p:sp>
        <p:nvSpPr>
          <p:cNvPr id="696" name="Google Shape;696;p90"/>
          <p:cNvSpPr txBox="1"/>
          <p:nvPr/>
        </p:nvSpPr>
        <p:spPr>
          <a:xfrm>
            <a:off x="607867" y="2326200"/>
            <a:ext cx="93284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400" b="1" dirty="0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Student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 String name;  String ghName; }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List&lt;Student&gt;  roster = ...;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Functional programming with streams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stream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forEach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</a:t>
            </a:r>
            <a:r>
              <a:rPr lang="en" sz="24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Consumer&lt;Student&gt;() {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24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public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400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400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accept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(Student s) {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System.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out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println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(s.ghName);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}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});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dirty="0"/>
              <a:t>Java Anonymous Inner Classes</a:t>
            </a:r>
            <a:endParaRPr sz="4800" dirty="0"/>
          </a:p>
        </p:txBody>
      </p:sp>
      <p:sp>
        <p:nvSpPr>
          <p:cNvPr id="680" name="Google Shape;680;p8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roster.</a:t>
            </a:r>
            <a:r>
              <a:rPr lang="en" sz="16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stream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().</a:t>
            </a:r>
            <a:r>
              <a:rPr lang="en" sz="16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forEach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</a:t>
            </a:r>
            <a:r>
              <a:rPr lang="en" sz="1600" b="1" dirty="0">
                <a:solidFill>
                  <a:srgbClr val="008800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6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Consumer&lt;Student&gt;() {</a:t>
            </a:r>
            <a:endParaRPr sz="1600" dirty="0">
              <a:solidFill>
                <a:srgbClr val="333333"/>
              </a:solidFill>
              <a:highlight>
                <a:srgbClr val="FFFF00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6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1600" b="1" dirty="0">
                <a:solidFill>
                  <a:srgbClr val="008800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public</a:t>
            </a:r>
            <a:r>
              <a:rPr lang="en" sz="16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333399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16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600" b="1" dirty="0">
                <a:solidFill>
                  <a:srgbClr val="0066BB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accept</a:t>
            </a:r>
            <a:r>
              <a:rPr lang="en" sz="16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(Student s) {</a:t>
            </a:r>
            <a:endParaRPr sz="1600" dirty="0">
              <a:solidFill>
                <a:srgbClr val="333333"/>
              </a:solidFill>
              <a:highlight>
                <a:srgbClr val="FFFF00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6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System.</a:t>
            </a:r>
            <a:r>
              <a:rPr lang="en" sz="1600" dirty="0">
                <a:solidFill>
                  <a:srgbClr val="0000CC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out</a:t>
            </a:r>
            <a:r>
              <a:rPr lang="en" sz="16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.</a:t>
            </a:r>
            <a:r>
              <a:rPr lang="en" sz="1600" dirty="0">
                <a:solidFill>
                  <a:srgbClr val="0000CC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println</a:t>
            </a:r>
            <a:r>
              <a:rPr lang="en" sz="16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(s);</a:t>
            </a:r>
            <a:endParaRPr sz="1600" dirty="0">
              <a:solidFill>
                <a:srgbClr val="333333"/>
              </a:solidFill>
              <a:highlight>
                <a:srgbClr val="FFFF00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6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}</a:t>
            </a:r>
            <a:endParaRPr sz="1600" dirty="0">
              <a:solidFill>
                <a:srgbClr val="333333"/>
              </a:solidFill>
              <a:highlight>
                <a:srgbClr val="FFFF00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6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r>
              <a:rPr lang="en" sz="16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);</a:t>
            </a:r>
            <a:endParaRPr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09585" indent="-482588">
              <a:buSzPts val="2100"/>
            </a:pPr>
            <a:r>
              <a:rPr lang="en" sz="1800" dirty="0"/>
              <a:t>Allow to implement an interface in-place</a:t>
            </a:r>
            <a:endParaRPr sz="1800" dirty="0"/>
          </a:p>
          <a:p>
            <a:pPr marL="609585" indent="-482588">
              <a:buSzPts val="2100"/>
            </a:pPr>
            <a:r>
              <a:rPr lang="en" sz="1800" dirty="0"/>
              <a:t>We are creating a class with a single instance:</a:t>
            </a:r>
          </a:p>
          <a:p>
            <a:pPr marL="609585" indent="-482588">
              <a:buSzPts val="2100"/>
            </a:pPr>
            <a:endParaRPr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 Aux implements Consumer&lt;Student&gt; {</a:t>
            </a:r>
            <a:endParaRPr sz="1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1400" b="1" dirty="0">
                <a:solidFill>
                  <a:srgbClr val="008800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public</a:t>
            </a:r>
            <a:r>
              <a:rPr lang="en" sz="14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400" b="1" dirty="0">
                <a:solidFill>
                  <a:srgbClr val="333399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void</a:t>
            </a:r>
            <a:r>
              <a:rPr lang="en" sz="14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400" b="1" dirty="0">
                <a:solidFill>
                  <a:srgbClr val="0066BB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accept</a:t>
            </a:r>
            <a:r>
              <a:rPr lang="en" sz="14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(Student s) {</a:t>
            </a:r>
            <a:endParaRPr sz="1400" dirty="0">
              <a:solidFill>
                <a:srgbClr val="333333"/>
              </a:solidFill>
              <a:highlight>
                <a:srgbClr val="FFFF00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System.</a:t>
            </a:r>
            <a:r>
              <a:rPr lang="en" sz="1400" dirty="0">
                <a:solidFill>
                  <a:srgbClr val="0000CC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out</a:t>
            </a:r>
            <a:r>
              <a:rPr lang="en" sz="14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.</a:t>
            </a:r>
            <a:r>
              <a:rPr lang="en" sz="1400" dirty="0">
                <a:solidFill>
                  <a:srgbClr val="0000CC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println</a:t>
            </a:r>
            <a:r>
              <a:rPr lang="en" sz="14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(s);</a:t>
            </a:r>
            <a:endParaRPr sz="1400" dirty="0">
              <a:solidFill>
                <a:srgbClr val="333333"/>
              </a:solidFill>
              <a:highlight>
                <a:srgbClr val="FFFF00"/>
              </a:highlight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}</a:t>
            </a:r>
            <a:endParaRPr sz="1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1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roster.</a:t>
            </a:r>
            <a:r>
              <a:rPr lang="en" sz="1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stream</a:t>
            </a:r>
            <a:r>
              <a:rPr lang="en" sz="1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().</a:t>
            </a:r>
            <a:r>
              <a:rPr lang="en" sz="1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forEach</a:t>
            </a:r>
            <a:r>
              <a:rPr lang="en" sz="1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</a:t>
            </a:r>
            <a:r>
              <a:rPr lang="en" sz="1400" b="1" dirty="0">
                <a:solidFill>
                  <a:srgbClr val="008800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new</a:t>
            </a:r>
            <a:r>
              <a:rPr lang="en" sz="14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Aux())</a:t>
            </a:r>
            <a:r>
              <a:rPr lang="en" sz="1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);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81" name="Google Shape;681;p8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DB6851-256C-97D2-D929-369C7E98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FFD6E-E595-C7A1-793B-6E8917CFA57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25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dirty="0"/>
              <a:t>Functional Programming in Java</a:t>
            </a:r>
            <a:endParaRPr sz="4800" dirty="0"/>
          </a:p>
        </p:txBody>
      </p:sp>
      <p:sp>
        <p:nvSpPr>
          <p:cNvPr id="702" name="Google Shape;702;p9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Print a list of GitHub repos</a:t>
            </a:r>
            <a:endParaRPr dirty="0"/>
          </a:p>
        </p:txBody>
      </p:sp>
      <p:sp>
        <p:nvSpPr>
          <p:cNvPr id="703" name="Google Shape;703;p9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20</a:t>
            </a:fld>
            <a:endParaRPr/>
          </a:p>
        </p:txBody>
      </p:sp>
      <p:sp>
        <p:nvSpPr>
          <p:cNvPr id="704" name="Google Shape;704;p91"/>
          <p:cNvSpPr txBox="1"/>
          <p:nvPr/>
        </p:nvSpPr>
        <p:spPr>
          <a:xfrm>
            <a:off x="607866" y="2326200"/>
            <a:ext cx="10745933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400" b="1" dirty="0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Student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 String name;  String ghName; }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List&lt;Student&gt;  roster = ...;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Functional programming with streams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stream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forEach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(s -&gt; System.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out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println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(s));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DB6851-256C-97D2-D929-369C7E98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FFD6E-E595-C7A1-793B-6E8917CFA57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05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dirty="0"/>
              <a:t>Functional Programming in Java</a:t>
            </a:r>
            <a:endParaRPr sz="4800" dirty="0"/>
          </a:p>
        </p:txBody>
      </p:sp>
      <p:sp>
        <p:nvSpPr>
          <p:cNvPr id="734" name="Google Shape;734;p9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Print a list of GitHub repos</a:t>
            </a:r>
            <a:endParaRPr dirty="0"/>
          </a:p>
        </p:txBody>
      </p:sp>
      <p:sp>
        <p:nvSpPr>
          <p:cNvPr id="735" name="Google Shape;735;p9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22</a:t>
            </a:fld>
            <a:endParaRPr/>
          </a:p>
        </p:txBody>
      </p:sp>
      <p:sp>
        <p:nvSpPr>
          <p:cNvPr id="737" name="Google Shape;737;p94"/>
          <p:cNvSpPr txBox="1"/>
          <p:nvPr/>
        </p:nvSpPr>
        <p:spPr>
          <a:xfrm>
            <a:off x="607867" y="2326200"/>
            <a:ext cx="93284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7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lang="en" sz="17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733" b="1" dirty="0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Student</a:t>
            </a:r>
            <a:r>
              <a:rPr lang="en" sz="17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</a:t>
            </a:r>
            <a:endParaRPr sz="17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7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String name;  String ghName;</a:t>
            </a:r>
            <a:endParaRPr sz="17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467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void</a:t>
            </a:r>
            <a:r>
              <a:rPr lang="en" sz="14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467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printGHName</a:t>
            </a:r>
            <a:r>
              <a:rPr lang="en" sz="14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{ System.</a:t>
            </a:r>
            <a:r>
              <a:rPr lang="en" sz="1467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out</a:t>
            </a:r>
            <a:r>
              <a:rPr lang="en" sz="14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.</a:t>
            </a:r>
            <a:r>
              <a:rPr lang="en" sz="1467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println</a:t>
            </a:r>
            <a:r>
              <a:rPr lang="en" sz="14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(this.</a:t>
            </a:r>
            <a:r>
              <a:rPr lang="en" sz="1467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ghName</a:t>
            </a:r>
            <a:r>
              <a:rPr lang="en" sz="14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); </a:t>
            </a:r>
            <a:r>
              <a:rPr lang="en" sz="17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17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7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17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List&lt;Student&gt;  roster = ...;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Functional programming with streams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stream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forEach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</a:t>
            </a:r>
            <a:r>
              <a:rPr lang="en" sz="2400" b="1" dirty="0">
                <a:solidFill>
                  <a:srgbClr val="9977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Student:</a:t>
            </a:r>
            <a:r>
              <a:rPr lang="en" sz="2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:printGHName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);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2" name="Google Shape;747;p95">
            <a:extLst>
              <a:ext uri="{FF2B5EF4-FFF2-40B4-BE49-F238E27FC236}">
                <a16:creationId xmlns:a16="http://schemas.microsoft.com/office/drawing/2014/main" id="{155821A4-C9C3-48C0-9A45-840462EEFCC0}"/>
              </a:ext>
            </a:extLst>
          </p:cNvPr>
          <p:cNvSpPr/>
          <p:nvPr/>
        </p:nvSpPr>
        <p:spPr>
          <a:xfrm rot="5400000">
            <a:off x="6824004" y="4032100"/>
            <a:ext cx="425600" cy="30928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Google Shape;748;p95">
            <a:extLst>
              <a:ext uri="{FF2B5EF4-FFF2-40B4-BE49-F238E27FC236}">
                <a16:creationId xmlns:a16="http://schemas.microsoft.com/office/drawing/2014/main" id="{B583A011-1495-43F8-9B10-207CD3279040}"/>
              </a:ext>
            </a:extLst>
          </p:cNvPr>
          <p:cNvSpPr txBox="1"/>
          <p:nvPr/>
        </p:nvSpPr>
        <p:spPr>
          <a:xfrm>
            <a:off x="5478704" y="5716200"/>
            <a:ext cx="3077200" cy="7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Method Reference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dirty="0"/>
              <a:t>Functional Programming in Java</a:t>
            </a:r>
            <a:endParaRPr sz="4800" dirty="0"/>
          </a:p>
        </p:txBody>
      </p:sp>
      <p:sp>
        <p:nvSpPr>
          <p:cNvPr id="734" name="Google Shape;734;p9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Print a list of GitHub repos</a:t>
            </a:r>
            <a:endParaRPr dirty="0"/>
          </a:p>
        </p:txBody>
      </p:sp>
      <p:sp>
        <p:nvSpPr>
          <p:cNvPr id="735" name="Google Shape;735;p9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23</a:t>
            </a:fld>
            <a:endParaRPr/>
          </a:p>
        </p:txBody>
      </p:sp>
      <p:sp>
        <p:nvSpPr>
          <p:cNvPr id="737" name="Google Shape;737;p94"/>
          <p:cNvSpPr txBox="1"/>
          <p:nvPr/>
        </p:nvSpPr>
        <p:spPr>
          <a:xfrm>
            <a:off x="607867" y="2326200"/>
            <a:ext cx="93284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7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lang="en" sz="17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733" b="1" dirty="0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Student</a:t>
            </a:r>
            <a:r>
              <a:rPr lang="en" sz="17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</a:t>
            </a:r>
            <a:endParaRPr sz="17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7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String name;  String ghName;</a:t>
            </a:r>
            <a:endParaRPr sz="17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467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void</a:t>
            </a:r>
            <a:r>
              <a:rPr lang="en" sz="14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467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printGHName</a:t>
            </a:r>
            <a:r>
              <a:rPr lang="en" sz="14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{ System.</a:t>
            </a:r>
            <a:r>
              <a:rPr lang="en" sz="1467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out</a:t>
            </a:r>
            <a:r>
              <a:rPr lang="en" sz="14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.</a:t>
            </a:r>
            <a:r>
              <a:rPr lang="en" sz="1467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println</a:t>
            </a:r>
            <a:r>
              <a:rPr lang="en" sz="14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(this.</a:t>
            </a:r>
            <a:r>
              <a:rPr lang="en" sz="1467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ghName</a:t>
            </a:r>
            <a:r>
              <a:rPr lang="en" sz="14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); </a:t>
            </a:r>
            <a:r>
              <a:rPr lang="en" sz="17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17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7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17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List&lt;Student&gt;  roster = ...;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Functional programming with streams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stream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forEach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</a:t>
            </a:r>
            <a:r>
              <a:rPr lang="en" sz="2400" b="1" dirty="0">
                <a:solidFill>
                  <a:srgbClr val="9977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Student:</a:t>
            </a:r>
            <a:r>
              <a:rPr lang="en" sz="2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:printGHName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);</a:t>
            </a: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s -&gt; s.printGHName()</a:t>
            </a:r>
            <a:endParaRPr sz="2400" dirty="0">
              <a:solidFill>
                <a:srgbClr val="888888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308E2D-0847-48C4-A2CB-D47CA6FA112A}"/>
              </a:ext>
            </a:extLst>
          </p:cNvPr>
          <p:cNvSpPr txBox="1"/>
          <p:nvPr/>
        </p:nvSpPr>
        <p:spPr>
          <a:xfrm>
            <a:off x="8214297" y="1840279"/>
            <a:ext cx="3805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Method 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Refer to method through Class::method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Receiver/single argument is implicit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Each list element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not work with methods that have arguments</a:t>
            </a:r>
          </a:p>
        </p:txBody>
      </p:sp>
    </p:spTree>
    <p:extLst>
      <p:ext uri="{BB962C8B-B14F-4D97-AF65-F5344CB8AC3E}">
        <p14:creationId xmlns:p14="http://schemas.microsoft.com/office/powerpoint/2010/main" val="723707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dirty="0"/>
              <a:t>Functional Programming in Java</a:t>
            </a:r>
            <a:endParaRPr sz="4800" dirty="0"/>
          </a:p>
        </p:txBody>
      </p:sp>
      <p:sp>
        <p:nvSpPr>
          <p:cNvPr id="734" name="Google Shape;734;p9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Print a list of GitHub repos</a:t>
            </a:r>
            <a:endParaRPr dirty="0"/>
          </a:p>
        </p:txBody>
      </p:sp>
      <p:sp>
        <p:nvSpPr>
          <p:cNvPr id="735" name="Google Shape;735;p9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24</a:t>
            </a:fld>
            <a:endParaRPr/>
          </a:p>
        </p:txBody>
      </p:sp>
      <p:sp>
        <p:nvSpPr>
          <p:cNvPr id="737" name="Google Shape;737;p94"/>
          <p:cNvSpPr txBox="1"/>
          <p:nvPr/>
        </p:nvSpPr>
        <p:spPr>
          <a:xfrm>
            <a:off x="607867" y="2326200"/>
            <a:ext cx="93284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7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lang="en" sz="17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733" b="1" dirty="0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Student</a:t>
            </a:r>
            <a:r>
              <a:rPr lang="en" sz="17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</a:t>
            </a:r>
            <a:endParaRPr sz="17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7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String name;  String ghName;</a:t>
            </a:r>
            <a:endParaRPr sz="17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467" b="1" dirty="0">
                <a:solidFill>
                  <a:srgbClr val="333399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void</a:t>
            </a:r>
            <a:r>
              <a:rPr lang="en" sz="14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1467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printGHName</a:t>
            </a:r>
            <a:r>
              <a:rPr lang="en" sz="14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 { System.</a:t>
            </a:r>
            <a:r>
              <a:rPr lang="en" sz="1467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out</a:t>
            </a:r>
            <a:r>
              <a:rPr lang="en" sz="14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.</a:t>
            </a:r>
            <a:r>
              <a:rPr lang="en" sz="1467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println</a:t>
            </a:r>
            <a:r>
              <a:rPr lang="en" sz="14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(this.</a:t>
            </a:r>
            <a:r>
              <a:rPr lang="en" sz="1467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ghName</a:t>
            </a:r>
            <a:r>
              <a:rPr lang="en" sz="1467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); </a:t>
            </a:r>
            <a:r>
              <a:rPr lang="en" sz="17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17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17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1733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List&lt;Student&gt;  roster = ...;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Functional programming with streams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stream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forEach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</a:t>
            </a:r>
            <a:r>
              <a:rPr lang="en" sz="2400" b="1" dirty="0">
                <a:solidFill>
                  <a:srgbClr val="9977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System.out:</a:t>
            </a:r>
            <a:r>
              <a:rPr lang="en" sz="2400" dirty="0">
                <a:solidFill>
                  <a:srgbClr val="333333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:println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);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-US" sz="24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s -&gt; </a:t>
            </a:r>
            <a:r>
              <a:rPr lang="en-US" sz="2400" dirty="0" err="1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System.out.println</a:t>
            </a:r>
            <a:r>
              <a:rPr lang="en-US" sz="24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308E2D-0847-48C4-A2CB-D47CA6FA112A}"/>
              </a:ext>
            </a:extLst>
          </p:cNvPr>
          <p:cNvSpPr txBox="1"/>
          <p:nvPr/>
        </p:nvSpPr>
        <p:spPr>
          <a:xfrm>
            <a:off x="8214297" y="1840279"/>
            <a:ext cx="38055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Method 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Refer to method through Class::method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Receiver/single argument is implicit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Each list element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not work with methods that have more than one argument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Works with static methods that have a single argument</a:t>
            </a:r>
          </a:p>
        </p:txBody>
      </p:sp>
    </p:spTree>
    <p:extLst>
      <p:ext uri="{BB962C8B-B14F-4D97-AF65-F5344CB8AC3E}">
        <p14:creationId xmlns:p14="http://schemas.microsoft.com/office/powerpoint/2010/main" val="2059475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DB6851-256C-97D2-D929-369C7E98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FFD6E-E595-C7A1-793B-6E8917CFA57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90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dirty="0"/>
              <a:t>Functional Programming in Java</a:t>
            </a:r>
            <a:endParaRPr sz="6000" dirty="0"/>
          </a:p>
        </p:txBody>
      </p:sp>
      <p:sp>
        <p:nvSpPr>
          <p:cNvPr id="763" name="Google Shape;763;p97"/>
          <p:cNvSpPr txBox="1">
            <a:spLocks noGrp="1"/>
          </p:cNvSpPr>
          <p:nvPr>
            <p:ph idx="1"/>
          </p:nvPr>
        </p:nvSpPr>
        <p:spPr>
          <a:xfrm>
            <a:off x="1097280" y="1373274"/>
            <a:ext cx="11094720" cy="449581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sz="2000" dirty="0"/>
              <a:t>We want to turn the roster into a list of git clone commands to download the student’s code</a:t>
            </a:r>
            <a:endParaRPr sz="2000" dirty="0"/>
          </a:p>
          <a:p>
            <a:pPr marL="0" indent="0">
              <a:spcBef>
                <a:spcPts val="1333"/>
              </a:spcBef>
              <a:buNone/>
            </a:pPr>
            <a:endParaRPr sz="2000" dirty="0"/>
          </a:p>
          <a:p>
            <a:pPr marL="0" indent="0">
              <a:spcBef>
                <a:spcPts val="1333"/>
              </a:spcBef>
              <a:buNone/>
            </a:pPr>
            <a:r>
              <a:rPr lang="en" sz="2000" dirty="0"/>
              <a:t>Thinking in lists</a:t>
            </a:r>
            <a:endParaRPr sz="2000" dirty="0"/>
          </a:p>
          <a:p>
            <a:pPr marL="0" indent="0">
              <a:spcBef>
                <a:spcPts val="1333"/>
              </a:spcBef>
              <a:buNone/>
            </a:pPr>
            <a:r>
              <a:rPr lang="en" sz="3600" dirty="0">
                <a:latin typeface="Inconsolata"/>
                <a:ea typeface="Inconsolata"/>
                <a:cs typeface="Inconsolata"/>
                <a:sym typeface="Inconsolata"/>
              </a:rPr>
              <a:t>(Student1 Student2 Student3 …)</a:t>
            </a:r>
            <a:endParaRPr sz="3600" dirty="0">
              <a:latin typeface="Inconsolata"/>
              <a:ea typeface="Inconsolata"/>
              <a:cs typeface="Inconsolata"/>
              <a:sym typeface="Inconsolata"/>
            </a:endParaRPr>
          </a:p>
          <a:p>
            <a:pPr marL="0" indent="0">
              <a:spcBef>
                <a:spcPts val="1333"/>
              </a:spcBef>
              <a:buNone/>
            </a:pPr>
            <a:r>
              <a:rPr lang="en" sz="3600" dirty="0">
                <a:latin typeface="Inconsolata"/>
                <a:ea typeface="Inconsolata"/>
                <a:cs typeface="Inconsolata"/>
                <a:sym typeface="Inconsolata"/>
              </a:rPr>
              <a:t>-&gt; (ghName1 ghName2 ghName3 …)</a:t>
            </a:r>
            <a:endParaRPr sz="3600" dirty="0">
              <a:latin typeface="Inconsolata"/>
              <a:ea typeface="Inconsolata"/>
              <a:cs typeface="Inconsolata"/>
              <a:sym typeface="Inconsolata"/>
            </a:endParaRPr>
          </a:p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r>
              <a:rPr lang="en" sz="3600" dirty="0">
                <a:latin typeface="Inconsolata"/>
                <a:ea typeface="Inconsolata"/>
                <a:cs typeface="Inconsolata"/>
                <a:sym typeface="Inconsolata"/>
              </a:rPr>
              <a:t>-&gt; (“git clone ghName1” “git clone ghName2”…)</a:t>
            </a:r>
            <a:endParaRPr sz="3600" dirty="0"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764" name="Google Shape;764;p9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dirty="0"/>
              <a:t>Functional Programming in Java</a:t>
            </a:r>
            <a:endParaRPr sz="6000" dirty="0"/>
          </a:p>
        </p:txBody>
      </p:sp>
      <p:sp>
        <p:nvSpPr>
          <p:cNvPr id="770" name="Google Shape;770;p98"/>
          <p:cNvSpPr txBox="1">
            <a:spLocks noGrp="1"/>
          </p:cNvSpPr>
          <p:nvPr>
            <p:ph idx="1"/>
          </p:nvPr>
        </p:nvSpPr>
        <p:spPr>
          <a:xfrm>
            <a:off x="1097280" y="1373274"/>
            <a:ext cx="10058400" cy="506338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We want to turn the roster into a list of git clone commands to download the student’s code</a:t>
            </a:r>
            <a:endParaRPr sz="1467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0795"/>
              </a:lnSpc>
              <a:spcBef>
                <a:spcPts val="1333"/>
              </a:spcBef>
              <a:buNone/>
            </a:pPr>
            <a:r>
              <a:rPr lang="en" sz="32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&lt;</a:t>
            </a:r>
            <a:r>
              <a:rPr lang="en" sz="3200" b="1" dirty="0">
                <a:solidFill>
                  <a:schemeClr val="dk2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</a:t>
            </a:r>
            <a:r>
              <a:rPr lang="en" sz="32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&gt; Stream&lt;</a:t>
            </a:r>
            <a:r>
              <a:rPr lang="en" sz="3200" b="1" dirty="0">
                <a:solidFill>
                  <a:schemeClr val="dk2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</a:t>
            </a:r>
            <a:r>
              <a:rPr lang="en" sz="32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&gt; </a:t>
            </a:r>
            <a:r>
              <a:rPr lang="en" sz="3200" b="1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map</a:t>
            </a:r>
            <a:r>
              <a:rPr lang="en" sz="32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(Function&lt;</a:t>
            </a:r>
            <a:r>
              <a:rPr lang="en" sz="3200" b="1" dirty="0">
                <a:solidFill>
                  <a:schemeClr val="accent5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</a:t>
            </a:r>
            <a:r>
              <a:rPr lang="en" sz="32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,</a:t>
            </a:r>
            <a:r>
              <a:rPr lang="en" sz="3200" b="1" dirty="0">
                <a:solidFill>
                  <a:schemeClr val="dk2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</a:t>
            </a:r>
            <a:r>
              <a:rPr lang="en" sz="32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&gt; mapper)</a:t>
            </a:r>
            <a:endParaRPr sz="4400" dirty="0">
              <a:highlight>
                <a:srgbClr val="FFFF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09585" indent="-558786"/>
            <a:r>
              <a:rPr lang="en" dirty="0"/>
              <a:t>Turns a stream of type </a:t>
            </a:r>
            <a:r>
              <a:rPr lang="en" b="1" dirty="0">
                <a:solidFill>
                  <a:schemeClr val="accent5"/>
                </a:solidFill>
              </a:rPr>
              <a:t>T</a:t>
            </a:r>
            <a:r>
              <a:rPr lang="en" dirty="0"/>
              <a:t> into a stream of type </a:t>
            </a:r>
            <a:r>
              <a:rPr lang="en" b="1" dirty="0">
                <a:solidFill>
                  <a:schemeClr val="dk2"/>
                </a:solidFill>
              </a:rPr>
              <a:t>R</a:t>
            </a:r>
            <a:endParaRPr dirty="0"/>
          </a:p>
          <a:p>
            <a:pPr marL="609585" indent="-558786"/>
            <a:r>
              <a:rPr lang="en" dirty="0"/>
              <a:t>Takes a function from </a:t>
            </a:r>
            <a:r>
              <a:rPr lang="en" b="1" dirty="0">
                <a:solidFill>
                  <a:schemeClr val="accent5"/>
                </a:solidFill>
              </a:rPr>
              <a:t>T</a:t>
            </a:r>
            <a:r>
              <a:rPr lang="en" dirty="0"/>
              <a:t> to </a:t>
            </a:r>
            <a:r>
              <a:rPr lang="en" b="1" dirty="0">
                <a:solidFill>
                  <a:schemeClr val="dk2"/>
                </a:solidFill>
              </a:rPr>
              <a:t>R</a:t>
            </a:r>
            <a:endParaRPr dirty="0"/>
          </a:p>
          <a:p>
            <a:pPr marL="0" indent="0">
              <a:spcBef>
                <a:spcPts val="1333"/>
              </a:spcBef>
              <a:buNone/>
            </a:pPr>
            <a:r>
              <a:rPr lang="en" dirty="0">
                <a:latin typeface="Courier New" panose="02070309020205020404" pitchFamily="49" charset="0"/>
                <a:ea typeface="Inconsolata" pitchFamily="1" charset="0"/>
                <a:cs typeface="Courier New" panose="02070309020205020404" pitchFamily="49" charset="0"/>
              </a:rPr>
              <a:t>Stream s</a:t>
            </a:r>
            <a:r>
              <a:rPr lang="en" dirty="0"/>
              <a:t>: </a:t>
            </a:r>
            <a:r>
              <a:rPr lang="en" dirty="0">
                <a:latin typeface="Courier New" panose="02070309020205020404" pitchFamily="49" charset="0"/>
                <a:cs typeface="Courier New" panose="02070309020205020404" pitchFamily="49" charset="0"/>
              </a:rPr>
              <a:t>(a b c d e)</a:t>
            </a:r>
            <a:r>
              <a:rPr lang="en" dirty="0"/>
              <a:t>               </a:t>
            </a:r>
            <a:r>
              <a:rPr lang="en" dirty="0">
                <a:latin typeface="Courier New" panose="02070309020205020404" pitchFamily="49" charset="0"/>
                <a:cs typeface="Courier New" panose="02070309020205020404" pitchFamily="49" charset="0"/>
              </a:rPr>
              <a:t>Function f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1333"/>
              </a:spcBef>
              <a:buNone/>
            </a:pPr>
            <a:r>
              <a:rPr lang="en" dirty="0">
                <a:latin typeface="Courier New" panose="02070309020205020404" pitchFamily="49" charset="0"/>
                <a:cs typeface="Courier New" panose="02070309020205020404" pitchFamily="49" charset="0"/>
              </a:rPr>
              <a:t>s.map(f):  ( f(a)  f(b)  f(c)  f(d)  f(e) )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1333"/>
              </a:spcBef>
              <a:spcAft>
                <a:spcPts val="1333"/>
              </a:spcAft>
            </a:pPr>
            <a:endParaRPr lang="en-US" dirty="0">
              <a:latin typeface="Helvetica" panose="020B0604020202020204" pitchFamily="34" charset="0"/>
              <a:ea typeface="Inconsolata"/>
              <a:cs typeface="Helvetica" panose="020B0604020202020204" pitchFamily="34" charset="0"/>
              <a:sym typeface="Inconsolata"/>
            </a:endParaRPr>
          </a:p>
          <a:p>
            <a:pPr>
              <a:spcBef>
                <a:spcPts val="1333"/>
              </a:spcBef>
              <a:spcAft>
                <a:spcPts val="1333"/>
              </a:spcAft>
            </a:pPr>
            <a:r>
              <a:rPr lang="en-US" dirty="0">
                <a:latin typeface="Helvetica" panose="020B0604020202020204" pitchFamily="34" charset="0"/>
                <a:ea typeface="Inconsolata"/>
                <a:cs typeface="Helvetica" panose="020B0604020202020204" pitchFamily="34" charset="0"/>
                <a:sym typeface="Inconsolata"/>
              </a:rPr>
              <a:t>Note: streams are immutable! </a:t>
            </a:r>
            <a:r>
              <a:rPr lang="en-US" dirty="0" err="1"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s.map</a:t>
            </a:r>
            <a:r>
              <a:rPr lang="en-US" dirty="0">
                <a:latin typeface="Helvetica" panose="020B0604020202020204" pitchFamily="34" charset="0"/>
                <a:ea typeface="Inconsolata"/>
                <a:cs typeface="Helvetica" panose="020B0604020202020204" pitchFamily="34" charset="0"/>
                <a:sym typeface="Inconsolata"/>
              </a:rPr>
              <a:t> returns a </a:t>
            </a:r>
            <a:r>
              <a:rPr lang="en-US" i="1" dirty="0">
                <a:latin typeface="Helvetica" panose="020B0604020202020204" pitchFamily="34" charset="0"/>
                <a:ea typeface="Inconsolata"/>
                <a:cs typeface="Helvetica" panose="020B0604020202020204" pitchFamily="34" charset="0"/>
                <a:sym typeface="Inconsolata"/>
              </a:rPr>
              <a:t>new</a:t>
            </a:r>
            <a:r>
              <a:rPr lang="en-US" dirty="0">
                <a:latin typeface="Helvetica" panose="020B0604020202020204" pitchFamily="34" charset="0"/>
                <a:ea typeface="Inconsolata"/>
                <a:cs typeface="Helvetica" panose="020B0604020202020204" pitchFamily="34" charset="0"/>
                <a:sym typeface="Inconsolata"/>
              </a:rPr>
              <a:t> stream</a:t>
            </a:r>
            <a:endParaRPr dirty="0">
              <a:latin typeface="Helvetica" panose="020B0604020202020204" pitchFamily="34" charset="0"/>
              <a:ea typeface="Inconsolata"/>
              <a:cs typeface="Helvetica" panose="020B0604020202020204" pitchFamily="34" charset="0"/>
              <a:sym typeface="Inconsolata"/>
            </a:endParaRPr>
          </a:p>
        </p:txBody>
      </p:sp>
      <p:sp>
        <p:nvSpPr>
          <p:cNvPr id="771" name="Google Shape;771;p9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133"/>
              <a:t>Sequential Stream</a:t>
            </a:r>
            <a:endParaRPr sz="6133"/>
          </a:p>
        </p:txBody>
      </p:sp>
      <p:sp>
        <p:nvSpPr>
          <p:cNvPr id="800" name="Google Shape;800;p10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>
                <a:latin typeface="Courier New" panose="02070309020205020404" pitchFamily="49" charset="0"/>
                <a:cs typeface="Courier New" panose="02070309020205020404" pitchFamily="49" charset="0"/>
              </a:rPr>
              <a:t>Stream s: (“a” “b” “c”)       f: (x -&gt; x + “ done”)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1333"/>
              </a:spcBef>
              <a:buNone/>
            </a:pPr>
            <a:r>
              <a:rPr lang="en" dirty="0">
                <a:latin typeface="Courier New" panose="02070309020205020404" pitchFamily="49" charset="0"/>
                <a:cs typeface="Courier New" panose="02070309020205020404" pitchFamily="49" charset="0"/>
              </a:rPr>
              <a:t>s.map(f):  ( f(“a”)  f(“b”)  f(“c”) )</a:t>
            </a:r>
          </a:p>
          <a:p>
            <a:pPr marL="0" indent="0">
              <a:spcBef>
                <a:spcPts val="1333"/>
              </a:spcBef>
              <a:buNone/>
            </a:pP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01" name="Google Shape;801;p10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1587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133"/>
              <a:t>Sequential Stream</a:t>
            </a:r>
            <a:endParaRPr sz="6133"/>
          </a:p>
        </p:txBody>
      </p:sp>
      <p:sp>
        <p:nvSpPr>
          <p:cNvPr id="800" name="Google Shape;800;p10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>
                <a:latin typeface="Courier New" panose="02070309020205020404" pitchFamily="49" charset="0"/>
                <a:cs typeface="Courier New" panose="02070309020205020404" pitchFamily="49" charset="0"/>
              </a:rPr>
              <a:t>Stream s: (“a” “b” “c”)       f: (x -&gt; x + “ done”)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1333"/>
              </a:spcBef>
              <a:buNone/>
            </a:pPr>
            <a:r>
              <a:rPr lang="en" dirty="0">
                <a:latin typeface="Courier New" panose="02070309020205020404" pitchFamily="49" charset="0"/>
                <a:cs typeface="Courier New" panose="02070309020205020404" pitchFamily="49" charset="0"/>
              </a:rPr>
              <a:t>s.map(f):  ( f(“a”)  f(“b”)  f(“c”) )</a:t>
            </a:r>
          </a:p>
          <a:p>
            <a:pPr marL="0" indent="0">
              <a:spcBef>
                <a:spcPts val="1333"/>
              </a:spcBef>
              <a:buNone/>
            </a:pPr>
            <a:endParaRPr dirty="0"/>
          </a:p>
          <a:p>
            <a:pPr marL="609585" indent="-550320">
              <a:spcBef>
                <a:spcPts val="1333"/>
              </a:spcBef>
              <a:buSzPts val="2900"/>
              <a:buFont typeface="Inconsolata"/>
              <a:buAutoNum type="arabicPeriod"/>
            </a:pPr>
            <a:r>
              <a:rPr lang="en" sz="3867" dirty="0"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(“a done” f(b) f(c))</a:t>
            </a:r>
            <a:endParaRPr sz="3867" dirty="0"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801" name="Google Shape;801;p10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29</a:t>
            </a:fld>
            <a:endParaRPr/>
          </a:p>
        </p:txBody>
      </p:sp>
      <p:sp>
        <p:nvSpPr>
          <p:cNvPr id="802" name="Google Shape;802;p101"/>
          <p:cNvSpPr/>
          <p:nvPr/>
        </p:nvSpPr>
        <p:spPr>
          <a:xfrm>
            <a:off x="3535792" y="1998885"/>
            <a:ext cx="1179641" cy="585147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03" name="Google Shape;803;p101"/>
          <p:cNvSpPr/>
          <p:nvPr/>
        </p:nvSpPr>
        <p:spPr>
          <a:xfrm>
            <a:off x="1980883" y="2940966"/>
            <a:ext cx="2581101" cy="7496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804" name="Google Shape;804;p101"/>
          <p:cNvCxnSpPr>
            <a:cxnSpLocks/>
            <a:stCxn id="802" idx="4"/>
            <a:endCxn id="803" idx="0"/>
          </p:cNvCxnSpPr>
          <p:nvPr/>
        </p:nvCxnSpPr>
        <p:spPr>
          <a:xfrm flipH="1">
            <a:off x="3271434" y="2584032"/>
            <a:ext cx="854179" cy="356934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Casting</a:t>
            </a:r>
            <a:endParaRPr/>
          </a:p>
        </p:txBody>
      </p:sp>
      <p:sp>
        <p:nvSpPr>
          <p:cNvPr id="679" name="Google Shape;679;p87"/>
          <p:cNvSpPr txBox="1">
            <a:spLocks noGrp="1"/>
          </p:cNvSpPr>
          <p:nvPr>
            <p:ph idx="1"/>
          </p:nvPr>
        </p:nvSpPr>
        <p:spPr>
          <a:xfrm>
            <a:off x="1097280" y="1373274"/>
            <a:ext cx="10058400" cy="539507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Casting allows to re-interpret an existing object </a:t>
            </a:r>
            <a:r>
              <a:rPr lang="en" u="sng" dirty="0"/>
              <a:t>a</a:t>
            </a:r>
            <a:r>
              <a:rPr lang="en" dirty="0"/>
              <a:t> of type </a:t>
            </a:r>
            <a:r>
              <a:rPr lang="en" u="sng" dirty="0"/>
              <a:t>A</a:t>
            </a:r>
            <a:r>
              <a:rPr lang="en" dirty="0"/>
              <a:t> as an object of another type </a:t>
            </a:r>
            <a:r>
              <a:rPr lang="en" u="sng" dirty="0"/>
              <a:t>B</a:t>
            </a:r>
          </a:p>
          <a:p>
            <a:pPr marL="609585" indent="-558786"/>
            <a:endParaRPr lang="en" u="sng" dirty="0"/>
          </a:p>
          <a:p>
            <a:pPr marL="50799" indent="0">
              <a:buNone/>
            </a:pPr>
            <a:r>
              <a:rPr lang="en-US" sz="4800" dirty="0"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		(B) </a:t>
            </a:r>
            <a:r>
              <a:rPr lang="en-US" sz="4400" dirty="0"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&lt;expression&gt;</a:t>
            </a:r>
          </a:p>
          <a:p>
            <a:pPr marL="50799" indent="0">
              <a:buNone/>
            </a:pPr>
            <a:endParaRPr u="sng" dirty="0"/>
          </a:p>
          <a:p>
            <a:pPr marL="761970" indent="-507987">
              <a:spcBef>
                <a:spcPts val="0"/>
              </a:spcBef>
            </a:pPr>
            <a:r>
              <a:rPr lang="en" dirty="0"/>
              <a:t>Casts </a:t>
            </a:r>
            <a:r>
              <a:rPr lang="en" b="1" i="1" dirty="0"/>
              <a:t>from</a:t>
            </a:r>
            <a:r>
              <a:rPr lang="en" dirty="0"/>
              <a:t> the static type of the expression </a:t>
            </a:r>
            <a:r>
              <a:rPr lang="en" b="1" i="1" dirty="0"/>
              <a:t>to</a:t>
            </a:r>
            <a:r>
              <a:rPr lang="en" dirty="0"/>
              <a:t> type B</a:t>
            </a:r>
          </a:p>
          <a:p>
            <a:pPr marL="761970" indent="-507987">
              <a:spcBef>
                <a:spcPts val="0"/>
              </a:spcBef>
            </a:pPr>
            <a:r>
              <a:rPr lang="en" dirty="0"/>
              <a:t>Processed at compile time:</a:t>
            </a:r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If the static type of the expression is below B, erase it</a:t>
            </a:r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If the static type of the expression is above B, insert a check with a ClassCastException</a:t>
            </a:r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If neither, compiler error (code never runs!)</a:t>
            </a:r>
          </a:p>
          <a:p>
            <a:pPr marL="761970" indent="-507987">
              <a:spcBef>
                <a:spcPts val="0"/>
              </a:spcBef>
            </a:pPr>
            <a:r>
              <a:rPr lang="en" dirty="0"/>
              <a:t>At runtime, casts do not exist!</a:t>
            </a:r>
          </a:p>
          <a:p>
            <a:pPr marL="1219170" lvl="1" indent="-507987">
              <a:spcBef>
                <a:spcPts val="0"/>
              </a:spcBef>
            </a:pPr>
            <a:r>
              <a:rPr lang="en" dirty="0"/>
              <a:t>We do see checks inserted by downcasts, making sure the cast was safe</a:t>
            </a:r>
          </a:p>
        </p:txBody>
      </p:sp>
      <p:sp>
        <p:nvSpPr>
          <p:cNvPr id="680" name="Google Shape;680;p8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133"/>
              <a:t>Sequential Stream</a:t>
            </a:r>
            <a:endParaRPr sz="6133"/>
          </a:p>
        </p:txBody>
      </p:sp>
      <p:sp>
        <p:nvSpPr>
          <p:cNvPr id="800" name="Google Shape;800;p10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>
                <a:latin typeface="Courier New" panose="02070309020205020404" pitchFamily="49" charset="0"/>
                <a:cs typeface="Courier New" panose="02070309020205020404" pitchFamily="49" charset="0"/>
              </a:rPr>
              <a:t>Stream s: (“a” “b” “c”)       f: (x -&gt; x + “ done”)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1333"/>
              </a:spcBef>
              <a:buNone/>
            </a:pPr>
            <a:r>
              <a:rPr lang="en" dirty="0">
                <a:latin typeface="Courier New" panose="02070309020205020404" pitchFamily="49" charset="0"/>
                <a:cs typeface="Courier New" panose="02070309020205020404" pitchFamily="49" charset="0"/>
              </a:rPr>
              <a:t>s.map(f):  ( f(“a”)  f(“b”)  f(“c”) )</a:t>
            </a:r>
          </a:p>
          <a:p>
            <a:pPr marL="0" indent="0">
              <a:spcBef>
                <a:spcPts val="1333"/>
              </a:spcBef>
              <a:buNone/>
            </a:pPr>
            <a:endParaRPr dirty="0"/>
          </a:p>
          <a:p>
            <a:pPr marL="609585" indent="-550320">
              <a:spcBef>
                <a:spcPts val="1333"/>
              </a:spcBef>
              <a:buSzPts val="2900"/>
              <a:buFont typeface="Inconsolata"/>
              <a:buAutoNum type="arabicPeriod"/>
            </a:pPr>
            <a:r>
              <a:rPr lang="en" sz="3867" dirty="0"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(“a done” f(b) f(c))</a:t>
            </a:r>
            <a:endParaRPr sz="3867" dirty="0"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609585" indent="-550320">
              <a:buSzPts val="2900"/>
              <a:buFont typeface="Inconsolata"/>
              <a:buAutoNum type="arabicPeriod"/>
            </a:pPr>
            <a:r>
              <a:rPr lang="en" sz="3867" dirty="0"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(“a done” “b done” f(c))</a:t>
            </a:r>
            <a:endParaRPr sz="3867" dirty="0"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801" name="Google Shape;801;p10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30</a:t>
            </a:fld>
            <a:endParaRPr/>
          </a:p>
        </p:txBody>
      </p:sp>
      <p:sp>
        <p:nvSpPr>
          <p:cNvPr id="803" name="Google Shape;803;p101"/>
          <p:cNvSpPr/>
          <p:nvPr/>
        </p:nvSpPr>
        <p:spPr>
          <a:xfrm>
            <a:off x="1980883" y="2940966"/>
            <a:ext cx="2581101" cy="7496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804" name="Google Shape;804;p101"/>
          <p:cNvCxnSpPr>
            <a:cxnSpLocks/>
            <a:stCxn id="5" idx="4"/>
            <a:endCxn id="803" idx="0"/>
          </p:cNvCxnSpPr>
          <p:nvPr/>
        </p:nvCxnSpPr>
        <p:spPr>
          <a:xfrm flipH="1">
            <a:off x="3271434" y="2584032"/>
            <a:ext cx="854179" cy="356934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05" name="Google Shape;805;p101"/>
          <p:cNvSpPr/>
          <p:nvPr/>
        </p:nvSpPr>
        <p:spPr>
          <a:xfrm>
            <a:off x="4986994" y="1921140"/>
            <a:ext cx="1230259" cy="7496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07" name="Google Shape;807;p101"/>
          <p:cNvSpPr/>
          <p:nvPr/>
        </p:nvSpPr>
        <p:spPr>
          <a:xfrm>
            <a:off x="4597467" y="3621183"/>
            <a:ext cx="2675648" cy="7496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809" name="Google Shape;809;p101"/>
          <p:cNvCxnSpPr>
            <a:cxnSpLocks/>
            <a:stCxn id="805" idx="4"/>
            <a:endCxn id="807" idx="0"/>
          </p:cNvCxnSpPr>
          <p:nvPr/>
        </p:nvCxnSpPr>
        <p:spPr>
          <a:xfrm>
            <a:off x="5602124" y="2670740"/>
            <a:ext cx="333167" cy="950443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" name="Google Shape;802;p101">
            <a:extLst>
              <a:ext uri="{FF2B5EF4-FFF2-40B4-BE49-F238E27FC236}">
                <a16:creationId xmlns:a16="http://schemas.microsoft.com/office/drawing/2014/main" id="{B6FEB951-66BC-3CEB-9CAF-484644C13269}"/>
              </a:ext>
            </a:extLst>
          </p:cNvPr>
          <p:cNvSpPr/>
          <p:nvPr/>
        </p:nvSpPr>
        <p:spPr>
          <a:xfrm>
            <a:off x="3535792" y="1998885"/>
            <a:ext cx="1179641" cy="585147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59855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133"/>
              <a:t>Sequential Stream</a:t>
            </a:r>
            <a:endParaRPr sz="6133"/>
          </a:p>
        </p:txBody>
      </p:sp>
      <p:sp>
        <p:nvSpPr>
          <p:cNvPr id="800" name="Google Shape;800;p10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>
                <a:latin typeface="Courier New" panose="02070309020205020404" pitchFamily="49" charset="0"/>
                <a:cs typeface="Courier New" panose="02070309020205020404" pitchFamily="49" charset="0"/>
              </a:rPr>
              <a:t>Stream s: (“a” “b” “c”)       f: (x -&gt; x + “ done”)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1333"/>
              </a:spcBef>
              <a:buNone/>
            </a:pPr>
            <a:r>
              <a:rPr lang="en" dirty="0">
                <a:latin typeface="Courier New" panose="02070309020205020404" pitchFamily="49" charset="0"/>
                <a:cs typeface="Courier New" panose="02070309020205020404" pitchFamily="49" charset="0"/>
              </a:rPr>
              <a:t>s.map(f):  ( f(“a”)  f(“b”)  f(“c”) )</a:t>
            </a:r>
          </a:p>
          <a:p>
            <a:pPr marL="0" indent="0">
              <a:spcBef>
                <a:spcPts val="1333"/>
              </a:spcBef>
              <a:buNone/>
            </a:pPr>
            <a:endParaRPr dirty="0"/>
          </a:p>
          <a:p>
            <a:pPr marL="609585" indent="-550320">
              <a:spcBef>
                <a:spcPts val="1333"/>
              </a:spcBef>
              <a:buSzPts val="2900"/>
              <a:buFont typeface="Inconsolata"/>
              <a:buAutoNum type="arabicPeriod"/>
            </a:pPr>
            <a:r>
              <a:rPr lang="en" sz="3867" dirty="0"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(“a done” f(b) f(c))</a:t>
            </a:r>
            <a:endParaRPr sz="3867" dirty="0"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609585" indent="-550320">
              <a:buSzPts val="2900"/>
              <a:buFont typeface="Inconsolata"/>
              <a:buAutoNum type="arabicPeriod"/>
            </a:pPr>
            <a:r>
              <a:rPr lang="en" sz="3867" dirty="0"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(“a done” “b done” f(c))</a:t>
            </a:r>
            <a:endParaRPr sz="3867" dirty="0"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609585" indent="-550320">
              <a:buSzPts val="2900"/>
              <a:buFont typeface="Inconsolata"/>
              <a:buAutoNum type="arabicPeriod"/>
            </a:pPr>
            <a:r>
              <a:rPr lang="en" sz="3867" dirty="0"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(“a done” “b done” “c done”)</a:t>
            </a:r>
            <a:endParaRPr sz="3867" dirty="0"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801" name="Google Shape;801;p10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31</a:t>
            </a:fld>
            <a:endParaRPr/>
          </a:p>
        </p:txBody>
      </p:sp>
      <p:sp>
        <p:nvSpPr>
          <p:cNvPr id="803" name="Google Shape;803;p101"/>
          <p:cNvSpPr/>
          <p:nvPr/>
        </p:nvSpPr>
        <p:spPr>
          <a:xfrm>
            <a:off x="1980883" y="2940966"/>
            <a:ext cx="2581101" cy="7496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06" name="Google Shape;806;p101"/>
          <p:cNvSpPr/>
          <p:nvPr/>
        </p:nvSpPr>
        <p:spPr>
          <a:xfrm>
            <a:off x="6442496" y="1921140"/>
            <a:ext cx="1230258" cy="749600"/>
          </a:xfrm>
          <a:prstGeom prst="ellipse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07" name="Google Shape;807;p101"/>
          <p:cNvSpPr/>
          <p:nvPr/>
        </p:nvSpPr>
        <p:spPr>
          <a:xfrm>
            <a:off x="4597467" y="3621183"/>
            <a:ext cx="2675648" cy="7496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08" name="Google Shape;808;p101"/>
          <p:cNvSpPr/>
          <p:nvPr/>
        </p:nvSpPr>
        <p:spPr>
          <a:xfrm>
            <a:off x="7308598" y="4314193"/>
            <a:ext cx="2675648" cy="749600"/>
          </a:xfrm>
          <a:prstGeom prst="ellipse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810" name="Google Shape;810;p101"/>
          <p:cNvCxnSpPr>
            <a:cxnSpLocks/>
            <a:stCxn id="806" idx="4"/>
            <a:endCxn id="808" idx="0"/>
          </p:cNvCxnSpPr>
          <p:nvPr/>
        </p:nvCxnSpPr>
        <p:spPr>
          <a:xfrm>
            <a:off x="7057625" y="2670740"/>
            <a:ext cx="1588797" cy="1643453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" name="Google Shape;804;p101">
            <a:extLst>
              <a:ext uri="{FF2B5EF4-FFF2-40B4-BE49-F238E27FC236}">
                <a16:creationId xmlns:a16="http://schemas.microsoft.com/office/drawing/2014/main" id="{2B06722D-3AE8-E342-ECC4-98C5333DF859}"/>
              </a:ext>
            </a:extLst>
          </p:cNvPr>
          <p:cNvCxnSpPr>
            <a:cxnSpLocks/>
            <a:stCxn id="6" idx="4"/>
          </p:cNvCxnSpPr>
          <p:nvPr/>
        </p:nvCxnSpPr>
        <p:spPr>
          <a:xfrm flipH="1">
            <a:off x="3271434" y="2584032"/>
            <a:ext cx="854179" cy="356934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" name="Google Shape;805;p101">
            <a:extLst>
              <a:ext uri="{FF2B5EF4-FFF2-40B4-BE49-F238E27FC236}">
                <a16:creationId xmlns:a16="http://schemas.microsoft.com/office/drawing/2014/main" id="{A6538A32-1DA9-DF4D-BC03-63792146F192}"/>
              </a:ext>
            </a:extLst>
          </p:cNvPr>
          <p:cNvSpPr/>
          <p:nvPr/>
        </p:nvSpPr>
        <p:spPr>
          <a:xfrm>
            <a:off x="4986994" y="1921140"/>
            <a:ext cx="1230259" cy="7496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5" name="Google Shape;809;p101">
            <a:extLst>
              <a:ext uri="{FF2B5EF4-FFF2-40B4-BE49-F238E27FC236}">
                <a16:creationId xmlns:a16="http://schemas.microsoft.com/office/drawing/2014/main" id="{95C2F3A2-E20E-ACBC-E490-FE515DB2EA62}"/>
              </a:ext>
            </a:extLst>
          </p:cNvPr>
          <p:cNvCxnSpPr>
            <a:cxnSpLocks/>
            <a:stCxn id="4" idx="4"/>
          </p:cNvCxnSpPr>
          <p:nvPr/>
        </p:nvCxnSpPr>
        <p:spPr>
          <a:xfrm>
            <a:off x="5602124" y="2670740"/>
            <a:ext cx="333167" cy="950443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" name="Google Shape;802;p101">
            <a:extLst>
              <a:ext uri="{FF2B5EF4-FFF2-40B4-BE49-F238E27FC236}">
                <a16:creationId xmlns:a16="http://schemas.microsoft.com/office/drawing/2014/main" id="{24EB4A27-B762-08E4-EA18-749057D40B49}"/>
              </a:ext>
            </a:extLst>
          </p:cNvPr>
          <p:cNvSpPr/>
          <p:nvPr/>
        </p:nvSpPr>
        <p:spPr>
          <a:xfrm>
            <a:off x="3535792" y="1998885"/>
            <a:ext cx="1179641" cy="585147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954719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1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Streams in Java</a:t>
            </a:r>
            <a:endParaRPr/>
          </a:p>
        </p:txBody>
      </p:sp>
      <p:sp>
        <p:nvSpPr>
          <p:cNvPr id="817" name="Google Shape;817;p10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32</a:t>
            </a:fld>
            <a:endParaRPr/>
          </a:p>
        </p:txBody>
      </p:sp>
      <p:sp>
        <p:nvSpPr>
          <p:cNvPr id="818" name="Google Shape;818;p102"/>
          <p:cNvSpPr txBox="1"/>
          <p:nvPr/>
        </p:nvSpPr>
        <p:spPr>
          <a:xfrm>
            <a:off x="1310715" y="1655720"/>
            <a:ext cx="8302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List&lt;String&gt; lst = //</a:t>
            </a:r>
            <a:r>
              <a:rPr lang="en" sz="24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{"1" "2" "3" "4"}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lst.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stream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map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(s -&gt; Integer.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parseInt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(s))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       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map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(i -&gt; i*</a:t>
            </a:r>
            <a:r>
              <a:rPr lang="en" sz="2400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2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       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map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(i -&gt; Integer.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toString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(i))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1AA6D95-2878-4B58-9EBA-C6C5C2B78740}"/>
              </a:ext>
            </a:extLst>
          </p:cNvPr>
          <p:cNvSpPr/>
          <p:nvPr/>
        </p:nvSpPr>
        <p:spPr>
          <a:xfrm>
            <a:off x="7514456" y="3967502"/>
            <a:ext cx="4162317" cy="1779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dirty="0">
                <a:solidFill>
                  <a:sysClr val="windowText" lastClr="000000"/>
                </a:solidFill>
              </a:rPr>
              <a:t>What is the result?</a:t>
            </a:r>
          </a:p>
          <a:p>
            <a:pPr marL="609585" indent="-558786">
              <a:spcBef>
                <a:spcPts val="1333"/>
              </a:spcBef>
              <a:buAutoNum type="alphaLcParenR"/>
            </a:pPr>
            <a:r>
              <a:rPr lang="en-US" dirty="0">
                <a:solidFill>
                  <a:sysClr val="windowText" lastClr="000000"/>
                </a:solidFill>
              </a:rPr>
              <a:t>{1 2 3 4}</a:t>
            </a:r>
          </a:p>
          <a:p>
            <a:pPr marL="609585" indent="-558786">
              <a:buAutoNum type="alphaLcParenR"/>
            </a:pPr>
            <a:r>
              <a:rPr lang="en-US" dirty="0">
                <a:solidFill>
                  <a:sysClr val="windowText" lastClr="000000"/>
                </a:solidFill>
              </a:rPr>
              <a:t>{“2” “4” “6” “8”}</a:t>
            </a:r>
          </a:p>
          <a:p>
            <a:pPr marL="609585" indent="-558786">
              <a:buAutoNum type="alphaLcParenR"/>
            </a:pPr>
            <a:r>
              <a:rPr lang="en-US" dirty="0">
                <a:solidFill>
                  <a:sysClr val="windowText" lastClr="000000"/>
                </a:solidFill>
              </a:rPr>
              <a:t>{2 4 6 8}</a:t>
            </a:r>
          </a:p>
          <a:p>
            <a:pPr marL="609585" indent="-558786">
              <a:buAutoNum type="alphaLcParenR"/>
            </a:pPr>
            <a:r>
              <a:rPr lang="en-US" dirty="0">
                <a:solidFill>
                  <a:sysClr val="windowText" lastClr="000000"/>
                </a:solidFill>
              </a:rPr>
              <a:t>Error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6D6ECD1-89A2-109D-E925-D10928369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314569" y="2246393"/>
            <a:ext cx="1269564" cy="126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352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DB6851-256C-97D2-D929-369C7E98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33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FFD6E-E595-C7A1-793B-6E8917CFA57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993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1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Streams in Java</a:t>
            </a:r>
            <a:endParaRPr/>
          </a:p>
        </p:txBody>
      </p:sp>
      <p:sp>
        <p:nvSpPr>
          <p:cNvPr id="817" name="Google Shape;817;p10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34</a:t>
            </a:fld>
            <a:endParaRPr/>
          </a:p>
        </p:txBody>
      </p:sp>
      <p:sp>
        <p:nvSpPr>
          <p:cNvPr id="818" name="Google Shape;818;p102"/>
          <p:cNvSpPr txBox="1"/>
          <p:nvPr/>
        </p:nvSpPr>
        <p:spPr>
          <a:xfrm>
            <a:off x="1310715" y="1655720"/>
            <a:ext cx="8302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List&lt;String&gt; lst = //</a:t>
            </a:r>
            <a:r>
              <a:rPr lang="en" sz="24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{"1" "2" "3" "4"}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lst.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stream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map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(Integer::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parseInt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       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map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(i -&gt; i*</a:t>
            </a:r>
            <a:r>
              <a:rPr lang="en" sz="2400" b="1" dirty="0">
                <a:solidFill>
                  <a:srgbClr val="0000DD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2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       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map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(Integer::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toString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220B17-2B9A-4EEF-80D6-ED1459AFBB2B}"/>
              </a:ext>
            </a:extLst>
          </p:cNvPr>
          <p:cNvSpPr txBox="1"/>
          <p:nvPr/>
        </p:nvSpPr>
        <p:spPr>
          <a:xfrm>
            <a:off x="1224301" y="4445744"/>
            <a:ext cx="4828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using method references</a:t>
            </a:r>
          </a:p>
        </p:txBody>
      </p:sp>
    </p:spTree>
    <p:extLst>
      <p:ext uri="{BB962C8B-B14F-4D97-AF65-F5344CB8AC3E}">
        <p14:creationId xmlns:p14="http://schemas.microsoft.com/office/powerpoint/2010/main" val="26433336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1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dirty="0"/>
              <a:t>Completing the Process</a:t>
            </a:r>
            <a:endParaRPr sz="6000" dirty="0"/>
          </a:p>
        </p:txBody>
      </p:sp>
      <p:sp>
        <p:nvSpPr>
          <p:cNvPr id="864" name="Google Shape;864;p10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35</a:t>
            </a:fld>
            <a:endParaRPr/>
          </a:p>
        </p:txBody>
      </p:sp>
      <p:sp>
        <p:nvSpPr>
          <p:cNvPr id="865" name="Google Shape;865;p106"/>
          <p:cNvSpPr txBox="1"/>
          <p:nvPr/>
        </p:nvSpPr>
        <p:spPr>
          <a:xfrm>
            <a:off x="607867" y="2326200"/>
            <a:ext cx="93284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400" b="1" dirty="0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Student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 String name;  String ghName; }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List&lt;Student&gt;  roster = ...;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Turn stream of Student into stream of String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stream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map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</a:t>
            </a:r>
            <a:r>
              <a:rPr lang="en" sz="2400" u="sng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 -&gt; s.ghName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stream is (Student Student Student)</a:t>
            </a:r>
            <a:endParaRPr sz="2400" dirty="0">
              <a:solidFill>
                <a:srgbClr val="888888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String f(Student </a:t>
            </a:r>
            <a:r>
              <a:rPr lang="en" sz="2400" u="sng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</a:t>
            </a:r>
            <a:r>
              <a:rPr lang="en" sz="24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 { </a:t>
            </a:r>
            <a:r>
              <a:rPr lang="en" sz="2400" u="sng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return s.ghName</a:t>
            </a:r>
            <a:r>
              <a:rPr lang="en" sz="24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 }</a:t>
            </a:r>
            <a:endParaRPr sz="2400" dirty="0">
              <a:solidFill>
                <a:srgbClr val="888888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result is (String String String)</a:t>
            </a:r>
            <a:endParaRPr sz="2400" dirty="0">
              <a:solidFill>
                <a:srgbClr val="888888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10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dirty="0"/>
              <a:t>Completing the Process</a:t>
            </a:r>
            <a:endParaRPr sz="6000" dirty="0"/>
          </a:p>
        </p:txBody>
      </p:sp>
      <p:sp>
        <p:nvSpPr>
          <p:cNvPr id="871" name="Google Shape;871;p10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36</a:t>
            </a:fld>
            <a:endParaRPr/>
          </a:p>
        </p:txBody>
      </p:sp>
      <p:sp>
        <p:nvSpPr>
          <p:cNvPr id="872" name="Google Shape;872;p107"/>
          <p:cNvSpPr txBox="1"/>
          <p:nvPr/>
        </p:nvSpPr>
        <p:spPr>
          <a:xfrm>
            <a:off x="607867" y="2326200"/>
            <a:ext cx="10984736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400" b="1" dirty="0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Student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 String name;  String ghName; }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List&lt;Student&gt;  roster = ...;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Turn stream of Student into stream of String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stream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map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(s -&gt; s.ghName)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          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map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</a:t>
            </a:r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 -&gt; </a:t>
            </a:r>
            <a:r>
              <a:rPr lang="en" sz="2133" dirty="0">
                <a:solidFill>
                  <a:srgbClr val="333333"/>
                </a:solidFill>
                <a:highlight>
                  <a:srgbClr val="FF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"git clone cs474-uic/a2-"</a:t>
            </a:r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+ s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(name name name) -&gt; (“git clone …” “git clone …”)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dirty="0"/>
              <a:t>Completing the Process</a:t>
            </a:r>
            <a:endParaRPr sz="6000" dirty="0"/>
          </a:p>
        </p:txBody>
      </p:sp>
      <p:sp>
        <p:nvSpPr>
          <p:cNvPr id="878" name="Google Shape;878;p10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37</a:t>
            </a:fld>
            <a:endParaRPr/>
          </a:p>
        </p:txBody>
      </p:sp>
      <p:sp>
        <p:nvSpPr>
          <p:cNvPr id="879" name="Google Shape;879;p108"/>
          <p:cNvSpPr txBox="1"/>
          <p:nvPr/>
        </p:nvSpPr>
        <p:spPr>
          <a:xfrm>
            <a:off x="607866" y="2326200"/>
            <a:ext cx="10873783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400" b="1" dirty="0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Student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 String name;  String ghName; }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List&lt;Student&gt;  roster = ...;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Turn stream of Student into stream of String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List&lt;String&gt; l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= roster.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stream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map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(s -&gt; s.ghName)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          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map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</a:t>
            </a:r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 -&gt; </a:t>
            </a:r>
            <a:r>
              <a:rPr lang="en" sz="2133" dirty="0">
                <a:solidFill>
                  <a:srgbClr val="333333"/>
                </a:solidFill>
                <a:highlight>
                  <a:srgbClr val="FF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"git clone cs474-uic/a2-"</a:t>
            </a:r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+ s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          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collect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</a:t>
            </a:r>
            <a:r>
              <a:rPr lang="en" sz="24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Collectors.</a:t>
            </a:r>
            <a:r>
              <a:rPr lang="en" sz="2400" dirty="0">
                <a:solidFill>
                  <a:srgbClr val="0000CC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toList</a:t>
            </a:r>
            <a:r>
              <a:rPr lang="en" sz="24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);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           // Get the result back as a list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dirty="0"/>
              <a:t>Completing the Process</a:t>
            </a:r>
            <a:endParaRPr sz="6000" dirty="0"/>
          </a:p>
        </p:txBody>
      </p:sp>
      <p:sp>
        <p:nvSpPr>
          <p:cNvPr id="878" name="Google Shape;878;p10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38</a:t>
            </a:fld>
            <a:endParaRPr/>
          </a:p>
        </p:txBody>
      </p:sp>
      <p:sp>
        <p:nvSpPr>
          <p:cNvPr id="879" name="Google Shape;879;p108"/>
          <p:cNvSpPr txBox="1"/>
          <p:nvPr/>
        </p:nvSpPr>
        <p:spPr>
          <a:xfrm>
            <a:off x="607866" y="2326200"/>
            <a:ext cx="10873783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400" b="1" dirty="0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Student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 String name;  String ghName; }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List&lt;Student&gt;  roster = ...;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Turn stream of Student into stream of String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Set&lt;String&gt; s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= roster.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stream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map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(s -&gt; s.ghName)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          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map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</a:t>
            </a:r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 -&gt; </a:t>
            </a:r>
            <a:r>
              <a:rPr lang="en" sz="2133" dirty="0">
                <a:solidFill>
                  <a:srgbClr val="333333"/>
                </a:solidFill>
                <a:highlight>
                  <a:srgbClr val="FF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"git clone cs474-uic/a2-"</a:t>
            </a:r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+ s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          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collect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</a:t>
            </a:r>
            <a:r>
              <a:rPr lang="en" sz="24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Collectors.</a:t>
            </a:r>
            <a:r>
              <a:rPr lang="en" sz="2400" dirty="0">
                <a:solidFill>
                  <a:srgbClr val="0000CC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toSet</a:t>
            </a:r>
            <a:r>
              <a:rPr lang="en" sz="24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);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           // Get the result back as a set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</p:spTree>
    <p:extLst>
      <p:ext uri="{BB962C8B-B14F-4D97-AF65-F5344CB8AC3E}">
        <p14:creationId xmlns:p14="http://schemas.microsoft.com/office/powerpoint/2010/main" val="17941760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dirty="0"/>
              <a:t>Completing the Process</a:t>
            </a:r>
            <a:endParaRPr sz="6000" dirty="0"/>
          </a:p>
        </p:txBody>
      </p:sp>
      <p:sp>
        <p:nvSpPr>
          <p:cNvPr id="878" name="Google Shape;878;p10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39</a:t>
            </a:fld>
            <a:endParaRPr/>
          </a:p>
        </p:txBody>
      </p:sp>
      <p:sp>
        <p:nvSpPr>
          <p:cNvPr id="879" name="Google Shape;879;p108"/>
          <p:cNvSpPr txBox="1"/>
          <p:nvPr/>
        </p:nvSpPr>
        <p:spPr>
          <a:xfrm>
            <a:off x="607866" y="2326200"/>
            <a:ext cx="11761655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400" b="1" dirty="0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Student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 String name;  String ghName; }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List&lt;Student&gt;  roster = ...;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Turn stream of Student into stream of String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Map&lt;?&gt; m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= roster.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stream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map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(s -&gt; s.ghName)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          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map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</a:t>
            </a:r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 -&gt; </a:t>
            </a:r>
            <a:r>
              <a:rPr lang="en" sz="2133" dirty="0">
                <a:solidFill>
                  <a:srgbClr val="333333"/>
                </a:solidFill>
                <a:highlight>
                  <a:srgbClr val="FF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"git clone cs474-uic/a2-"</a:t>
            </a:r>
            <a:r>
              <a:rPr lang="en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+ s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          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collect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</a:t>
            </a:r>
            <a:r>
              <a:rPr lang="en" sz="24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Collectors.</a:t>
            </a:r>
            <a:r>
              <a:rPr lang="en" sz="2400" dirty="0">
                <a:solidFill>
                  <a:srgbClr val="0000CC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toMap</a:t>
            </a:r>
            <a:r>
              <a:rPr lang="en" sz="24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</a:t>
            </a: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            </a:t>
            </a:r>
            <a:r>
              <a:rPr lang="en" sz="24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 -&gt; s, s -&gt; s.length())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);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           // Get the result back into a map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A183AF-1372-4AC6-9709-9E141A6B1A29}"/>
              </a:ext>
            </a:extLst>
          </p:cNvPr>
          <p:cNvSpPr/>
          <p:nvPr/>
        </p:nvSpPr>
        <p:spPr>
          <a:xfrm>
            <a:off x="7214716" y="1497204"/>
            <a:ext cx="4783016" cy="2497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</a:rPr>
              <a:t>What is in the map?</a:t>
            </a:r>
          </a:p>
          <a:p>
            <a:pPr marL="342900" indent="-342900">
              <a:buAutoNum type="alphaLcParenR"/>
            </a:pPr>
            <a:r>
              <a:rPr lang="en-US" dirty="0">
                <a:solidFill>
                  <a:sysClr val="windowText" lastClr="000000"/>
                </a:solidFill>
              </a:rPr>
              <a:t>The keys are strings, the values are strings</a:t>
            </a:r>
          </a:p>
          <a:p>
            <a:pPr marL="342900" indent="-342900">
              <a:buAutoNum type="alphaLcParenR"/>
            </a:pPr>
            <a:r>
              <a:rPr lang="en-US" dirty="0">
                <a:solidFill>
                  <a:sysClr val="windowText" lastClr="000000"/>
                </a:solidFill>
              </a:rPr>
              <a:t>The keys are integers, the values are strings, and the keys are the length of each string</a:t>
            </a:r>
          </a:p>
          <a:p>
            <a:pPr marL="342900" indent="-342900">
              <a:buAutoNum type="alphaLcParenR"/>
            </a:pPr>
            <a:r>
              <a:rPr lang="en-US" dirty="0">
                <a:solidFill>
                  <a:sysClr val="windowText" lastClr="000000"/>
                </a:solidFill>
              </a:rPr>
              <a:t>The keys are strings, the values are integers, and the values are the length of each string</a:t>
            </a: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87421C9-FAEE-FDED-2963-5829A17BE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632816" y="4401850"/>
            <a:ext cx="1269564" cy="126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Casting</a:t>
            </a:r>
            <a:endParaRPr/>
          </a:p>
        </p:txBody>
      </p:sp>
      <p:sp>
        <p:nvSpPr>
          <p:cNvPr id="679" name="Google Shape;679;p87"/>
          <p:cNvSpPr txBox="1">
            <a:spLocks noGrp="1"/>
          </p:cNvSpPr>
          <p:nvPr>
            <p:ph idx="1"/>
          </p:nvPr>
        </p:nvSpPr>
        <p:spPr>
          <a:xfrm>
            <a:off x="1097280" y="1373274"/>
            <a:ext cx="10058400" cy="539507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Casting allows to re-interpret an existing object </a:t>
            </a:r>
            <a:r>
              <a:rPr lang="en" u="sng" dirty="0"/>
              <a:t>a</a:t>
            </a:r>
            <a:r>
              <a:rPr lang="en" dirty="0"/>
              <a:t> of type </a:t>
            </a:r>
            <a:r>
              <a:rPr lang="en" u="sng" dirty="0"/>
              <a:t>A</a:t>
            </a:r>
            <a:r>
              <a:rPr lang="en" dirty="0"/>
              <a:t> as an object of another type </a:t>
            </a:r>
            <a:r>
              <a:rPr lang="en" u="sng" dirty="0"/>
              <a:t>B</a:t>
            </a:r>
          </a:p>
          <a:p>
            <a:pPr marL="609585" indent="-558786"/>
            <a:endParaRPr lang="en" u="sng" dirty="0"/>
          </a:p>
          <a:p>
            <a:pPr marL="50799" indent="0">
              <a:buNone/>
            </a:pPr>
            <a:r>
              <a:rPr lang="en-US" sz="4800" dirty="0"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		(B) </a:t>
            </a:r>
            <a:r>
              <a:rPr lang="en-US" sz="4400" dirty="0"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&lt;expression&gt;</a:t>
            </a:r>
          </a:p>
          <a:p>
            <a:pPr marL="50799" indent="0">
              <a:buNone/>
            </a:pPr>
            <a:endParaRPr u="sng" dirty="0"/>
          </a:p>
          <a:p>
            <a:pPr marL="761970" indent="-507987">
              <a:spcBef>
                <a:spcPts val="0"/>
              </a:spcBef>
            </a:pPr>
            <a:r>
              <a:rPr lang="en" dirty="0"/>
              <a:t>Upcast: B b = …; (A) b		(A) (new B())</a:t>
            </a:r>
          </a:p>
          <a:p>
            <a:pPr marL="761970" indent="-507987">
              <a:spcBef>
                <a:spcPts val="0"/>
              </a:spcBef>
            </a:pPr>
            <a:r>
              <a:rPr lang="en" dirty="0"/>
              <a:t>Downcast: A a = …; (B) a</a:t>
            </a:r>
          </a:p>
          <a:p>
            <a:pPr marL="761970" indent="-507987">
              <a:spcBef>
                <a:spcPts val="0"/>
              </a:spcBef>
            </a:pPr>
            <a:r>
              <a:rPr lang="en" dirty="0"/>
              <a:t>Sideways cast: C c = …; (D) c</a:t>
            </a:r>
          </a:p>
        </p:txBody>
      </p:sp>
      <p:sp>
        <p:nvSpPr>
          <p:cNvPr id="680" name="Google Shape;680;p8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56608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1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dirty="0"/>
              <a:t>Completing the Process</a:t>
            </a:r>
            <a:endParaRPr sz="6000" dirty="0"/>
          </a:p>
        </p:txBody>
      </p:sp>
      <p:sp>
        <p:nvSpPr>
          <p:cNvPr id="885" name="Google Shape;885;p10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40</a:t>
            </a:fld>
            <a:endParaRPr/>
          </a:p>
        </p:txBody>
      </p:sp>
      <p:sp>
        <p:nvSpPr>
          <p:cNvPr id="886" name="Google Shape;886;p109"/>
          <p:cNvSpPr txBox="1"/>
          <p:nvPr/>
        </p:nvSpPr>
        <p:spPr>
          <a:xfrm>
            <a:off x="607866" y="2326200"/>
            <a:ext cx="11160729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400" b="1" dirty="0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Student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 String name;  String ghName; }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List&lt;Student&gt;  roster = ...;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Turn stream of Student into stream of String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stream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map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(s -&gt; s.ghName)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          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map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(s -&gt; </a:t>
            </a:r>
            <a:r>
              <a:rPr lang="en" sz="2400" dirty="0">
                <a:solidFill>
                  <a:srgbClr val="333333"/>
                </a:solidFill>
                <a:highlight>
                  <a:srgbClr val="FF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"git clone cs474-uic/a2-"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+ s)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          .</a:t>
            </a:r>
            <a:r>
              <a:rPr lang="en" sz="2400" dirty="0">
                <a:solidFill>
                  <a:srgbClr val="0000CC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forEach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(c -&gt; System.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out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println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(c));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           // Print the list of commands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1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dirty="0"/>
              <a:t>Completing the Process</a:t>
            </a:r>
            <a:endParaRPr sz="6000" dirty="0"/>
          </a:p>
        </p:txBody>
      </p:sp>
      <p:sp>
        <p:nvSpPr>
          <p:cNvPr id="885" name="Google Shape;885;p10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41</a:t>
            </a:fld>
            <a:endParaRPr/>
          </a:p>
        </p:txBody>
      </p:sp>
      <p:sp>
        <p:nvSpPr>
          <p:cNvPr id="886" name="Google Shape;886;p109"/>
          <p:cNvSpPr txBox="1"/>
          <p:nvPr/>
        </p:nvSpPr>
        <p:spPr>
          <a:xfrm>
            <a:off x="607866" y="2326200"/>
            <a:ext cx="11964178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400" b="1" dirty="0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Student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 String name;  String ghName; }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List&lt;Student&gt;  roster = ...;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Turn stream of Student into stream of String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stream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map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(s -&gt; s.ghName)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          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map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(s -&gt; </a:t>
            </a:r>
            <a:r>
              <a:rPr lang="en" sz="2400" dirty="0">
                <a:solidFill>
                  <a:srgbClr val="333333"/>
                </a:solidFill>
                <a:highlight>
                  <a:srgbClr val="FF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"git clone cs474-uic/a2-"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+ s)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          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forEach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(System.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out::println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);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           // Print the list of commands with method ref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</p:spTree>
    <p:extLst>
      <p:ext uri="{BB962C8B-B14F-4D97-AF65-F5344CB8AC3E}">
        <p14:creationId xmlns:p14="http://schemas.microsoft.com/office/powerpoint/2010/main" val="35436125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5D17B-D91D-4921-898C-CF4977A56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Functional Programming in Java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C0C09-25A4-46C8-8201-FCF58F0B1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53B433F-7C0F-4C0C-B131-1FC19D4AC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028" y="1837830"/>
            <a:ext cx="6742073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u="none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Map&lt;String, </a:t>
            </a: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ClassOrInterfaceDeclaration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classes = ... ;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ClassOrInterfaceDeclaration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 = ... ;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Set&lt;String&gt; supers = </a:t>
            </a: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getSuperclassNames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(c);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supers.</a:t>
            </a:r>
            <a:r>
              <a:rPr lang="en-US" altLang="en-US" sz="1400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stream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  <a:r>
              <a:rPr lang="en-US" altLang="en-US" sz="14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>
                <a:solidFill>
                  <a:srgbClr val="99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classes: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:get)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  <a:r>
              <a:rPr lang="en-US" altLang="en-US" sz="14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 err="1">
                <a:solidFill>
                  <a:srgbClr val="99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ClassOrInterfaceDeclaration</a:t>
            </a:r>
            <a:r>
              <a:rPr lang="en-US" altLang="en-US" sz="1400" b="1" dirty="0">
                <a:solidFill>
                  <a:srgbClr val="99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getMethods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7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altLang="en-US" sz="3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DDE38F-624E-46C3-850C-13C24E25E18A}"/>
              </a:ext>
            </a:extLst>
          </p:cNvPr>
          <p:cNvSpPr/>
          <p:nvPr/>
        </p:nvSpPr>
        <p:spPr>
          <a:xfrm>
            <a:off x="7862310" y="2739374"/>
            <a:ext cx="3898634" cy="2991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What does this code do?</a:t>
            </a:r>
          </a:p>
          <a:p>
            <a:pPr marL="342900" indent="-342900">
              <a:buAutoNum type="alphaLcParenR"/>
            </a:pPr>
            <a:r>
              <a:rPr lang="en-US" dirty="0">
                <a:solidFill>
                  <a:schemeClr val="tx1"/>
                </a:solidFill>
              </a:rPr>
              <a:t>Get c’s inherited methods</a:t>
            </a:r>
          </a:p>
          <a:p>
            <a:pPr marL="342900" indent="-342900">
              <a:buAutoNum type="alphaLcParenR"/>
            </a:pPr>
            <a:r>
              <a:rPr lang="en-US" dirty="0">
                <a:solidFill>
                  <a:schemeClr val="tx1"/>
                </a:solidFill>
              </a:rPr>
              <a:t>Get all methods in c’s parents</a:t>
            </a:r>
          </a:p>
          <a:p>
            <a:pPr marL="342900" indent="-342900">
              <a:buAutoNum type="alphaLcParenR"/>
            </a:pPr>
            <a:r>
              <a:rPr lang="en-US" dirty="0">
                <a:solidFill>
                  <a:schemeClr val="tx1"/>
                </a:solidFill>
              </a:rPr>
              <a:t>a but as a list of lists</a:t>
            </a:r>
          </a:p>
          <a:p>
            <a:pPr marL="342900" indent="-342900">
              <a:buAutoNum type="alphaLcParenR"/>
            </a:pPr>
            <a:r>
              <a:rPr lang="en-US" dirty="0">
                <a:solidFill>
                  <a:schemeClr val="tx1"/>
                </a:solidFill>
              </a:rPr>
              <a:t>b but as a list of lists</a:t>
            </a:r>
          </a:p>
          <a:p>
            <a:pPr marL="342900" indent="-342900">
              <a:buAutoNum type="alphaLcParenR"/>
            </a:pPr>
            <a:r>
              <a:rPr lang="en-US" dirty="0">
                <a:solidFill>
                  <a:schemeClr val="tx1"/>
                </a:solidFill>
              </a:rPr>
              <a:t>Runtime error</a:t>
            </a:r>
          </a:p>
        </p:txBody>
      </p:sp>
    </p:spTree>
    <p:extLst>
      <p:ext uri="{BB962C8B-B14F-4D97-AF65-F5344CB8AC3E}">
        <p14:creationId xmlns:p14="http://schemas.microsoft.com/office/powerpoint/2010/main" val="29031989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dirty="0"/>
              <a:t>Functional Programming in Java</a:t>
            </a:r>
            <a:endParaRPr sz="6000" dirty="0"/>
          </a:p>
        </p:txBody>
      </p:sp>
      <p:sp>
        <p:nvSpPr>
          <p:cNvPr id="770" name="Google Shape;770;p98"/>
          <p:cNvSpPr txBox="1">
            <a:spLocks noGrp="1"/>
          </p:cNvSpPr>
          <p:nvPr>
            <p:ph idx="1"/>
          </p:nvPr>
        </p:nvSpPr>
        <p:spPr>
          <a:xfrm>
            <a:off x="266281" y="1373274"/>
            <a:ext cx="12122943" cy="449581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We want to turn the roster into a list of git clone commands to download the student’s code</a:t>
            </a:r>
            <a:endParaRPr sz="1467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0795"/>
              </a:lnSpc>
              <a:spcBef>
                <a:spcPts val="1333"/>
              </a:spcBef>
              <a:buNone/>
            </a:pP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&lt;</a:t>
            </a:r>
            <a:r>
              <a:rPr lang="en" b="1" dirty="0">
                <a:solidFill>
                  <a:schemeClr val="dk2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&gt; Stream&lt;</a:t>
            </a:r>
            <a:r>
              <a:rPr lang="en" b="1" dirty="0">
                <a:solidFill>
                  <a:schemeClr val="dk2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&gt; </a:t>
            </a:r>
            <a:r>
              <a:rPr lang="en" b="1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flatMap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(Function&lt;</a:t>
            </a:r>
            <a:r>
              <a:rPr lang="en" b="1" dirty="0">
                <a:solidFill>
                  <a:schemeClr val="accent5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T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,</a:t>
            </a:r>
            <a:r>
              <a:rPr lang="en" b="1" dirty="0">
                <a:solidFill>
                  <a:schemeClr val="dk2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</a:t>
            </a:r>
            <a:r>
              <a:rPr lang="en" b="1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extends Stream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&gt; mapper)</a:t>
            </a:r>
            <a:endParaRPr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09585" indent="-558786"/>
            <a:r>
              <a:rPr lang="en" dirty="0"/>
              <a:t>Turns a stream of type </a:t>
            </a:r>
            <a:r>
              <a:rPr lang="en" b="1" dirty="0">
                <a:solidFill>
                  <a:schemeClr val="accent5"/>
                </a:solidFill>
              </a:rPr>
              <a:t>T</a:t>
            </a:r>
            <a:r>
              <a:rPr lang="en" dirty="0"/>
              <a:t> into a stream of type </a:t>
            </a:r>
            <a:r>
              <a:rPr lang="en" b="1" dirty="0">
                <a:solidFill>
                  <a:schemeClr val="dk2"/>
                </a:solidFill>
              </a:rPr>
              <a:t>R</a:t>
            </a:r>
            <a:endParaRPr dirty="0"/>
          </a:p>
          <a:p>
            <a:pPr marL="609585" indent="-558786"/>
            <a:r>
              <a:rPr lang="en" dirty="0"/>
              <a:t>Takes a function from </a:t>
            </a:r>
            <a:r>
              <a:rPr lang="en" b="1" dirty="0">
                <a:solidFill>
                  <a:schemeClr val="accent5"/>
                </a:solidFill>
              </a:rPr>
              <a:t>T</a:t>
            </a:r>
            <a:r>
              <a:rPr lang="en" dirty="0"/>
              <a:t> to a Stream of </a:t>
            </a:r>
            <a:r>
              <a:rPr lang="en" b="1" dirty="0">
                <a:solidFill>
                  <a:schemeClr val="dk2"/>
                </a:solidFill>
              </a:rPr>
              <a:t>R</a:t>
            </a:r>
            <a:endParaRPr dirty="0"/>
          </a:p>
          <a:p>
            <a:pPr marL="0" indent="0">
              <a:spcBef>
                <a:spcPts val="1333"/>
              </a:spcBef>
              <a:buNone/>
            </a:pPr>
            <a:r>
              <a:rPr lang="en" dirty="0">
                <a:latin typeface="Courier New" panose="02070309020205020404" pitchFamily="49" charset="0"/>
                <a:cs typeface="Courier New" panose="02070309020205020404" pitchFamily="49" charset="0"/>
              </a:rPr>
              <a:t>Stream s: (Class Class Class)    f: (Class c) -&gt; </a:t>
            </a:r>
            <a:br>
              <a:rPr lang="en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" dirty="0">
                <a:latin typeface="Courier New" panose="02070309020205020404" pitchFamily="49" charset="0"/>
                <a:cs typeface="Courier New" panose="02070309020205020404" pitchFamily="49" charset="0"/>
              </a:rPr>
              <a:t>						   c.getDeclaredMethods().stream()</a:t>
            </a:r>
            <a:endParaRPr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1333"/>
              </a:spcBef>
              <a:buNone/>
            </a:pPr>
            <a:r>
              <a:rPr lang="en" dirty="0">
                <a:latin typeface="Courier New" panose="02070309020205020404" pitchFamily="49" charset="0"/>
                <a:cs typeface="Courier New" panose="02070309020205020404" pitchFamily="49" charset="0"/>
              </a:rPr>
              <a:t>s.map(f):  ( [m1 m2 m3]  [m4 m5]  [m6] )</a:t>
            </a:r>
          </a:p>
          <a:p>
            <a:pPr marL="0" indent="0">
              <a:spcBef>
                <a:spcPts val="1333"/>
              </a:spcBef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s.flatMap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(f):  ( m1 m2 m3 m4 m5 m6 )</a:t>
            </a:r>
          </a:p>
          <a:p>
            <a:pPr marL="0" indent="0">
              <a:spcBef>
                <a:spcPts val="1333"/>
              </a:spcBef>
              <a:buNone/>
            </a:pPr>
            <a:endParaRPr dirty="0"/>
          </a:p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endParaRPr sz="3867" dirty="0"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771" name="Google Shape;771;p9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46695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5D17B-D91D-4921-898C-CF4977A56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Functional Programming in Java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C0C09-25A4-46C8-8201-FCF58F0B1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53B433F-7C0F-4C0C-B131-1FC19D4AC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028" y="1730108"/>
            <a:ext cx="6742073" cy="183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u="none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Map&lt;String, </a:t>
            </a: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ClassOrInterfaceDeclaration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classes = ... ;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ClassOrInterfaceDeclaration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 = ... ;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Set&lt;String&gt; supers = </a:t>
            </a: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getSuperclassNames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(c);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List&lt;</a:t>
            </a: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MethodDeclaration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lst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supers.</a:t>
            </a:r>
            <a:r>
              <a:rPr lang="en-US" altLang="en-US" sz="1400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stream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  <a:r>
              <a:rPr lang="en-US" altLang="en-US" sz="14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>
                <a:solidFill>
                  <a:srgbClr val="99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classes: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:get)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  <a:r>
              <a:rPr lang="en-US" altLang="en-US" sz="14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 err="1">
                <a:solidFill>
                  <a:srgbClr val="99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ClassOrInterfaceDeclaration</a:t>
            </a:r>
            <a:r>
              <a:rPr lang="en-US" altLang="en-US" sz="1400" b="1" dirty="0">
                <a:solidFill>
                  <a:srgbClr val="99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getMethods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  <a:r>
              <a:rPr lang="en-US" altLang="en-US" sz="1400" dirty="0" err="1">
                <a:solidFill>
                  <a:srgbClr val="0000CC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flatMap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NodeList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::stream);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7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altLang="en-US" sz="3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8183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DB6851-256C-97D2-D929-369C7E98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45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FFD6E-E595-C7A1-793B-6E8917CFA57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504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5D17B-D91D-4921-898C-CF4977A56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Functional Programming in Java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C0C09-25A4-46C8-8201-FCF58F0B1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53B433F-7C0F-4C0C-B131-1FC19D4AC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028" y="1568526"/>
            <a:ext cx="6742073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u="none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Map&lt;String, </a:t>
            </a: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ClassOrInterfaceDeclaration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classes = ... ;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ClassOrInterfaceDeclaration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 = ... ;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Set&lt;String&gt; supers = </a:t>
            </a: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getSuperclassNames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(c);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supers.</a:t>
            </a:r>
            <a:r>
              <a:rPr lang="en-US" altLang="en-US" sz="1400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stream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  <a:r>
              <a:rPr lang="en-US" altLang="en-US" sz="14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>
                <a:solidFill>
                  <a:srgbClr val="99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classes: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:get)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  <a:r>
              <a:rPr lang="en-US" altLang="en-US" sz="14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 err="1">
                <a:solidFill>
                  <a:srgbClr val="99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ClassOrInterfaceDeclaration</a:t>
            </a:r>
            <a:r>
              <a:rPr lang="en-US" altLang="en-US" sz="1400" b="1" dirty="0">
                <a:solidFill>
                  <a:srgbClr val="99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getMethods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  <a:r>
              <a:rPr lang="en-US" altLang="en-US" sz="1400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flatMap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 err="1">
                <a:solidFill>
                  <a:srgbClr val="99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NodeList</a:t>
            </a:r>
            <a:r>
              <a:rPr lang="en-US" altLang="en-US" sz="1400" b="1" dirty="0">
                <a:solidFill>
                  <a:srgbClr val="99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:stream)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  <a:r>
              <a:rPr lang="en-US" altLang="en-US" sz="14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 -&gt; !</a:t>
            </a: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m.isStatic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  <a:r>
              <a:rPr lang="en-US" altLang="en-US" sz="14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 -&gt; !</a:t>
            </a: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m.isPrivate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  <a:endParaRPr lang="en-US" altLang="en-US" sz="3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75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5D17B-D91D-4921-898C-CF4977A56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Functional Programming in Java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C0C09-25A4-46C8-8201-FCF58F0B1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53B433F-7C0F-4C0C-B131-1FC19D4AC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028" y="1568526"/>
            <a:ext cx="6742073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u="none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Map&lt;String, </a:t>
            </a: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ClassOrInterfaceDeclaration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classes = ... ;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ClassOrInterfaceDeclaration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 = ... ;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Set&lt;String&gt; supers = </a:t>
            </a: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getSuperclassNames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(c);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supers.</a:t>
            </a:r>
            <a:r>
              <a:rPr lang="en-US" altLang="en-US" sz="1400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stream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  <a:r>
              <a:rPr lang="en-US" altLang="en-US" sz="14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>
                <a:solidFill>
                  <a:srgbClr val="99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classes: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:get)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  <a:r>
              <a:rPr lang="en-US" altLang="en-US" sz="14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 err="1">
                <a:solidFill>
                  <a:srgbClr val="99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ClassOrInterfaceDeclaration</a:t>
            </a:r>
            <a:r>
              <a:rPr lang="en-US" altLang="en-US" sz="1400" b="1" dirty="0">
                <a:solidFill>
                  <a:srgbClr val="99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getMethods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  <a:r>
              <a:rPr lang="en-US" altLang="en-US" sz="1400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flatMap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 err="1">
                <a:solidFill>
                  <a:srgbClr val="99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NodeList</a:t>
            </a:r>
            <a:r>
              <a:rPr lang="en-US" altLang="en-US" sz="1400" b="1" dirty="0">
                <a:solidFill>
                  <a:srgbClr val="99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:stream)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  <a:r>
              <a:rPr lang="en-US" altLang="en-US" sz="14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 err="1">
                <a:solidFill>
                  <a:srgbClr val="99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MethodDeclaration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isStatic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  <a:r>
              <a:rPr lang="en-US" altLang="en-US" sz="14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 err="1">
                <a:solidFill>
                  <a:srgbClr val="99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MethodDeclaration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isPrivate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3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7350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5D17B-D91D-4921-898C-CF4977A56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Function Composition in Java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C0C09-25A4-46C8-8201-FCF58F0B1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53B433F-7C0F-4C0C-B131-1FC19D4AC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028" y="1568526"/>
            <a:ext cx="6742073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u="none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Map&lt;String, </a:t>
            </a: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ClassOrInterfaceDeclaration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classes = ... ;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ClassOrInterfaceDeclaration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 = ... ;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Set&lt;String&gt; supers = </a:t>
            </a: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getSuperclassNames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(c);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supers.</a:t>
            </a:r>
            <a:r>
              <a:rPr lang="en-US" altLang="en-US" sz="1400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stream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  <a:r>
              <a:rPr lang="en-US" altLang="en-US" sz="14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>
                <a:solidFill>
                  <a:srgbClr val="99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classes: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:get)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  <a:r>
              <a:rPr lang="en-US" altLang="en-US" sz="14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 err="1">
                <a:solidFill>
                  <a:srgbClr val="99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ClassOrInterfaceDeclaration</a:t>
            </a:r>
            <a:r>
              <a:rPr lang="en-US" altLang="en-US" sz="1400" b="1" dirty="0">
                <a:solidFill>
                  <a:srgbClr val="99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getMethods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  <a:r>
              <a:rPr lang="en-US" altLang="en-US" sz="1400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flatMap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 err="1">
                <a:solidFill>
                  <a:srgbClr val="99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NodeList</a:t>
            </a:r>
            <a:r>
              <a:rPr lang="en-US" altLang="en-US" sz="1400" b="1" dirty="0">
                <a:solidFill>
                  <a:srgbClr val="99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:stream)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  <a:r>
              <a:rPr lang="en-US" altLang="en-US" sz="14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>
                <a:solidFill>
                  <a:srgbClr val="99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::not . </a:t>
            </a:r>
            <a:r>
              <a:rPr lang="en-US" altLang="en-US" sz="1400" b="1" dirty="0" err="1">
                <a:solidFill>
                  <a:srgbClr val="99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MethodDeclaration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isStatic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  <a:r>
              <a:rPr lang="en-US" altLang="en-US" sz="14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>
                <a:solidFill>
                  <a:srgbClr val="99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::not . </a:t>
            </a:r>
            <a:r>
              <a:rPr lang="en-US" altLang="en-US" sz="1400" b="1" dirty="0" err="1">
                <a:solidFill>
                  <a:srgbClr val="99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MethodDeclaration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isPrivate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3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ABFC7-3615-4558-8976-CCD8A7E8233A}"/>
              </a:ext>
            </a:extLst>
          </p:cNvPr>
          <p:cNvSpPr txBox="1"/>
          <p:nvPr/>
        </p:nvSpPr>
        <p:spPr>
          <a:xfrm>
            <a:off x="2322346" y="3879505"/>
            <a:ext cx="8758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Java does not support function composition of method references</a:t>
            </a:r>
          </a:p>
          <a:p>
            <a:endParaRPr lang="en-US" dirty="0"/>
          </a:p>
          <a:p>
            <a:r>
              <a:rPr lang="en-US" dirty="0"/>
              <a:t>Most functional languages support function composition:  OCaml, Haskell, Scala, etc.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4F0EBC-B95D-3647-A64E-E2790F7C9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65" y="4802835"/>
            <a:ext cx="10264588" cy="170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8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5D17B-D91D-4921-898C-CF4977A56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Function Composition in Java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C0C09-25A4-46C8-8201-FCF58F0B1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53B433F-7C0F-4C0C-B131-1FC19D4AC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028" y="1137640"/>
            <a:ext cx="8406358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u="none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Map&lt;String, </a:t>
            </a: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ClassOrInterfaceDeclaration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classes = ... ;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ClassOrInterfaceDeclaration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 = ... ;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Set&lt;String&gt; supers = </a:t>
            </a: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getSuperclassNames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(c);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Predicate&lt;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MethodDeclaration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privateFilter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99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MethodDeclaration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99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isPrivate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Predicate&lt;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MethodDeclaration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staticFilter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99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MethodDeclaration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99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isStatic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supers.</a:t>
            </a:r>
            <a:r>
              <a:rPr lang="en-US" altLang="en-US" sz="1400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stream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  <a:r>
              <a:rPr lang="en-US" altLang="en-US" sz="14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>
                <a:solidFill>
                  <a:srgbClr val="99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classes: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:get)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  <a:r>
              <a:rPr lang="en-US" altLang="en-US" sz="14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 err="1">
                <a:solidFill>
                  <a:srgbClr val="99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ClassOrInterfaceDeclaration</a:t>
            </a:r>
            <a:r>
              <a:rPr lang="en-US" altLang="en-US" sz="1400" b="1" dirty="0">
                <a:solidFill>
                  <a:srgbClr val="99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getMethods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  <a:r>
              <a:rPr lang="en-US" altLang="en-US" sz="1400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flatMap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 err="1">
                <a:solidFill>
                  <a:srgbClr val="99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NodeList</a:t>
            </a:r>
            <a:r>
              <a:rPr lang="en-US" altLang="en-US" sz="1400" b="1" dirty="0">
                <a:solidFill>
                  <a:srgbClr val="99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:stream)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  <a:r>
              <a:rPr lang="en-US" altLang="en-US" sz="14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privateFilter.</a:t>
            </a:r>
            <a:r>
              <a:rPr lang="en-US" altLang="en-US" sz="1400" dirty="0" err="1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negate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  <a:r>
              <a:rPr lang="en-US" altLang="en-US" sz="14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staticFilter.</a:t>
            </a:r>
            <a:r>
              <a:rPr lang="en-US" altLang="en-US" sz="1400" dirty="0" err="1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negate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  <a:endParaRPr lang="en-US" altLang="en-US" sz="3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853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DB6851-256C-97D2-D929-369C7E98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FFD6E-E595-C7A1-793B-6E8917CFA57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964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5D17B-D91D-4921-898C-CF4977A56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Function Composition in Java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C0C09-25A4-46C8-8201-FCF58F0B1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53B433F-7C0F-4C0C-B131-1FC19D4AC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028" y="1245361"/>
            <a:ext cx="8406358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u="none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Map&lt;String, </a:t>
            </a: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ClassOrInterfaceDeclaration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classes = ... ;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ClassOrInterfaceDeclaration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 = ... ;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Set&lt;String&gt; supers = </a:t>
            </a: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getSuperclassNames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(c);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Predicate&lt;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MethodDeclaration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privateFilter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99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MethodDeclaration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99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isPrivate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Predicate&lt;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MethodDeclaration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staticFilter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99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MethodDeclaration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99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isStatic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supers.</a:t>
            </a:r>
            <a:r>
              <a:rPr lang="en-US" altLang="en-US" sz="1400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stream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  <a:r>
              <a:rPr lang="en-US" altLang="en-US" sz="14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>
                <a:solidFill>
                  <a:srgbClr val="99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classes: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:get)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  <a:r>
              <a:rPr lang="en-US" altLang="en-US" sz="14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 err="1">
                <a:solidFill>
                  <a:srgbClr val="99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ClassOrInterfaceDeclaration</a:t>
            </a:r>
            <a:r>
              <a:rPr lang="en-US" altLang="en-US" sz="1400" b="1" dirty="0">
                <a:solidFill>
                  <a:srgbClr val="99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getMethods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  <a:r>
              <a:rPr lang="en-US" altLang="en-US" sz="1400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flatMap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 err="1">
                <a:solidFill>
                  <a:srgbClr val="99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NodeList</a:t>
            </a:r>
            <a:r>
              <a:rPr lang="en-US" altLang="en-US" sz="1400" b="1" dirty="0">
                <a:solidFill>
                  <a:srgbClr val="99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:stream)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  <a:r>
              <a:rPr lang="en-US" altLang="en-US" sz="14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privateFilter.</a:t>
            </a:r>
            <a:r>
              <a:rPr lang="en-US" altLang="en-US" sz="1400" dirty="0" err="1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staticFilter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).</a:t>
            </a:r>
            <a:r>
              <a:rPr lang="en-US" altLang="en-US" sz="14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negate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  <a:endParaRPr lang="en-US" altLang="en-US" sz="3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7894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5D17B-D91D-4921-898C-CF4977A56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Function Composition in Java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C0C09-25A4-46C8-8201-FCF58F0B1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53B433F-7C0F-4C0C-B131-1FC19D4AC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028" y="1245361"/>
            <a:ext cx="8406358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u="none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Map&lt;String, </a:t>
            </a: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ClassOrInterfaceDeclaration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classes = ... ;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ClassOrInterfaceDeclaration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 = ... ;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Set&lt;String&gt; supers = </a:t>
            </a: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getSuperclassNames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(c);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Predicate&lt;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MethodDeclaration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privateFilter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99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MethodDeclaration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99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isPrivate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Predicate&lt;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MethodDeclaration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staticFilter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99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MethodDeclaration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99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isStatic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supers.</a:t>
            </a:r>
            <a:r>
              <a:rPr lang="en-US" altLang="en-US" sz="1400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stream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  <a:r>
              <a:rPr lang="en-US" altLang="en-US" sz="14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>
                <a:solidFill>
                  <a:srgbClr val="99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classes: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:get)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  <a:r>
              <a:rPr lang="en-US" altLang="en-US" sz="14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 err="1">
                <a:solidFill>
                  <a:srgbClr val="99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ClassOrInterfaceDeclaration</a:t>
            </a:r>
            <a:r>
              <a:rPr lang="en-US" altLang="en-US" sz="1400" b="1" dirty="0">
                <a:solidFill>
                  <a:srgbClr val="99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getMethods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  <a:r>
              <a:rPr lang="en-US" altLang="en-US" sz="1400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flatMap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 err="1">
                <a:solidFill>
                  <a:srgbClr val="99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NodeList</a:t>
            </a:r>
            <a:r>
              <a:rPr lang="en-US" altLang="en-US" sz="1400" b="1" dirty="0">
                <a:solidFill>
                  <a:srgbClr val="99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:stream)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  <a:r>
              <a:rPr lang="en-US" altLang="en-US" sz="14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privateFilter.</a:t>
            </a:r>
            <a:r>
              <a:rPr lang="en-US" altLang="en-US" sz="1400" dirty="0" err="1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staticFilter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).</a:t>
            </a:r>
            <a:r>
              <a:rPr lang="en-US" altLang="en-US" sz="14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negate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  <a:endParaRPr lang="en-US" altLang="en-US" sz="3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24958EE-0158-43EB-91AF-40D18EB2B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356" y="4758767"/>
            <a:ext cx="5370060" cy="1292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8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(String s : supers)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ClassOrInterfaceDeclaration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c =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classes.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(s);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8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MethodDeclaration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 :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getMethods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8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isPrivate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 ||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isStatic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())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8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continue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0231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5D17B-D91D-4921-898C-CF4977A56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Function Composition in Java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C0C09-25A4-46C8-8201-FCF58F0B1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53B433F-7C0F-4C0C-B131-1FC19D4AC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028" y="1568526"/>
            <a:ext cx="11023302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u="none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Map&lt;String, </a:t>
            </a: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ClassOrInterfaceDeclaration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classes = ... ;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ClassOrInterfaceDeclaration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 = ... ;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Set&lt;String&gt; supers = </a:t>
            </a: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getSuperclassNames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(c);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supers.</a:t>
            </a:r>
            <a:r>
              <a:rPr lang="en-US" altLang="en-US" sz="1400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stream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  <a:r>
              <a:rPr lang="en-US" altLang="en-US" sz="14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>
                <a:solidFill>
                  <a:srgbClr val="99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classes: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:get)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  <a:r>
              <a:rPr lang="en-US" altLang="en-US" sz="14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 err="1">
                <a:solidFill>
                  <a:srgbClr val="99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ClassOrInterfaceDeclaration</a:t>
            </a:r>
            <a:r>
              <a:rPr lang="en-US" altLang="en-US" sz="1400" b="1" dirty="0">
                <a:solidFill>
                  <a:srgbClr val="99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getMethods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  <a:r>
              <a:rPr lang="en-US" altLang="en-US" sz="1400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flatMap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 err="1">
                <a:solidFill>
                  <a:srgbClr val="99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NodeList</a:t>
            </a:r>
            <a:r>
              <a:rPr lang="en-US" altLang="en-US" sz="1400" b="1" dirty="0">
                <a:solidFill>
                  <a:srgbClr val="9977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:stream)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12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altLang="en-US" sz="1200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</a:t>
            </a:r>
            <a:r>
              <a:rPr lang="en-US" altLang="en-US" sz="12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altLang="en-US" sz="12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Predicate&lt;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MethodDeclaration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altLang="en-US" sz="12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99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MethodDeclaration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99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isPrivate</a:t>
            </a:r>
            <a:r>
              <a:rPr lang="en-US" altLang="en-US" sz="12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).or(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99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MethodDeclaration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9977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isStatic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).negate()</a:t>
            </a:r>
            <a:r>
              <a:rPr lang="en-US" altLang="en-US" sz="12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32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5356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21C28-4B27-4EBA-8565-F4510071A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Function Composition in Java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102BB3-9B1D-4E00-9013-9A591E04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99A246C-3F7B-41F0-8A4C-47D60F5F9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7057" y="1962354"/>
            <a:ext cx="8187641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Predicate&lt;String&gt;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startsWithA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(text) -&gt;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text.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startsWith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("A");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Predicate&lt;String&gt;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endsWithX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  (text) -&gt;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text.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endsWith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("x");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100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Predicate&lt;String&gt; composed =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startsWithA.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endsWithX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composed.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("A hardworking person must relax");           // True</a:t>
            </a:r>
            <a:endParaRPr lang="en-US" alt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composed.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("A hardworking person must relax sometimes"); // False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3589A3EC-1D65-47BF-924B-29C8EECFE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7057" y="4134384"/>
            <a:ext cx="7369494" cy="152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Predicate&lt;String&gt;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startsWithA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(text) -&gt;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text.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startsWith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("A");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Predicate&lt;String&gt;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endsWithX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  (text) -&gt;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text.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endsWith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("x");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100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Predicate&lt;String&gt; composed =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startsWithA.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endsWithX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100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composed.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("A hardworking person must relax");           // True</a:t>
            </a:r>
            <a:endParaRPr lang="en-US" alt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composed.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("A hardworking person must relax sometimes"); // True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composed.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("Students must relax");                       // True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composed.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("Students must relax sometimes");             // False</a:t>
            </a:r>
          </a:p>
        </p:txBody>
      </p:sp>
    </p:spTree>
    <p:extLst>
      <p:ext uri="{BB962C8B-B14F-4D97-AF65-F5344CB8AC3E}">
        <p14:creationId xmlns:p14="http://schemas.microsoft.com/office/powerpoint/2010/main" val="30277688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21C28-4B27-4EBA-8565-F4510071A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Function Composition in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45070-5FFE-4687-976C-D71DF23EE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compose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Function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andThen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102BB3-9B1D-4E00-9013-9A591E04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445527D-0B25-42B0-A818-F319FA53E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7057" y="1810530"/>
            <a:ext cx="7303281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Function&lt;Integer, Integer&gt; multiply = (value) -&gt; value *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D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Function&lt;Integer, Integer&gt; add = (value) -&gt; value +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D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Function&lt;Integer, Integer&gt;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addThenMultiply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multiply.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compose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(add);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Integer result1 =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addThenMultiply.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apply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D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println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(result1);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12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AF5910F8-0EC2-44AA-92C7-F9FB9689F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7056" y="4097805"/>
            <a:ext cx="7303281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Function&lt;Integer, Integer&gt; multiply = (value) -&gt; value *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D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Function&lt;Integer, Integer&gt; add = (value) -&gt; value +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D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Function&lt;Integer, Integer&gt; </a:t>
            </a: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multiplyThenAdd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multiply.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andThen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(add);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Integer result2 = </a:t>
            </a:r>
            <a:r>
              <a:rPr lang="en-US" altLang="en-US" sz="1400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multiplyThenAdd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apply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D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println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(result2);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9</a:t>
            </a:r>
          </a:p>
        </p:txBody>
      </p:sp>
    </p:spTree>
    <p:extLst>
      <p:ext uri="{BB962C8B-B14F-4D97-AF65-F5344CB8AC3E}">
        <p14:creationId xmlns:p14="http://schemas.microsoft.com/office/powerpoint/2010/main" val="37450422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DB6851-256C-97D2-D929-369C7E98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55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FFD6E-E595-C7A1-793B-6E8917CFA57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32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1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dirty="0"/>
              <a:t>Functional Programming in Java</a:t>
            </a:r>
            <a:endParaRPr sz="6000" dirty="0"/>
          </a:p>
        </p:txBody>
      </p:sp>
      <p:sp>
        <p:nvSpPr>
          <p:cNvPr id="892" name="Google Shape;892;p110"/>
          <p:cNvSpPr txBox="1">
            <a:spLocks noGrp="1"/>
          </p:cNvSpPr>
          <p:nvPr>
            <p:ph idx="1"/>
          </p:nvPr>
        </p:nvSpPr>
        <p:spPr>
          <a:xfrm>
            <a:off x="1097280" y="1373274"/>
            <a:ext cx="10910944" cy="534820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3200" dirty="0"/>
              <a:t>We want to compute the class average</a:t>
            </a:r>
            <a:endParaRPr sz="3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8800"/>
              </a:solidFill>
              <a:effectLst/>
              <a:uLnTx/>
              <a:uFillTx/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800"/>
                </a:solidFill>
                <a:effectLst/>
                <a:uLnTx/>
                <a:uFillTx/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B0066"/>
                </a:solidFill>
                <a:effectLst/>
                <a:uLnTx/>
                <a:uFillTx/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Student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 String name;  String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ghName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 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List&lt;Student&gt;  roster = ...;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Map&lt;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Student,Integer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&gt;  a2Grade = ...;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 sum = 0;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 marL="0" marR="0" lvl="0" indent="0" algn="l" defTabSz="914400" rtl="0" eaLnBrk="1" fontAlgn="auto" latinLnBrk="0" hangingPunct="1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for(Student s : roster){</a:t>
            </a:r>
          </a:p>
          <a:p>
            <a:pPr marL="0" marR="0" lvl="0" indent="0" algn="l" defTabSz="914400" rtl="0" eaLnBrk="1" fontAlgn="auto" latinLnBrk="0" hangingPunct="1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sum += a2grade.get(s);</a:t>
            </a:r>
          </a:p>
          <a:p>
            <a:pPr marL="0" marR="0" lvl="0" indent="0" algn="l" defTabSz="914400" rtl="0" eaLnBrk="1" fontAlgn="auto" latinLnBrk="0" hangingPunct="1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</a:p>
          <a:p>
            <a:pPr marL="0" marR="0" lvl="0" indent="0" algn="l" defTabSz="914400" rtl="0" eaLnBrk="1" fontAlgn="auto" latinLnBrk="0" hangingPunct="1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 average = sum /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roster.length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893" name="Google Shape;893;p1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1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dirty="0"/>
              <a:t>Functional Programming in Java</a:t>
            </a:r>
            <a:endParaRPr sz="6000" dirty="0"/>
          </a:p>
        </p:txBody>
      </p:sp>
      <p:sp>
        <p:nvSpPr>
          <p:cNvPr id="906" name="Google Shape;906;p1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57</a:t>
            </a:fld>
            <a:endParaRPr/>
          </a:p>
        </p:txBody>
      </p:sp>
      <p:sp>
        <p:nvSpPr>
          <p:cNvPr id="907" name="Google Shape;907;p112"/>
          <p:cNvSpPr txBox="1"/>
          <p:nvPr/>
        </p:nvSpPr>
        <p:spPr>
          <a:xfrm>
            <a:off x="573434" y="1492145"/>
            <a:ext cx="11221944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4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lang="en-US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-US" sz="2400" b="1" dirty="0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Student</a:t>
            </a:r>
            <a:r>
              <a:rPr lang="en-US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 String name;  String </a:t>
            </a:r>
            <a:r>
              <a:rPr lang="en-US" sz="2400" dirty="0" err="1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ghName</a:t>
            </a:r>
            <a:r>
              <a:rPr lang="en-US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 }</a:t>
            </a:r>
          </a:p>
          <a:p>
            <a:endParaRPr lang="en-US"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-US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List&lt;Student&gt;  roster = ...;</a:t>
            </a:r>
          </a:p>
          <a:p>
            <a:r>
              <a:rPr lang="en-US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Map&lt;</a:t>
            </a:r>
            <a:r>
              <a:rPr lang="en-US" sz="2400" dirty="0" err="1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Student,Integer</a:t>
            </a:r>
            <a:r>
              <a:rPr lang="en-US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&gt;  a2Grade = ...;</a:t>
            </a:r>
          </a:p>
          <a:p>
            <a:endParaRPr lang="en-US"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lang="en-US"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-US" sz="24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Turn stream of Student into stream of Integer (grades)</a:t>
            </a:r>
            <a:endParaRPr lang="en-US"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-US" sz="2400" dirty="0" err="1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roster.</a:t>
            </a:r>
            <a:r>
              <a:rPr lang="en-US" sz="2400" dirty="0" err="1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stream</a:t>
            </a:r>
            <a:r>
              <a:rPr lang="en-US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().</a:t>
            </a:r>
            <a:r>
              <a:rPr lang="en-US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map</a:t>
            </a:r>
            <a:r>
              <a:rPr lang="en-US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(s -&gt; a2Grade.get(s))</a:t>
            </a:r>
          </a:p>
          <a:p>
            <a:pPr>
              <a:lnSpc>
                <a:spcPct val="110795"/>
              </a:lnSpc>
            </a:pPr>
            <a:endParaRPr lang="en-US"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lang="en-US"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1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dirty="0"/>
              <a:t>Functional Programming in Java</a:t>
            </a:r>
            <a:endParaRPr sz="6000" dirty="0"/>
          </a:p>
        </p:txBody>
      </p:sp>
      <p:sp>
        <p:nvSpPr>
          <p:cNvPr id="906" name="Google Shape;906;p1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58</a:t>
            </a:fld>
            <a:endParaRPr/>
          </a:p>
        </p:txBody>
      </p:sp>
      <p:sp>
        <p:nvSpPr>
          <p:cNvPr id="907" name="Google Shape;907;p112"/>
          <p:cNvSpPr txBox="1"/>
          <p:nvPr/>
        </p:nvSpPr>
        <p:spPr>
          <a:xfrm>
            <a:off x="573434" y="1492145"/>
            <a:ext cx="11221944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400" b="1" dirty="0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Student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 String name;  String ghName; }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List&lt;Student&gt;  roster = ...;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Map&lt;Student,Integer&gt;  a2Grade = ...;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Turn stream of Student into stream of Integer (grades)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Function&lt;Student,String&gt; f = (s -&gt; a2Grade.get(s));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Turn stream of Student into stream of Integer (grades)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stream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().</a:t>
            </a:r>
            <a:r>
              <a:rPr lang="en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map</a:t>
            </a:r>
            <a:r>
              <a:rPr lang="en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(f)</a:t>
            </a: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</p:spTree>
    <p:extLst>
      <p:ext uri="{BB962C8B-B14F-4D97-AF65-F5344CB8AC3E}">
        <p14:creationId xmlns:p14="http://schemas.microsoft.com/office/powerpoint/2010/main" val="34046178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1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dirty="0"/>
              <a:t>Functional Programming in Java</a:t>
            </a:r>
            <a:endParaRPr sz="6000" dirty="0"/>
          </a:p>
        </p:txBody>
      </p:sp>
      <p:sp>
        <p:nvSpPr>
          <p:cNvPr id="906" name="Google Shape;906;p1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59</a:t>
            </a:fld>
            <a:endParaRPr/>
          </a:p>
        </p:txBody>
      </p:sp>
      <p:sp>
        <p:nvSpPr>
          <p:cNvPr id="907" name="Google Shape;907;p112"/>
          <p:cNvSpPr txBox="1"/>
          <p:nvPr/>
        </p:nvSpPr>
        <p:spPr>
          <a:xfrm>
            <a:off x="573434" y="1492145"/>
            <a:ext cx="11221944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4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lang="en-US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-US" sz="2400" b="1" dirty="0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Student</a:t>
            </a:r>
            <a:r>
              <a:rPr lang="en-US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 String name;  String </a:t>
            </a:r>
            <a:r>
              <a:rPr lang="en-US" sz="2400" dirty="0" err="1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ghName</a:t>
            </a:r>
            <a:r>
              <a:rPr lang="en-US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 }</a:t>
            </a:r>
          </a:p>
          <a:p>
            <a:pPr>
              <a:lnSpc>
                <a:spcPct val="110795"/>
              </a:lnSpc>
            </a:pPr>
            <a:r>
              <a:rPr lang="en-US" sz="21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static</a:t>
            </a:r>
            <a:r>
              <a:rPr lang="en-US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Object </a:t>
            </a:r>
            <a:r>
              <a:rPr lang="en-US" sz="2133" b="1" dirty="0">
                <a:solidFill>
                  <a:srgbClr val="0066BB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getFromMap</a:t>
            </a:r>
            <a:r>
              <a:rPr lang="en-US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(Map m, Object key) { </a:t>
            </a:r>
            <a:r>
              <a:rPr lang="en-US" sz="2133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return</a:t>
            </a:r>
            <a:r>
              <a:rPr lang="en-US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-US" sz="2133" dirty="0" err="1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m.</a:t>
            </a:r>
            <a:r>
              <a:rPr lang="en-US" sz="2133" dirty="0" err="1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get</a:t>
            </a:r>
            <a:r>
              <a:rPr lang="en-US" sz="2133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(key); }</a:t>
            </a:r>
            <a:endParaRPr lang="en-US" sz="28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-US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List&lt;Student&gt;  roster = ...;</a:t>
            </a:r>
          </a:p>
          <a:p>
            <a:r>
              <a:rPr lang="en-US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Map&lt;</a:t>
            </a:r>
            <a:r>
              <a:rPr lang="en-US" sz="2400" dirty="0" err="1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Student,Integer</a:t>
            </a:r>
            <a:r>
              <a:rPr lang="en-US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&gt;  a2Grade = ...;</a:t>
            </a:r>
          </a:p>
          <a:p>
            <a:endParaRPr lang="en-US"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-US" sz="24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Turn stream of Student into stream of Integer (grades)</a:t>
            </a:r>
            <a:endParaRPr lang="en-US"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-US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Function&lt;</a:t>
            </a:r>
            <a:r>
              <a:rPr lang="en-US" sz="2400" dirty="0" err="1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Student,String</a:t>
            </a:r>
            <a:r>
              <a:rPr lang="en-US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&gt; f = (s -&gt; getFromMap(a2Grade,s));</a:t>
            </a:r>
          </a:p>
          <a:p>
            <a:pPr>
              <a:lnSpc>
                <a:spcPct val="110795"/>
              </a:lnSpc>
            </a:pPr>
            <a:endParaRPr lang="en-US"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-US" sz="24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Turn stream of Student into stream of Integer (grades)</a:t>
            </a:r>
            <a:endParaRPr lang="en-US"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-US" sz="2400" dirty="0" err="1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roster.</a:t>
            </a:r>
            <a:r>
              <a:rPr lang="en-US" sz="2400" dirty="0" err="1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stream</a:t>
            </a:r>
            <a:r>
              <a:rPr lang="en-US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().</a:t>
            </a:r>
            <a:r>
              <a:rPr lang="en-US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map</a:t>
            </a:r>
            <a:r>
              <a:rPr lang="en-US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(f)</a:t>
            </a:r>
          </a:p>
          <a:p>
            <a:pPr>
              <a:lnSpc>
                <a:spcPct val="110795"/>
              </a:lnSpc>
            </a:pPr>
            <a:endParaRPr lang="en-US"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lang="en-US"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</p:spTree>
    <p:extLst>
      <p:ext uri="{BB962C8B-B14F-4D97-AF65-F5344CB8AC3E}">
        <p14:creationId xmlns:p14="http://schemas.microsoft.com/office/powerpoint/2010/main" val="3763794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400" dirty="0"/>
              <a:t>Functional Programming</a:t>
            </a:r>
            <a:endParaRPr sz="4400" dirty="0"/>
          </a:p>
        </p:txBody>
      </p:sp>
      <p:sp>
        <p:nvSpPr>
          <p:cNvPr id="643" name="Google Shape;643;p8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-US" dirty="0"/>
              <a:t>Functions are first-class values</a:t>
            </a:r>
          </a:p>
          <a:p>
            <a:pPr marL="1066785" lvl="1" indent="-558786"/>
            <a:r>
              <a:rPr lang="en-US" dirty="0"/>
              <a:t>Can be stored in variables, passed to other functions, returned from functions</a:t>
            </a:r>
          </a:p>
          <a:p>
            <a:pPr marL="1066785" lvl="1" indent="-558786"/>
            <a:r>
              <a:rPr lang="en-US" dirty="0"/>
              <a:t>Can be “anonymous”: functions don’t need names</a:t>
            </a:r>
          </a:p>
          <a:p>
            <a:pPr marL="609585" indent="-558786"/>
            <a:r>
              <a:rPr lang="en-US" dirty="0"/>
              <a:t>Most function values are “pure”: just compute a return value, don’t change state</a:t>
            </a:r>
          </a:p>
          <a:p>
            <a:pPr marL="1066785" lvl="1" indent="-558786"/>
            <a:r>
              <a:rPr lang="en-US" dirty="0"/>
              <a:t>This means they do the same thing every time, and we don’t have to worry about how many times we run them</a:t>
            </a:r>
          </a:p>
          <a:p>
            <a:pPr marL="609585" indent="-558786"/>
            <a:r>
              <a:rPr lang="en-US" dirty="0"/>
              <a:t>Most data is immutable (like Java strings): make new data instead of modifying existing ones</a:t>
            </a:r>
          </a:p>
          <a:p>
            <a:pPr marL="609585" indent="-558786"/>
            <a:endParaRPr lang="en-US" dirty="0"/>
          </a:p>
          <a:p>
            <a:pPr marL="609585" indent="-558786"/>
            <a:r>
              <a:rPr lang="en-US" dirty="0"/>
              <a:t>Almost every modern language lets you do functional programming!</a:t>
            </a:r>
            <a:endParaRPr dirty="0"/>
          </a:p>
        </p:txBody>
      </p:sp>
      <p:sp>
        <p:nvSpPr>
          <p:cNvPr id="644" name="Google Shape;644;p8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1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dirty="0"/>
              <a:t>Functional Programming in Java</a:t>
            </a:r>
            <a:endParaRPr sz="6000" dirty="0"/>
          </a:p>
        </p:txBody>
      </p:sp>
      <p:sp>
        <p:nvSpPr>
          <p:cNvPr id="906" name="Google Shape;906;p1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60</a:t>
            </a:fld>
            <a:endParaRPr/>
          </a:p>
        </p:txBody>
      </p:sp>
      <p:sp>
        <p:nvSpPr>
          <p:cNvPr id="907" name="Google Shape;907;p112"/>
          <p:cNvSpPr txBox="1"/>
          <p:nvPr/>
        </p:nvSpPr>
        <p:spPr>
          <a:xfrm>
            <a:off x="573434" y="1492145"/>
            <a:ext cx="11221944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4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lang="en-US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-US" sz="2400" b="1" dirty="0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Student</a:t>
            </a:r>
            <a:r>
              <a:rPr lang="en-US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 String name;  String </a:t>
            </a:r>
            <a:r>
              <a:rPr lang="en-US" sz="2400" dirty="0" err="1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ghName</a:t>
            </a:r>
            <a:r>
              <a:rPr lang="en-US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; }</a:t>
            </a:r>
          </a:p>
          <a:p>
            <a:endParaRPr lang="en-US"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-US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List&lt;Student&gt;  roster = ...;</a:t>
            </a:r>
          </a:p>
          <a:p>
            <a:r>
              <a:rPr lang="en-US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Map&lt;</a:t>
            </a:r>
            <a:r>
              <a:rPr lang="en-US" sz="2400" dirty="0" err="1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Student,Integer</a:t>
            </a:r>
            <a:r>
              <a:rPr lang="en-US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&gt;  a2Grade = ...;</a:t>
            </a:r>
          </a:p>
          <a:p>
            <a:endParaRPr lang="en-US"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lang="en-US"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-US" sz="24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Turn stream of Student into stream of Integer (grades)</a:t>
            </a:r>
            <a:endParaRPr lang="en-US"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-US" sz="2400" dirty="0" err="1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roster.</a:t>
            </a:r>
            <a:r>
              <a:rPr lang="en-US" sz="2400" dirty="0" err="1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stream</a:t>
            </a:r>
            <a:r>
              <a:rPr lang="en-US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().</a:t>
            </a:r>
            <a:r>
              <a:rPr lang="en-US" sz="24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map</a:t>
            </a:r>
            <a:r>
              <a:rPr lang="en-US" sz="24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(a2Grade::get)</a:t>
            </a:r>
          </a:p>
          <a:p>
            <a:pPr>
              <a:lnSpc>
                <a:spcPct val="110795"/>
              </a:lnSpc>
            </a:pPr>
            <a:endParaRPr lang="en-US"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lang="en-US" sz="24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</p:spTree>
    <p:extLst>
      <p:ext uri="{BB962C8B-B14F-4D97-AF65-F5344CB8AC3E}">
        <p14:creationId xmlns:p14="http://schemas.microsoft.com/office/powerpoint/2010/main" val="21509019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dirty="0"/>
              <a:t>Functional Programming in Java</a:t>
            </a:r>
            <a:endParaRPr sz="6000" dirty="0"/>
          </a:p>
        </p:txBody>
      </p:sp>
      <p:sp>
        <p:nvSpPr>
          <p:cNvPr id="992" name="Google Shape;992;p11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61</a:t>
            </a:fld>
            <a:endParaRPr/>
          </a:p>
        </p:txBody>
      </p:sp>
      <p:sp>
        <p:nvSpPr>
          <p:cNvPr id="993" name="Google Shape;993;p119"/>
          <p:cNvSpPr txBox="1"/>
          <p:nvPr/>
        </p:nvSpPr>
        <p:spPr>
          <a:xfrm>
            <a:off x="415600" y="1326800"/>
            <a:ext cx="11440992" cy="48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0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000" b="1" dirty="0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Student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 String name;  String ghName; }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List&lt;Student&gt;  roster = ...;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Map&lt;Student,Integer&gt;  a2Grade = ...;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0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Turn stream of Student into stream of Integer (grades)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stream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map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(a2Grade::get)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          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reduce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(0,Integer::add)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0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          // Add all the grades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1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133"/>
              <a:t>Reduce / Fold</a:t>
            </a:r>
            <a:endParaRPr/>
          </a:p>
        </p:txBody>
      </p:sp>
      <p:sp>
        <p:nvSpPr>
          <p:cNvPr id="999" name="Google Shape;999;p12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Turn a stream into a single value</a:t>
            </a:r>
            <a:endParaRPr sz="1467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0795"/>
              </a:lnSpc>
              <a:buNone/>
            </a:pPr>
            <a:r>
              <a:rPr lang="en" sz="2800" b="1" dirty="0">
                <a:solidFill>
                  <a:srgbClr val="FF0000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            T</a:t>
            </a:r>
            <a:r>
              <a:rPr lang="en" sz="2800" dirty="0">
                <a:solidFill>
                  <a:srgbClr val="333333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 </a:t>
            </a:r>
            <a:r>
              <a:rPr lang="en" sz="2800" b="1" dirty="0">
                <a:solidFill>
                  <a:srgbClr val="0066BB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reduce</a:t>
            </a:r>
            <a:r>
              <a:rPr lang="en" sz="2800" dirty="0">
                <a:solidFill>
                  <a:srgbClr val="333333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(</a:t>
            </a:r>
            <a:r>
              <a:rPr lang="en" sz="2800" b="1" dirty="0">
                <a:solidFill>
                  <a:srgbClr val="FF0000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T</a:t>
            </a:r>
            <a:r>
              <a:rPr lang="en" sz="2800" dirty="0">
                <a:solidFill>
                  <a:srgbClr val="333333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 identity, BinaryOperator&lt;</a:t>
            </a:r>
            <a:r>
              <a:rPr lang="en" sz="2800" b="1" dirty="0">
                <a:solidFill>
                  <a:srgbClr val="FF0000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T</a:t>
            </a:r>
            <a:r>
              <a:rPr lang="en" sz="2800" dirty="0">
                <a:solidFill>
                  <a:srgbClr val="333333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&gt; accumulator);</a:t>
            </a:r>
          </a:p>
          <a:p>
            <a:pPr marL="0" indent="0">
              <a:lnSpc>
                <a:spcPct val="110795"/>
              </a:lnSpc>
              <a:buNone/>
            </a:pPr>
            <a:endParaRPr sz="2400" dirty="0">
              <a:solidFill>
                <a:srgbClr val="333333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609585" indent="-507987">
              <a:buSzPts val="2400"/>
            </a:pPr>
            <a:r>
              <a:rPr lang="en" sz="2800" dirty="0"/>
              <a:t>Turns a stream of type </a:t>
            </a:r>
            <a:r>
              <a:rPr lang="en" sz="2800" b="1" dirty="0">
                <a:solidFill>
                  <a:schemeClr val="accent5"/>
                </a:solidFill>
              </a:rPr>
              <a:t>T</a:t>
            </a:r>
            <a:r>
              <a:rPr lang="en" sz="2800" dirty="0"/>
              <a:t> into a single value </a:t>
            </a:r>
            <a:r>
              <a:rPr lang="en" sz="2800" b="1" dirty="0">
                <a:solidFill>
                  <a:schemeClr val="accent5"/>
                </a:solidFill>
              </a:rPr>
              <a:t>T</a:t>
            </a:r>
            <a:endParaRPr sz="2800" dirty="0"/>
          </a:p>
          <a:p>
            <a:pPr marL="609585" indent="-507987">
              <a:buSzPts val="2400"/>
            </a:pPr>
            <a:r>
              <a:rPr lang="en" sz="2800" dirty="0"/>
              <a:t>Requires a function that takes two </a:t>
            </a:r>
            <a:r>
              <a:rPr lang="en" sz="2800" b="1" dirty="0">
                <a:solidFill>
                  <a:schemeClr val="accent5"/>
                </a:solidFill>
              </a:rPr>
              <a:t>T</a:t>
            </a:r>
            <a:r>
              <a:rPr lang="en" sz="2800" dirty="0"/>
              <a:t> and produces one</a:t>
            </a:r>
            <a:endParaRPr sz="2800" dirty="0"/>
          </a:p>
          <a:p>
            <a:pPr marL="609585" indent="-507987">
              <a:buSzPts val="2400"/>
            </a:pPr>
            <a:r>
              <a:rPr lang="en" sz="2800" dirty="0"/>
              <a:t>Requires the initial value</a:t>
            </a:r>
            <a:endParaRPr sz="2800" dirty="0"/>
          </a:p>
          <a:p>
            <a:pPr marL="0" indent="0">
              <a:spcBef>
                <a:spcPts val="1333"/>
              </a:spcBef>
              <a:buNone/>
            </a:pPr>
            <a:r>
              <a:rPr lang="en" dirty="0"/>
              <a:t>Stream: (“a” “b” “c” “d”)               f: String::concat</a:t>
            </a:r>
            <a:endParaRPr dirty="0"/>
          </a:p>
          <a:p>
            <a:pPr marL="0" indent="0">
              <a:spcBef>
                <a:spcPts val="1333"/>
              </a:spcBef>
              <a:buNone/>
            </a:pPr>
            <a:r>
              <a:rPr lang="en" dirty="0"/>
              <a:t>Stream.reduce(“”, f):  f(f(f(f(“”,”a”),”b”),”c”),”d”)</a:t>
            </a:r>
            <a:endParaRPr dirty="0"/>
          </a:p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endParaRPr sz="3867" dirty="0"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000" name="Google Shape;1000;p12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62</a:t>
            </a:fld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1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133"/>
              <a:t>Reduce / Fold</a:t>
            </a:r>
            <a:endParaRPr/>
          </a:p>
        </p:txBody>
      </p:sp>
      <p:sp>
        <p:nvSpPr>
          <p:cNvPr id="999" name="Google Shape;999;p12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Turn a stream into a single value</a:t>
            </a:r>
            <a:endParaRPr sz="1467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0795"/>
              </a:lnSpc>
              <a:buNone/>
            </a:pPr>
            <a:r>
              <a:rPr lang="en" sz="2800" b="1" dirty="0">
                <a:solidFill>
                  <a:srgbClr val="FF0000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            T</a:t>
            </a:r>
            <a:r>
              <a:rPr lang="en" sz="2800" dirty="0">
                <a:solidFill>
                  <a:srgbClr val="333333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 </a:t>
            </a:r>
            <a:r>
              <a:rPr lang="en" sz="2800" b="1" dirty="0">
                <a:solidFill>
                  <a:srgbClr val="0066BB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reduce</a:t>
            </a:r>
            <a:r>
              <a:rPr lang="en" sz="2800" dirty="0">
                <a:solidFill>
                  <a:srgbClr val="333333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(</a:t>
            </a:r>
            <a:r>
              <a:rPr lang="en" sz="2800" b="1" dirty="0">
                <a:solidFill>
                  <a:srgbClr val="FF0000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T</a:t>
            </a:r>
            <a:r>
              <a:rPr lang="en" sz="2800" dirty="0">
                <a:solidFill>
                  <a:srgbClr val="333333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 identity, BinaryOperator&lt;</a:t>
            </a:r>
            <a:r>
              <a:rPr lang="en" sz="2800" b="1" dirty="0">
                <a:solidFill>
                  <a:srgbClr val="FF0000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T</a:t>
            </a:r>
            <a:r>
              <a:rPr lang="en" sz="2800" dirty="0">
                <a:solidFill>
                  <a:srgbClr val="333333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&gt; accumulator);</a:t>
            </a:r>
          </a:p>
          <a:p>
            <a:pPr marL="0" indent="0">
              <a:lnSpc>
                <a:spcPct val="110795"/>
              </a:lnSpc>
              <a:buNone/>
            </a:pPr>
            <a:endParaRPr sz="2400" dirty="0">
              <a:solidFill>
                <a:srgbClr val="333333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609585" indent="-507987">
              <a:buSzPts val="2400"/>
            </a:pPr>
            <a:r>
              <a:rPr lang="en" sz="2800" dirty="0"/>
              <a:t>Turns a stream of type </a:t>
            </a:r>
            <a:r>
              <a:rPr lang="en" sz="2800" b="1" dirty="0">
                <a:solidFill>
                  <a:schemeClr val="accent5"/>
                </a:solidFill>
              </a:rPr>
              <a:t>T</a:t>
            </a:r>
            <a:r>
              <a:rPr lang="en" sz="2800" dirty="0"/>
              <a:t> into a single value </a:t>
            </a:r>
            <a:r>
              <a:rPr lang="en" sz="2800" b="1" dirty="0">
                <a:solidFill>
                  <a:schemeClr val="accent5"/>
                </a:solidFill>
              </a:rPr>
              <a:t>T</a:t>
            </a:r>
            <a:endParaRPr sz="2800" dirty="0"/>
          </a:p>
          <a:p>
            <a:pPr marL="609585" indent="-507987">
              <a:buSzPts val="2400"/>
            </a:pPr>
            <a:r>
              <a:rPr lang="en" sz="2800" dirty="0"/>
              <a:t>Requires a function that takes two </a:t>
            </a:r>
            <a:r>
              <a:rPr lang="en" sz="2800" b="1" dirty="0">
                <a:solidFill>
                  <a:schemeClr val="accent5"/>
                </a:solidFill>
              </a:rPr>
              <a:t>T</a:t>
            </a:r>
            <a:r>
              <a:rPr lang="en" sz="2800" dirty="0"/>
              <a:t> and produces one</a:t>
            </a:r>
            <a:endParaRPr sz="2800" dirty="0"/>
          </a:p>
          <a:p>
            <a:pPr marL="609585" indent="-507987">
              <a:buSzPts val="2400"/>
            </a:pPr>
            <a:r>
              <a:rPr lang="en" sz="2800" dirty="0"/>
              <a:t>Requires the initial value</a:t>
            </a:r>
            <a:endParaRPr sz="2800" dirty="0"/>
          </a:p>
          <a:p>
            <a:pPr marL="0" indent="0">
              <a:spcBef>
                <a:spcPts val="1333"/>
              </a:spcBef>
              <a:buNone/>
            </a:pPr>
            <a:r>
              <a:rPr lang="en" dirty="0"/>
              <a:t>Stream: (“a” “b” “c” “d”)               f: String::concat</a:t>
            </a:r>
            <a:endParaRPr dirty="0"/>
          </a:p>
          <a:p>
            <a:pPr marL="0" indent="0">
              <a:spcBef>
                <a:spcPts val="1333"/>
              </a:spcBef>
              <a:buNone/>
            </a:pPr>
            <a:r>
              <a:rPr lang="en" dirty="0"/>
              <a:t>Stream.reduce(“”, f):  f(f(f(</a:t>
            </a:r>
            <a:r>
              <a:rPr lang="en" dirty="0">
                <a:highlight>
                  <a:srgbClr val="FFFF00"/>
                </a:highlight>
              </a:rPr>
              <a:t>f(“”,”a”)</a:t>
            </a:r>
            <a:r>
              <a:rPr lang="en" dirty="0"/>
              <a:t>,”b”),”c”),”d”)</a:t>
            </a:r>
            <a:endParaRPr dirty="0"/>
          </a:p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endParaRPr sz="3867" dirty="0"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000" name="Google Shape;1000;p12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12452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1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133"/>
              <a:t>Reduce / Fold</a:t>
            </a:r>
            <a:endParaRPr/>
          </a:p>
        </p:txBody>
      </p:sp>
      <p:sp>
        <p:nvSpPr>
          <p:cNvPr id="999" name="Google Shape;999;p12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Turn a stream into a single value</a:t>
            </a:r>
            <a:endParaRPr sz="1467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0795"/>
              </a:lnSpc>
              <a:buNone/>
            </a:pPr>
            <a:r>
              <a:rPr lang="en" sz="2800" b="1" dirty="0">
                <a:solidFill>
                  <a:srgbClr val="FF0000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            T</a:t>
            </a:r>
            <a:r>
              <a:rPr lang="en" sz="2800" dirty="0">
                <a:solidFill>
                  <a:srgbClr val="333333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 </a:t>
            </a:r>
            <a:r>
              <a:rPr lang="en" sz="2800" b="1" dirty="0">
                <a:solidFill>
                  <a:srgbClr val="0066BB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reduce</a:t>
            </a:r>
            <a:r>
              <a:rPr lang="en" sz="2800" dirty="0">
                <a:solidFill>
                  <a:srgbClr val="333333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(</a:t>
            </a:r>
            <a:r>
              <a:rPr lang="en" sz="2800" b="1" dirty="0">
                <a:solidFill>
                  <a:srgbClr val="FF0000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T</a:t>
            </a:r>
            <a:r>
              <a:rPr lang="en" sz="2800" dirty="0">
                <a:solidFill>
                  <a:srgbClr val="333333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 identity, BinaryOperator&lt;</a:t>
            </a:r>
            <a:r>
              <a:rPr lang="en" sz="2800" b="1" dirty="0">
                <a:solidFill>
                  <a:srgbClr val="FF0000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T</a:t>
            </a:r>
            <a:r>
              <a:rPr lang="en" sz="2800" dirty="0">
                <a:solidFill>
                  <a:srgbClr val="333333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&gt; accumulator);</a:t>
            </a:r>
          </a:p>
          <a:p>
            <a:pPr marL="0" indent="0">
              <a:lnSpc>
                <a:spcPct val="110795"/>
              </a:lnSpc>
              <a:buNone/>
            </a:pPr>
            <a:endParaRPr sz="2400" dirty="0">
              <a:solidFill>
                <a:srgbClr val="333333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609585" indent="-507987">
              <a:buSzPts val="2400"/>
            </a:pPr>
            <a:r>
              <a:rPr lang="en" sz="2800" dirty="0"/>
              <a:t>Turns a stream of type </a:t>
            </a:r>
            <a:r>
              <a:rPr lang="en" sz="2800" b="1" dirty="0">
                <a:solidFill>
                  <a:schemeClr val="accent5"/>
                </a:solidFill>
              </a:rPr>
              <a:t>T</a:t>
            </a:r>
            <a:r>
              <a:rPr lang="en" sz="2800" dirty="0"/>
              <a:t> into a single value </a:t>
            </a:r>
            <a:r>
              <a:rPr lang="en" sz="2800" b="1" dirty="0">
                <a:solidFill>
                  <a:schemeClr val="accent5"/>
                </a:solidFill>
              </a:rPr>
              <a:t>T</a:t>
            </a:r>
            <a:endParaRPr sz="2800" dirty="0"/>
          </a:p>
          <a:p>
            <a:pPr marL="609585" indent="-507987">
              <a:buSzPts val="2400"/>
            </a:pPr>
            <a:r>
              <a:rPr lang="en" sz="2800" dirty="0"/>
              <a:t>Requires a function that takes two </a:t>
            </a:r>
            <a:r>
              <a:rPr lang="en" sz="2800" b="1" dirty="0">
                <a:solidFill>
                  <a:schemeClr val="accent5"/>
                </a:solidFill>
              </a:rPr>
              <a:t>T</a:t>
            </a:r>
            <a:r>
              <a:rPr lang="en" sz="2800" dirty="0"/>
              <a:t> and produces one</a:t>
            </a:r>
            <a:endParaRPr sz="2800" dirty="0"/>
          </a:p>
          <a:p>
            <a:pPr marL="609585" indent="-507987">
              <a:buSzPts val="2400"/>
            </a:pPr>
            <a:r>
              <a:rPr lang="en" sz="2800" dirty="0"/>
              <a:t>Requires the initial value</a:t>
            </a:r>
            <a:endParaRPr sz="2800" dirty="0"/>
          </a:p>
          <a:p>
            <a:pPr marL="0" indent="0">
              <a:spcBef>
                <a:spcPts val="1333"/>
              </a:spcBef>
              <a:buNone/>
            </a:pPr>
            <a:r>
              <a:rPr lang="en" dirty="0"/>
              <a:t>Stream: (“a” “b” “c” “d”)               f: String::concat</a:t>
            </a:r>
            <a:endParaRPr dirty="0"/>
          </a:p>
          <a:p>
            <a:pPr marL="0" indent="0">
              <a:spcBef>
                <a:spcPts val="1333"/>
              </a:spcBef>
              <a:buNone/>
            </a:pPr>
            <a:r>
              <a:rPr lang="en" dirty="0"/>
              <a:t>Stream.reduce(“”, f):  f(f(f(</a:t>
            </a:r>
            <a:r>
              <a:rPr lang="en" dirty="0">
                <a:highlight>
                  <a:srgbClr val="FFFF00"/>
                </a:highlight>
              </a:rPr>
              <a:t>”a”</a:t>
            </a:r>
            <a:r>
              <a:rPr lang="en" dirty="0"/>
              <a:t>,”b”),”c”),”d”)</a:t>
            </a:r>
            <a:endParaRPr dirty="0"/>
          </a:p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endParaRPr sz="3867" dirty="0"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000" name="Google Shape;1000;p12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68739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1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133"/>
              <a:t>Reduce / Fold</a:t>
            </a:r>
            <a:endParaRPr/>
          </a:p>
        </p:txBody>
      </p:sp>
      <p:sp>
        <p:nvSpPr>
          <p:cNvPr id="999" name="Google Shape;999;p12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Turn a stream into a single value</a:t>
            </a:r>
            <a:endParaRPr sz="1467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0795"/>
              </a:lnSpc>
              <a:buNone/>
            </a:pPr>
            <a:r>
              <a:rPr lang="en" sz="2800" b="1" dirty="0">
                <a:solidFill>
                  <a:srgbClr val="FF0000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            T</a:t>
            </a:r>
            <a:r>
              <a:rPr lang="en" sz="2800" dirty="0">
                <a:solidFill>
                  <a:srgbClr val="333333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 </a:t>
            </a:r>
            <a:r>
              <a:rPr lang="en" sz="2800" b="1" dirty="0">
                <a:solidFill>
                  <a:srgbClr val="0066BB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reduce</a:t>
            </a:r>
            <a:r>
              <a:rPr lang="en" sz="2800" dirty="0">
                <a:solidFill>
                  <a:srgbClr val="333333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(</a:t>
            </a:r>
            <a:r>
              <a:rPr lang="en" sz="2800" b="1" dirty="0">
                <a:solidFill>
                  <a:srgbClr val="FF0000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T</a:t>
            </a:r>
            <a:r>
              <a:rPr lang="en" sz="2800" dirty="0">
                <a:solidFill>
                  <a:srgbClr val="333333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 identity, BinaryOperator&lt;</a:t>
            </a:r>
            <a:r>
              <a:rPr lang="en" sz="2800" b="1" dirty="0">
                <a:solidFill>
                  <a:srgbClr val="FF0000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T</a:t>
            </a:r>
            <a:r>
              <a:rPr lang="en" sz="2800" dirty="0">
                <a:solidFill>
                  <a:srgbClr val="333333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&gt; accumulator);</a:t>
            </a:r>
          </a:p>
          <a:p>
            <a:pPr marL="0" indent="0">
              <a:lnSpc>
                <a:spcPct val="110795"/>
              </a:lnSpc>
              <a:buNone/>
            </a:pPr>
            <a:endParaRPr sz="2400" dirty="0">
              <a:solidFill>
                <a:srgbClr val="333333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609585" indent="-507987">
              <a:buSzPts val="2400"/>
            </a:pPr>
            <a:r>
              <a:rPr lang="en" sz="2800" dirty="0"/>
              <a:t>Turns a stream of type </a:t>
            </a:r>
            <a:r>
              <a:rPr lang="en" sz="2800" b="1" dirty="0">
                <a:solidFill>
                  <a:schemeClr val="accent5"/>
                </a:solidFill>
              </a:rPr>
              <a:t>T</a:t>
            </a:r>
            <a:r>
              <a:rPr lang="en" sz="2800" dirty="0"/>
              <a:t> into a single value </a:t>
            </a:r>
            <a:r>
              <a:rPr lang="en" sz="2800" b="1" dirty="0">
                <a:solidFill>
                  <a:schemeClr val="accent5"/>
                </a:solidFill>
              </a:rPr>
              <a:t>T</a:t>
            </a:r>
            <a:endParaRPr sz="2800" dirty="0"/>
          </a:p>
          <a:p>
            <a:pPr marL="609585" indent="-507987">
              <a:buSzPts val="2400"/>
            </a:pPr>
            <a:r>
              <a:rPr lang="en" sz="2800" dirty="0"/>
              <a:t>Requires a function that takes two </a:t>
            </a:r>
            <a:r>
              <a:rPr lang="en" sz="2800" b="1" dirty="0">
                <a:solidFill>
                  <a:schemeClr val="accent5"/>
                </a:solidFill>
              </a:rPr>
              <a:t>T</a:t>
            </a:r>
            <a:r>
              <a:rPr lang="en" sz="2800" dirty="0"/>
              <a:t> and produces one</a:t>
            </a:r>
            <a:endParaRPr sz="2800" dirty="0"/>
          </a:p>
          <a:p>
            <a:pPr marL="609585" indent="-507987">
              <a:buSzPts val="2400"/>
            </a:pPr>
            <a:r>
              <a:rPr lang="en" sz="2800" dirty="0"/>
              <a:t>Requires the initial value</a:t>
            </a:r>
            <a:endParaRPr sz="2800" dirty="0"/>
          </a:p>
          <a:p>
            <a:pPr marL="0" indent="0">
              <a:spcBef>
                <a:spcPts val="1333"/>
              </a:spcBef>
              <a:buNone/>
            </a:pPr>
            <a:r>
              <a:rPr lang="en" dirty="0"/>
              <a:t>Stream: (“a” “b” “c” “d”)               f: String::concat</a:t>
            </a:r>
            <a:endParaRPr dirty="0"/>
          </a:p>
          <a:p>
            <a:pPr marL="0" indent="0">
              <a:spcBef>
                <a:spcPts val="1333"/>
              </a:spcBef>
              <a:buNone/>
            </a:pPr>
            <a:r>
              <a:rPr lang="en" dirty="0"/>
              <a:t>Stream.reduce(“”, f):  f(f(</a:t>
            </a:r>
            <a:r>
              <a:rPr lang="en" dirty="0">
                <a:highlight>
                  <a:srgbClr val="FFFF00"/>
                </a:highlight>
              </a:rPr>
              <a:t>f(”a”,”b”)</a:t>
            </a:r>
            <a:r>
              <a:rPr lang="en" dirty="0"/>
              <a:t>,”c”),”d”)</a:t>
            </a:r>
            <a:endParaRPr dirty="0"/>
          </a:p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endParaRPr sz="3867" dirty="0"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000" name="Google Shape;1000;p12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84412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1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133"/>
              <a:t>Reduce / Fold</a:t>
            </a:r>
            <a:endParaRPr/>
          </a:p>
        </p:txBody>
      </p:sp>
      <p:sp>
        <p:nvSpPr>
          <p:cNvPr id="999" name="Google Shape;999;p12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Turn a stream into a single value</a:t>
            </a:r>
            <a:endParaRPr sz="1467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0795"/>
              </a:lnSpc>
              <a:buNone/>
            </a:pPr>
            <a:r>
              <a:rPr lang="en" sz="2800" b="1" dirty="0">
                <a:solidFill>
                  <a:srgbClr val="FF0000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            T</a:t>
            </a:r>
            <a:r>
              <a:rPr lang="en" sz="2800" dirty="0">
                <a:solidFill>
                  <a:srgbClr val="333333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 </a:t>
            </a:r>
            <a:r>
              <a:rPr lang="en" sz="2800" b="1" dirty="0">
                <a:solidFill>
                  <a:srgbClr val="0066BB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reduce</a:t>
            </a:r>
            <a:r>
              <a:rPr lang="en" sz="2800" dirty="0">
                <a:solidFill>
                  <a:srgbClr val="333333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(</a:t>
            </a:r>
            <a:r>
              <a:rPr lang="en" sz="2800" b="1" dirty="0">
                <a:solidFill>
                  <a:srgbClr val="FF0000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T</a:t>
            </a:r>
            <a:r>
              <a:rPr lang="en" sz="2800" dirty="0">
                <a:solidFill>
                  <a:srgbClr val="333333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 identity, BinaryOperator&lt;</a:t>
            </a:r>
            <a:r>
              <a:rPr lang="en" sz="2800" b="1" dirty="0">
                <a:solidFill>
                  <a:srgbClr val="FF0000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T</a:t>
            </a:r>
            <a:r>
              <a:rPr lang="en" sz="2800" dirty="0">
                <a:solidFill>
                  <a:srgbClr val="333333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&gt; accumulator);</a:t>
            </a:r>
          </a:p>
          <a:p>
            <a:pPr marL="0" indent="0">
              <a:lnSpc>
                <a:spcPct val="110795"/>
              </a:lnSpc>
              <a:buNone/>
            </a:pPr>
            <a:endParaRPr sz="2400" dirty="0">
              <a:solidFill>
                <a:srgbClr val="333333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609585" indent="-507987">
              <a:buSzPts val="2400"/>
            </a:pPr>
            <a:r>
              <a:rPr lang="en" sz="2800" dirty="0"/>
              <a:t>Turns a stream of type </a:t>
            </a:r>
            <a:r>
              <a:rPr lang="en" sz="2800" b="1" dirty="0">
                <a:solidFill>
                  <a:schemeClr val="accent5"/>
                </a:solidFill>
              </a:rPr>
              <a:t>T</a:t>
            </a:r>
            <a:r>
              <a:rPr lang="en" sz="2800" dirty="0"/>
              <a:t> into a single value </a:t>
            </a:r>
            <a:r>
              <a:rPr lang="en" sz="2800" b="1" dirty="0">
                <a:solidFill>
                  <a:schemeClr val="accent5"/>
                </a:solidFill>
              </a:rPr>
              <a:t>T</a:t>
            </a:r>
            <a:endParaRPr sz="2800" dirty="0"/>
          </a:p>
          <a:p>
            <a:pPr marL="609585" indent="-507987">
              <a:buSzPts val="2400"/>
            </a:pPr>
            <a:r>
              <a:rPr lang="en" sz="2800" dirty="0"/>
              <a:t>Requires a function that takes two </a:t>
            </a:r>
            <a:r>
              <a:rPr lang="en" sz="2800" b="1" dirty="0">
                <a:solidFill>
                  <a:schemeClr val="accent5"/>
                </a:solidFill>
              </a:rPr>
              <a:t>T</a:t>
            </a:r>
            <a:r>
              <a:rPr lang="en" sz="2800" dirty="0"/>
              <a:t> and produces one</a:t>
            </a:r>
            <a:endParaRPr sz="2800" dirty="0"/>
          </a:p>
          <a:p>
            <a:pPr marL="609585" indent="-507987">
              <a:buSzPts val="2400"/>
            </a:pPr>
            <a:r>
              <a:rPr lang="en" sz="2800" dirty="0"/>
              <a:t>Requires the initial value</a:t>
            </a:r>
            <a:endParaRPr sz="2800" dirty="0"/>
          </a:p>
          <a:p>
            <a:pPr marL="0" indent="0">
              <a:spcBef>
                <a:spcPts val="1333"/>
              </a:spcBef>
              <a:buNone/>
            </a:pPr>
            <a:r>
              <a:rPr lang="en" dirty="0"/>
              <a:t>Stream: (“a” “b” “c” “d”)               f: String::concat</a:t>
            </a:r>
            <a:endParaRPr dirty="0"/>
          </a:p>
          <a:p>
            <a:pPr marL="0" indent="0">
              <a:spcBef>
                <a:spcPts val="1333"/>
              </a:spcBef>
              <a:buNone/>
            </a:pPr>
            <a:r>
              <a:rPr lang="en" dirty="0"/>
              <a:t>Stream.reduce(“”, f):  f(f(</a:t>
            </a:r>
            <a:r>
              <a:rPr lang="en" dirty="0">
                <a:highlight>
                  <a:srgbClr val="FFFF00"/>
                </a:highlight>
              </a:rPr>
              <a:t>”ab”</a:t>
            </a:r>
            <a:r>
              <a:rPr lang="en" dirty="0"/>
              <a:t>,”c”),”d”)</a:t>
            </a:r>
            <a:endParaRPr dirty="0"/>
          </a:p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endParaRPr sz="3867" dirty="0"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000" name="Google Shape;1000;p12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75690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1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133"/>
              <a:t>Reduce / Fold</a:t>
            </a:r>
            <a:endParaRPr/>
          </a:p>
        </p:txBody>
      </p:sp>
      <p:sp>
        <p:nvSpPr>
          <p:cNvPr id="999" name="Google Shape;999;p12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Turn a stream into a single value</a:t>
            </a:r>
            <a:endParaRPr sz="1467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0795"/>
              </a:lnSpc>
              <a:buNone/>
            </a:pPr>
            <a:r>
              <a:rPr lang="en" sz="2800" b="1" dirty="0">
                <a:solidFill>
                  <a:srgbClr val="FF0000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            T</a:t>
            </a:r>
            <a:r>
              <a:rPr lang="en" sz="2800" dirty="0">
                <a:solidFill>
                  <a:srgbClr val="333333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 </a:t>
            </a:r>
            <a:r>
              <a:rPr lang="en" sz="2800" b="1" dirty="0">
                <a:solidFill>
                  <a:srgbClr val="0066BB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reduce</a:t>
            </a:r>
            <a:r>
              <a:rPr lang="en" sz="2800" dirty="0">
                <a:solidFill>
                  <a:srgbClr val="333333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(</a:t>
            </a:r>
            <a:r>
              <a:rPr lang="en" sz="2800" b="1" dirty="0">
                <a:solidFill>
                  <a:srgbClr val="FF0000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T</a:t>
            </a:r>
            <a:r>
              <a:rPr lang="en" sz="2800" dirty="0">
                <a:solidFill>
                  <a:srgbClr val="333333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 identity, BinaryOperator&lt;</a:t>
            </a:r>
            <a:r>
              <a:rPr lang="en" sz="2800" b="1" dirty="0">
                <a:solidFill>
                  <a:srgbClr val="FF0000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T</a:t>
            </a:r>
            <a:r>
              <a:rPr lang="en" sz="2800" dirty="0">
                <a:solidFill>
                  <a:srgbClr val="333333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&gt; accumulator);</a:t>
            </a:r>
          </a:p>
          <a:p>
            <a:pPr marL="0" indent="0">
              <a:lnSpc>
                <a:spcPct val="110795"/>
              </a:lnSpc>
              <a:buNone/>
            </a:pPr>
            <a:endParaRPr sz="2400" dirty="0">
              <a:solidFill>
                <a:srgbClr val="333333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609585" indent="-507987">
              <a:buSzPts val="2400"/>
            </a:pPr>
            <a:r>
              <a:rPr lang="en" sz="2800" dirty="0"/>
              <a:t>Turns a stream of type </a:t>
            </a:r>
            <a:r>
              <a:rPr lang="en" sz="2800" b="1" dirty="0">
                <a:solidFill>
                  <a:schemeClr val="accent5"/>
                </a:solidFill>
              </a:rPr>
              <a:t>T</a:t>
            </a:r>
            <a:r>
              <a:rPr lang="en" sz="2800" dirty="0"/>
              <a:t> into a single value </a:t>
            </a:r>
            <a:r>
              <a:rPr lang="en" sz="2800" b="1" dirty="0">
                <a:solidFill>
                  <a:schemeClr val="accent5"/>
                </a:solidFill>
              </a:rPr>
              <a:t>T</a:t>
            </a:r>
            <a:endParaRPr sz="2800" dirty="0"/>
          </a:p>
          <a:p>
            <a:pPr marL="609585" indent="-507987">
              <a:buSzPts val="2400"/>
            </a:pPr>
            <a:r>
              <a:rPr lang="en" sz="2800" dirty="0"/>
              <a:t>Requires a function that takes two </a:t>
            </a:r>
            <a:r>
              <a:rPr lang="en" sz="2800" b="1" dirty="0">
                <a:solidFill>
                  <a:schemeClr val="accent5"/>
                </a:solidFill>
              </a:rPr>
              <a:t>T</a:t>
            </a:r>
            <a:r>
              <a:rPr lang="en" sz="2800" dirty="0"/>
              <a:t> and produces one</a:t>
            </a:r>
            <a:endParaRPr sz="2800" dirty="0"/>
          </a:p>
          <a:p>
            <a:pPr marL="609585" indent="-507987">
              <a:buSzPts val="2400"/>
            </a:pPr>
            <a:r>
              <a:rPr lang="en" sz="2800" dirty="0"/>
              <a:t>Requires the initial value</a:t>
            </a:r>
            <a:endParaRPr sz="2800" dirty="0"/>
          </a:p>
          <a:p>
            <a:pPr marL="0" indent="0">
              <a:spcBef>
                <a:spcPts val="1333"/>
              </a:spcBef>
              <a:buNone/>
            </a:pPr>
            <a:r>
              <a:rPr lang="en" dirty="0"/>
              <a:t>Stream: (“a” “b” “c” “d”)               f: String::concat</a:t>
            </a:r>
            <a:endParaRPr dirty="0"/>
          </a:p>
          <a:p>
            <a:pPr marL="0" indent="0">
              <a:spcBef>
                <a:spcPts val="1333"/>
              </a:spcBef>
              <a:buNone/>
            </a:pPr>
            <a:r>
              <a:rPr lang="en" dirty="0"/>
              <a:t>Stream.reduce(“”, f):  f(</a:t>
            </a:r>
            <a:r>
              <a:rPr lang="en" dirty="0">
                <a:highlight>
                  <a:srgbClr val="FFFF00"/>
                </a:highlight>
              </a:rPr>
              <a:t>f(”ab”,”c”)</a:t>
            </a:r>
            <a:r>
              <a:rPr lang="en" dirty="0"/>
              <a:t>,”d”)</a:t>
            </a:r>
            <a:endParaRPr dirty="0"/>
          </a:p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endParaRPr sz="3867" dirty="0"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000" name="Google Shape;1000;p12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56061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1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133"/>
              <a:t>Reduce / Fold</a:t>
            </a:r>
            <a:endParaRPr/>
          </a:p>
        </p:txBody>
      </p:sp>
      <p:sp>
        <p:nvSpPr>
          <p:cNvPr id="999" name="Google Shape;999;p12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Turn a stream into a single value</a:t>
            </a:r>
            <a:endParaRPr sz="1467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0795"/>
              </a:lnSpc>
              <a:buNone/>
            </a:pPr>
            <a:r>
              <a:rPr lang="en" sz="2800" b="1" dirty="0">
                <a:solidFill>
                  <a:srgbClr val="FF0000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            T</a:t>
            </a:r>
            <a:r>
              <a:rPr lang="en" sz="2800" dirty="0">
                <a:solidFill>
                  <a:srgbClr val="333333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 </a:t>
            </a:r>
            <a:r>
              <a:rPr lang="en" sz="2800" b="1" dirty="0">
                <a:solidFill>
                  <a:srgbClr val="0066BB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reduce</a:t>
            </a:r>
            <a:r>
              <a:rPr lang="en" sz="2800" dirty="0">
                <a:solidFill>
                  <a:srgbClr val="333333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(</a:t>
            </a:r>
            <a:r>
              <a:rPr lang="en" sz="2800" b="1" dirty="0">
                <a:solidFill>
                  <a:srgbClr val="FF0000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T</a:t>
            </a:r>
            <a:r>
              <a:rPr lang="en" sz="2800" dirty="0">
                <a:solidFill>
                  <a:srgbClr val="333333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 identity, BinaryOperator&lt;</a:t>
            </a:r>
            <a:r>
              <a:rPr lang="en" sz="2800" b="1" dirty="0">
                <a:solidFill>
                  <a:srgbClr val="FF0000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T</a:t>
            </a:r>
            <a:r>
              <a:rPr lang="en" sz="2800" dirty="0">
                <a:solidFill>
                  <a:srgbClr val="333333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&gt; accumulator);</a:t>
            </a:r>
          </a:p>
          <a:p>
            <a:pPr marL="0" indent="0">
              <a:lnSpc>
                <a:spcPct val="110795"/>
              </a:lnSpc>
              <a:buNone/>
            </a:pPr>
            <a:endParaRPr sz="2400" dirty="0">
              <a:solidFill>
                <a:srgbClr val="333333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609585" indent="-507987">
              <a:buSzPts val="2400"/>
            </a:pPr>
            <a:r>
              <a:rPr lang="en" sz="2800" dirty="0"/>
              <a:t>Turns a stream of type </a:t>
            </a:r>
            <a:r>
              <a:rPr lang="en" sz="2800" b="1" dirty="0">
                <a:solidFill>
                  <a:schemeClr val="accent5"/>
                </a:solidFill>
              </a:rPr>
              <a:t>T</a:t>
            </a:r>
            <a:r>
              <a:rPr lang="en" sz="2800" dirty="0"/>
              <a:t> into a single value </a:t>
            </a:r>
            <a:r>
              <a:rPr lang="en" sz="2800" b="1" dirty="0">
                <a:solidFill>
                  <a:schemeClr val="accent5"/>
                </a:solidFill>
              </a:rPr>
              <a:t>T</a:t>
            </a:r>
            <a:endParaRPr sz="2800" dirty="0"/>
          </a:p>
          <a:p>
            <a:pPr marL="609585" indent="-507987">
              <a:buSzPts val="2400"/>
            </a:pPr>
            <a:r>
              <a:rPr lang="en" sz="2800" dirty="0"/>
              <a:t>Requires a function that takes two </a:t>
            </a:r>
            <a:r>
              <a:rPr lang="en" sz="2800" b="1" dirty="0">
                <a:solidFill>
                  <a:schemeClr val="accent5"/>
                </a:solidFill>
              </a:rPr>
              <a:t>T</a:t>
            </a:r>
            <a:r>
              <a:rPr lang="en" sz="2800" dirty="0"/>
              <a:t> and produces one</a:t>
            </a:r>
            <a:endParaRPr sz="2800" dirty="0"/>
          </a:p>
          <a:p>
            <a:pPr marL="609585" indent="-507987">
              <a:buSzPts val="2400"/>
            </a:pPr>
            <a:r>
              <a:rPr lang="en" sz="2800" dirty="0"/>
              <a:t>Requires the initial value</a:t>
            </a:r>
            <a:endParaRPr sz="2800" dirty="0"/>
          </a:p>
          <a:p>
            <a:pPr marL="0" indent="0">
              <a:spcBef>
                <a:spcPts val="1333"/>
              </a:spcBef>
              <a:buNone/>
            </a:pPr>
            <a:r>
              <a:rPr lang="en" dirty="0"/>
              <a:t>Stream: (“a” “b” “c” “d”)               f: String::concat</a:t>
            </a:r>
            <a:endParaRPr dirty="0"/>
          </a:p>
          <a:p>
            <a:pPr marL="0" indent="0">
              <a:spcBef>
                <a:spcPts val="1333"/>
              </a:spcBef>
              <a:buNone/>
            </a:pPr>
            <a:r>
              <a:rPr lang="en" dirty="0"/>
              <a:t>Stream.reduce(“”, f):  f(</a:t>
            </a:r>
            <a:r>
              <a:rPr lang="en" dirty="0">
                <a:highlight>
                  <a:srgbClr val="FFFF00"/>
                </a:highlight>
              </a:rPr>
              <a:t>”abc”</a:t>
            </a:r>
            <a:r>
              <a:rPr lang="en" dirty="0"/>
              <a:t>,”d”)</a:t>
            </a:r>
            <a:endParaRPr dirty="0"/>
          </a:p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endParaRPr sz="3867" dirty="0"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000" name="Google Shape;1000;p12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098015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1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133"/>
              <a:t>Reduce / Fold</a:t>
            </a:r>
            <a:endParaRPr/>
          </a:p>
        </p:txBody>
      </p:sp>
      <p:sp>
        <p:nvSpPr>
          <p:cNvPr id="999" name="Google Shape;999;p12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Turn a stream into a single value</a:t>
            </a:r>
            <a:endParaRPr sz="1467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0795"/>
              </a:lnSpc>
              <a:buNone/>
            </a:pPr>
            <a:r>
              <a:rPr lang="en" sz="2800" b="1" dirty="0">
                <a:solidFill>
                  <a:srgbClr val="FF0000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            T</a:t>
            </a:r>
            <a:r>
              <a:rPr lang="en" sz="2800" dirty="0">
                <a:solidFill>
                  <a:srgbClr val="333333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 </a:t>
            </a:r>
            <a:r>
              <a:rPr lang="en" sz="2800" b="1" dirty="0">
                <a:solidFill>
                  <a:srgbClr val="0066BB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reduce</a:t>
            </a:r>
            <a:r>
              <a:rPr lang="en" sz="2800" dirty="0">
                <a:solidFill>
                  <a:srgbClr val="333333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(</a:t>
            </a:r>
            <a:r>
              <a:rPr lang="en" sz="2800" b="1" dirty="0">
                <a:solidFill>
                  <a:srgbClr val="FF0000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T</a:t>
            </a:r>
            <a:r>
              <a:rPr lang="en" sz="2800" dirty="0">
                <a:solidFill>
                  <a:srgbClr val="333333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 identity, BinaryOperator&lt;</a:t>
            </a:r>
            <a:r>
              <a:rPr lang="en" sz="2800" b="1" dirty="0">
                <a:solidFill>
                  <a:srgbClr val="FF0000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T</a:t>
            </a:r>
            <a:r>
              <a:rPr lang="en" sz="2800" dirty="0">
                <a:solidFill>
                  <a:srgbClr val="333333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&gt; accumulator);</a:t>
            </a:r>
          </a:p>
          <a:p>
            <a:pPr marL="0" indent="0">
              <a:lnSpc>
                <a:spcPct val="110795"/>
              </a:lnSpc>
              <a:buNone/>
            </a:pPr>
            <a:endParaRPr sz="2400" dirty="0">
              <a:solidFill>
                <a:srgbClr val="333333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609585" indent="-507987">
              <a:buSzPts val="2400"/>
            </a:pPr>
            <a:r>
              <a:rPr lang="en" sz="2800" dirty="0"/>
              <a:t>Turns a stream of type </a:t>
            </a:r>
            <a:r>
              <a:rPr lang="en" sz="2800" b="1" dirty="0">
                <a:solidFill>
                  <a:schemeClr val="accent5"/>
                </a:solidFill>
              </a:rPr>
              <a:t>T</a:t>
            </a:r>
            <a:r>
              <a:rPr lang="en" sz="2800" dirty="0"/>
              <a:t> into a single value </a:t>
            </a:r>
            <a:r>
              <a:rPr lang="en" sz="2800" b="1" dirty="0">
                <a:solidFill>
                  <a:schemeClr val="accent5"/>
                </a:solidFill>
              </a:rPr>
              <a:t>T</a:t>
            </a:r>
            <a:endParaRPr sz="2800" dirty="0"/>
          </a:p>
          <a:p>
            <a:pPr marL="609585" indent="-507987">
              <a:buSzPts val="2400"/>
            </a:pPr>
            <a:r>
              <a:rPr lang="en" sz="2800" dirty="0"/>
              <a:t>Requires a function that takes two </a:t>
            </a:r>
            <a:r>
              <a:rPr lang="en" sz="2800" b="1" dirty="0">
                <a:solidFill>
                  <a:schemeClr val="accent5"/>
                </a:solidFill>
              </a:rPr>
              <a:t>T</a:t>
            </a:r>
            <a:r>
              <a:rPr lang="en" sz="2800" dirty="0"/>
              <a:t> and produces one</a:t>
            </a:r>
            <a:endParaRPr sz="2800" dirty="0"/>
          </a:p>
          <a:p>
            <a:pPr marL="609585" indent="-507987">
              <a:buSzPts val="2400"/>
            </a:pPr>
            <a:r>
              <a:rPr lang="en" sz="2800" dirty="0"/>
              <a:t>Requires the initial value</a:t>
            </a:r>
            <a:endParaRPr sz="2800" dirty="0"/>
          </a:p>
          <a:p>
            <a:pPr marL="0" indent="0">
              <a:spcBef>
                <a:spcPts val="1333"/>
              </a:spcBef>
              <a:buNone/>
            </a:pPr>
            <a:r>
              <a:rPr lang="en" dirty="0"/>
              <a:t>Stream: (“a” “b” “c” “d”)               f: String::concat</a:t>
            </a:r>
            <a:endParaRPr dirty="0"/>
          </a:p>
          <a:p>
            <a:pPr marL="0" indent="0">
              <a:spcBef>
                <a:spcPts val="1333"/>
              </a:spcBef>
              <a:buNone/>
            </a:pPr>
            <a:r>
              <a:rPr lang="en" dirty="0"/>
              <a:t>Stream.reduce(“”, f):  </a:t>
            </a:r>
            <a:r>
              <a:rPr lang="en" dirty="0">
                <a:highlight>
                  <a:srgbClr val="FFFF00"/>
                </a:highlight>
              </a:rPr>
              <a:t>f(”abc”,”d”)</a:t>
            </a:r>
            <a:endParaRPr dirty="0">
              <a:highlight>
                <a:srgbClr val="FFFF00"/>
              </a:highlight>
            </a:endParaRPr>
          </a:p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endParaRPr sz="3867" dirty="0"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000" name="Google Shape;1000;p12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3177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dirty="0"/>
              <a:t>Functional Programming in Java</a:t>
            </a:r>
            <a:endParaRPr sz="4800" dirty="0"/>
          </a:p>
        </p:txBody>
      </p:sp>
      <p:sp>
        <p:nvSpPr>
          <p:cNvPr id="657" name="Google Shape;657;p8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Print a list of GitHub repos</a:t>
            </a:r>
            <a:endParaRPr dirty="0"/>
          </a:p>
        </p:txBody>
      </p:sp>
      <p:sp>
        <p:nvSpPr>
          <p:cNvPr id="658" name="Google Shape;658;p8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sp>
        <p:nvSpPr>
          <p:cNvPr id="659" name="Google Shape;659;p85"/>
          <p:cNvSpPr txBox="1"/>
          <p:nvPr/>
        </p:nvSpPr>
        <p:spPr>
          <a:xfrm>
            <a:off x="607867" y="2326200"/>
            <a:ext cx="93284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0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000" b="1" dirty="0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Student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 String name;  String ghName; }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List&lt;Student&gt;  roster = ...;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0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List all github names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0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for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(Student s : roster)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System.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out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println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(s.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ghName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);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0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Functional programming with streams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stream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forEach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(s -&gt; System.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out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println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(s.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ghName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));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2" name="Google Shape;705;p91">
            <a:extLst>
              <a:ext uri="{FF2B5EF4-FFF2-40B4-BE49-F238E27FC236}">
                <a16:creationId xmlns:a16="http://schemas.microsoft.com/office/drawing/2014/main" id="{D1003C10-911E-5FDD-167C-78EB3D05E994}"/>
              </a:ext>
            </a:extLst>
          </p:cNvPr>
          <p:cNvSpPr/>
          <p:nvPr/>
        </p:nvSpPr>
        <p:spPr>
          <a:xfrm rot="5400000">
            <a:off x="6668227" y="3519944"/>
            <a:ext cx="425600" cy="4698301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Google Shape;706;p91">
            <a:extLst>
              <a:ext uri="{FF2B5EF4-FFF2-40B4-BE49-F238E27FC236}">
                <a16:creationId xmlns:a16="http://schemas.microsoft.com/office/drawing/2014/main" id="{E3A9B2AC-2434-40EC-DD8A-A7847CADE1A9}"/>
              </a:ext>
            </a:extLst>
          </p:cNvPr>
          <p:cNvSpPr txBox="1"/>
          <p:nvPr/>
        </p:nvSpPr>
        <p:spPr>
          <a:xfrm>
            <a:off x="4059022" y="5972761"/>
            <a:ext cx="5815606" cy="7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F</a:t>
            </a:r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unction value (“lambda expression”)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1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6133"/>
              <a:t>Reduce / Fold</a:t>
            </a:r>
            <a:endParaRPr/>
          </a:p>
        </p:txBody>
      </p:sp>
      <p:sp>
        <p:nvSpPr>
          <p:cNvPr id="999" name="Google Shape;999;p12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Turn a stream into a single value</a:t>
            </a:r>
            <a:endParaRPr sz="1467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0795"/>
              </a:lnSpc>
              <a:buNone/>
            </a:pPr>
            <a:r>
              <a:rPr lang="en" sz="2800" b="1" dirty="0">
                <a:solidFill>
                  <a:srgbClr val="FF0000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            T</a:t>
            </a:r>
            <a:r>
              <a:rPr lang="en" sz="2800" dirty="0">
                <a:solidFill>
                  <a:srgbClr val="333333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 </a:t>
            </a:r>
            <a:r>
              <a:rPr lang="en" sz="2800" b="1" dirty="0">
                <a:solidFill>
                  <a:srgbClr val="0066BB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reduce</a:t>
            </a:r>
            <a:r>
              <a:rPr lang="en" sz="2800" dirty="0">
                <a:solidFill>
                  <a:srgbClr val="333333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(</a:t>
            </a:r>
            <a:r>
              <a:rPr lang="en" sz="2800" b="1" dirty="0">
                <a:solidFill>
                  <a:srgbClr val="FF0000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T</a:t>
            </a:r>
            <a:r>
              <a:rPr lang="en" sz="2800" dirty="0">
                <a:solidFill>
                  <a:srgbClr val="333333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 identity, BinaryOperator&lt;</a:t>
            </a:r>
            <a:r>
              <a:rPr lang="en" sz="2800" b="1" dirty="0">
                <a:solidFill>
                  <a:srgbClr val="FF0000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T</a:t>
            </a:r>
            <a:r>
              <a:rPr lang="en" sz="2800" dirty="0">
                <a:solidFill>
                  <a:srgbClr val="333333"/>
                </a:solidFill>
                <a:highlight>
                  <a:srgbClr val="FFFFFF"/>
                </a:highlight>
                <a:latin typeface="Inconsolata"/>
                <a:ea typeface="Inconsolata"/>
                <a:cs typeface="Inconsolata"/>
                <a:sym typeface="Inconsolata"/>
              </a:rPr>
              <a:t>&gt; accumulator);</a:t>
            </a:r>
          </a:p>
          <a:p>
            <a:pPr marL="0" indent="0">
              <a:lnSpc>
                <a:spcPct val="110795"/>
              </a:lnSpc>
              <a:buNone/>
            </a:pPr>
            <a:endParaRPr sz="2400" dirty="0">
              <a:solidFill>
                <a:srgbClr val="333333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609585" indent="-507987">
              <a:buSzPts val="2400"/>
            </a:pPr>
            <a:r>
              <a:rPr lang="en" sz="2800" dirty="0"/>
              <a:t>Turns a stream of type </a:t>
            </a:r>
            <a:r>
              <a:rPr lang="en" sz="2800" b="1" dirty="0">
                <a:solidFill>
                  <a:schemeClr val="accent5"/>
                </a:solidFill>
              </a:rPr>
              <a:t>T</a:t>
            </a:r>
            <a:r>
              <a:rPr lang="en" sz="2800" dirty="0"/>
              <a:t> into a single value </a:t>
            </a:r>
            <a:r>
              <a:rPr lang="en" sz="2800" b="1" dirty="0">
                <a:solidFill>
                  <a:schemeClr val="accent5"/>
                </a:solidFill>
              </a:rPr>
              <a:t>T</a:t>
            </a:r>
            <a:endParaRPr sz="2800" dirty="0"/>
          </a:p>
          <a:p>
            <a:pPr marL="609585" indent="-507987">
              <a:buSzPts val="2400"/>
            </a:pPr>
            <a:r>
              <a:rPr lang="en" sz="2800" dirty="0"/>
              <a:t>Requires a function that takes two </a:t>
            </a:r>
            <a:r>
              <a:rPr lang="en" sz="2800" b="1" dirty="0">
                <a:solidFill>
                  <a:schemeClr val="accent5"/>
                </a:solidFill>
              </a:rPr>
              <a:t>T</a:t>
            </a:r>
            <a:r>
              <a:rPr lang="en" sz="2800" dirty="0"/>
              <a:t> and produces one</a:t>
            </a:r>
            <a:endParaRPr sz="2800" dirty="0"/>
          </a:p>
          <a:p>
            <a:pPr marL="609585" indent="-507987">
              <a:buSzPts val="2400"/>
            </a:pPr>
            <a:r>
              <a:rPr lang="en" sz="2800" dirty="0"/>
              <a:t>Requires the initial value</a:t>
            </a:r>
            <a:endParaRPr sz="2800" dirty="0"/>
          </a:p>
          <a:p>
            <a:pPr marL="0" indent="0">
              <a:spcBef>
                <a:spcPts val="1333"/>
              </a:spcBef>
              <a:buNone/>
            </a:pPr>
            <a:r>
              <a:rPr lang="en" dirty="0"/>
              <a:t>Stream: (“a” “b” “c” “d”)               f: String::concat</a:t>
            </a:r>
            <a:endParaRPr dirty="0"/>
          </a:p>
          <a:p>
            <a:pPr marL="0" indent="0">
              <a:spcBef>
                <a:spcPts val="1333"/>
              </a:spcBef>
              <a:buNone/>
            </a:pPr>
            <a:r>
              <a:rPr lang="en" dirty="0"/>
              <a:t>Stream.reduce(“”, f):  </a:t>
            </a:r>
            <a:r>
              <a:rPr lang="en" dirty="0">
                <a:highlight>
                  <a:srgbClr val="FFFF00"/>
                </a:highlight>
              </a:rPr>
              <a:t>”abcd”)</a:t>
            </a:r>
            <a:endParaRPr dirty="0">
              <a:highlight>
                <a:srgbClr val="FFFF00"/>
              </a:highlight>
            </a:endParaRPr>
          </a:p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endParaRPr sz="3867" dirty="0"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000" name="Google Shape;1000;p12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70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98642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dirty="0"/>
              <a:t>Functional Programming in Java</a:t>
            </a:r>
            <a:endParaRPr sz="6000" dirty="0"/>
          </a:p>
        </p:txBody>
      </p:sp>
      <p:sp>
        <p:nvSpPr>
          <p:cNvPr id="1062" name="Google Shape;1062;p12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71</a:t>
            </a:fld>
            <a:endParaRPr/>
          </a:p>
        </p:txBody>
      </p:sp>
      <p:sp>
        <p:nvSpPr>
          <p:cNvPr id="1063" name="Google Shape;1063;p129"/>
          <p:cNvSpPr txBox="1"/>
          <p:nvPr/>
        </p:nvSpPr>
        <p:spPr>
          <a:xfrm>
            <a:off x="415600" y="1326800"/>
            <a:ext cx="9328400" cy="48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b="1" dirty="0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Student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 String name;  String ghName; }</a:t>
            </a:r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List&lt;Student&gt;  roster = ...;</a:t>
            </a:r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Map&lt;Student,Integer&gt;  a2Grade = ...;</a:t>
            </a:r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Turn stream of Student into stream of Integer (grades)</a:t>
            </a:r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 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sum = roster.</a:t>
            </a:r>
            <a:r>
              <a:rPr lang="en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stream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().</a:t>
            </a:r>
            <a:r>
              <a:rPr lang="en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map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(a2Grade::get)</a:t>
            </a:r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           </a:t>
            </a:r>
            <a:r>
              <a:rPr lang="en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/* a */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.</a:t>
            </a:r>
            <a:r>
              <a:rPr lang="en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reduce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</a:t>
            </a:r>
            <a:r>
              <a:rPr lang="en" dirty="0">
                <a:solidFill>
                  <a:srgbClr val="333333"/>
                </a:solidFill>
                <a:highlight>
                  <a:srgbClr val="FF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""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,String::concat);</a:t>
            </a:r>
          </a:p>
          <a:p>
            <a:pPr>
              <a:lnSpc>
                <a:spcPct val="110795"/>
              </a:lnSpc>
            </a:pP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           </a:t>
            </a:r>
            <a:r>
              <a:rPr lang="en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/* b */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.</a:t>
            </a:r>
            <a:r>
              <a:rPr lang="en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reduce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(0,Integer::add);</a:t>
            </a:r>
          </a:p>
          <a:p>
            <a:pPr>
              <a:lnSpc>
                <a:spcPct val="110795"/>
              </a:lnSpc>
            </a:pP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              </a:t>
            </a:r>
            <a:r>
              <a:rPr lang="en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/* c */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.</a:t>
            </a:r>
            <a:r>
              <a:rPr lang="en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reduce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</a:t>
            </a:r>
            <a:r>
              <a:rPr lang="en" dirty="0">
                <a:solidFill>
                  <a:srgbClr val="333333"/>
                </a:solidFill>
                <a:highlight>
                  <a:srgbClr val="FFF0F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""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,Integer::add);</a:t>
            </a:r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 </a:t>
            </a:r>
            <a:r>
              <a:rPr lang="en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average = sum / roster.size();</a:t>
            </a:r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55E6FC8-A7F2-4793-B4A2-56BEEE8327A5}"/>
              </a:ext>
            </a:extLst>
          </p:cNvPr>
          <p:cNvSpPr/>
          <p:nvPr/>
        </p:nvSpPr>
        <p:spPr>
          <a:xfrm>
            <a:off x="8723146" y="3213791"/>
            <a:ext cx="2555729" cy="23835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Which computes the sum of all grades?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a)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b)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c)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EA793E6-1B7E-834C-2D24-435822B93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084236" y="1484393"/>
            <a:ext cx="1269564" cy="126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698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1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dirty="0"/>
              <a:t>Basis of map-reduce paradigm</a:t>
            </a:r>
            <a:endParaRPr sz="4800" dirty="0"/>
          </a:p>
        </p:txBody>
      </p:sp>
      <p:sp>
        <p:nvSpPr>
          <p:cNvPr id="1083" name="Google Shape;1083;p13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Data: (</a:t>
            </a:r>
            <a:r>
              <a:rPr lang="en" b="1" dirty="0">
                <a:solidFill>
                  <a:schemeClr val="dk2"/>
                </a:solidFill>
              </a:rPr>
              <a:t>Student</a:t>
            </a:r>
            <a:r>
              <a:rPr lang="en" dirty="0"/>
              <a:t>  </a:t>
            </a:r>
            <a:r>
              <a:rPr lang="en" b="1" dirty="0">
                <a:solidFill>
                  <a:schemeClr val="accent5"/>
                </a:solidFill>
              </a:rPr>
              <a:t>Student</a:t>
            </a:r>
            <a:r>
              <a:rPr lang="en" dirty="0"/>
              <a:t>  </a:t>
            </a:r>
            <a:r>
              <a:rPr lang="en" b="1" dirty="0">
                <a:solidFill>
                  <a:srgbClr val="0066BB"/>
                </a:solidFill>
              </a:rPr>
              <a:t>Student</a:t>
            </a:r>
            <a:r>
              <a:rPr lang="en" dirty="0"/>
              <a:t>)</a:t>
            </a:r>
            <a:endParaRPr dirty="0"/>
          </a:p>
          <a:p>
            <a:pPr marL="0" indent="0">
              <a:spcBef>
                <a:spcPts val="1333"/>
              </a:spcBef>
              <a:buNone/>
            </a:pPr>
            <a:endParaRPr dirty="0"/>
          </a:p>
          <a:p>
            <a:pPr marL="0" indent="0">
              <a:spcBef>
                <a:spcPts val="1333"/>
              </a:spcBef>
              <a:buNone/>
            </a:pPr>
            <a:r>
              <a:rPr lang="en" dirty="0"/>
              <a:t>Map: ( </a:t>
            </a:r>
            <a:r>
              <a:rPr lang="en" b="1" dirty="0">
                <a:solidFill>
                  <a:schemeClr val="dk2"/>
                </a:solidFill>
              </a:rPr>
              <a:t>grade.get(s)</a:t>
            </a:r>
            <a:r>
              <a:rPr lang="en" dirty="0"/>
              <a:t>  </a:t>
            </a:r>
            <a:r>
              <a:rPr lang="en" b="1" dirty="0">
                <a:solidFill>
                  <a:schemeClr val="accent5"/>
                </a:solidFill>
              </a:rPr>
              <a:t>grade.get(s)</a:t>
            </a:r>
            <a:r>
              <a:rPr lang="en" dirty="0"/>
              <a:t>  </a:t>
            </a:r>
            <a:r>
              <a:rPr lang="en" b="1" dirty="0">
                <a:solidFill>
                  <a:srgbClr val="0066BB"/>
                </a:solidFill>
              </a:rPr>
              <a:t>grade.get(s)</a:t>
            </a:r>
            <a:r>
              <a:rPr lang="en" dirty="0"/>
              <a:t> )</a:t>
            </a:r>
            <a:endParaRPr dirty="0"/>
          </a:p>
          <a:p>
            <a:pPr marL="0" indent="0">
              <a:spcBef>
                <a:spcPts val="1333"/>
              </a:spcBef>
              <a:buNone/>
            </a:pPr>
            <a:endParaRPr dirty="0"/>
          </a:p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r>
              <a:rPr lang="en" dirty="0"/>
              <a:t>Reduce:  ((((0+</a:t>
            </a:r>
            <a:r>
              <a:rPr lang="en" b="1" dirty="0">
                <a:solidFill>
                  <a:schemeClr val="dk2"/>
                </a:solidFill>
              </a:rPr>
              <a:t>grade.get(s)</a:t>
            </a:r>
            <a:r>
              <a:rPr lang="en" dirty="0"/>
              <a:t>)+</a:t>
            </a:r>
            <a:r>
              <a:rPr lang="en" b="1" dirty="0">
                <a:solidFill>
                  <a:schemeClr val="accent5"/>
                </a:solidFill>
              </a:rPr>
              <a:t>grade.get(s)</a:t>
            </a:r>
            <a:r>
              <a:rPr lang="en" dirty="0"/>
              <a:t>)+</a:t>
            </a:r>
            <a:r>
              <a:rPr lang="en" b="1" dirty="0">
                <a:solidFill>
                  <a:srgbClr val="0066BB"/>
                </a:solidFill>
              </a:rPr>
              <a:t>grade.get(s)</a:t>
            </a:r>
            <a:r>
              <a:rPr lang="en" dirty="0"/>
              <a:t>)</a:t>
            </a:r>
            <a:endParaRPr dirty="0"/>
          </a:p>
        </p:txBody>
      </p:sp>
      <p:sp>
        <p:nvSpPr>
          <p:cNvPr id="1084" name="Google Shape;1084;p13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72</a:t>
            </a:fld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1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Map-reduce</a:t>
            </a:r>
            <a:endParaRPr/>
          </a:p>
        </p:txBody>
      </p:sp>
      <p:sp>
        <p:nvSpPr>
          <p:cNvPr id="1090" name="Google Shape;1090;p13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/>
              <a:t>All computations take place in parallel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Very fast, scales to large amounts of data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Instrumental for big-data</a:t>
            </a:r>
            <a:endParaRPr/>
          </a:p>
          <a:p>
            <a:pPr marL="609585" indent="-558786"/>
            <a:r>
              <a:rPr lang="en"/>
              <a:t>Computation goes to data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Not data to computation</a:t>
            </a:r>
            <a:endParaRPr/>
          </a:p>
          <a:p>
            <a:pPr marL="1219170" lvl="1" indent="-507987">
              <a:spcBef>
                <a:spcPts val="0"/>
              </a:spcBef>
            </a:pPr>
            <a:r>
              <a:rPr lang="en"/>
              <a:t>Database model means one place gets all data and performs the computation</a:t>
            </a:r>
            <a:endParaRPr/>
          </a:p>
        </p:txBody>
      </p:sp>
      <p:sp>
        <p:nvSpPr>
          <p:cNvPr id="1091" name="Google Shape;1091;p13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73</a:t>
            </a:fld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1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dirty="0"/>
              <a:t>Functional Programming in Java</a:t>
            </a:r>
            <a:endParaRPr sz="6000" dirty="0"/>
          </a:p>
        </p:txBody>
      </p:sp>
      <p:sp>
        <p:nvSpPr>
          <p:cNvPr id="1111" name="Google Shape;1111;p13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74</a:t>
            </a:fld>
            <a:endParaRPr/>
          </a:p>
        </p:txBody>
      </p:sp>
      <p:sp>
        <p:nvSpPr>
          <p:cNvPr id="1112" name="Google Shape;1112;p136"/>
          <p:cNvSpPr txBox="1"/>
          <p:nvPr/>
        </p:nvSpPr>
        <p:spPr>
          <a:xfrm>
            <a:off x="415600" y="1326800"/>
            <a:ext cx="11322388" cy="48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0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000" b="1" dirty="0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Student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 String name;  String ghName; }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2000" b="1" dirty="0">
              <a:solidFill>
                <a:srgbClr val="008800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List&lt;Student&gt;  roster = ...;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Map&lt;Student,Integer&gt;  a2Grade = ...;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2000" dirty="0">
              <a:solidFill>
                <a:srgbClr val="888888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2000" dirty="0">
              <a:solidFill>
                <a:srgbClr val="888888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0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Turn stream of Student into stream of Integer (grades)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 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sum = roster.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stream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map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(a2Grade::get).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reduce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(0,Integer::add);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int 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average = sum / roster.size();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0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2 lines of code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1C8DE-2ADC-4E8E-B4CF-62DB0FD2C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Terminal operations on Streams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5C0EE-69DF-48B5-9FE6-1FA1965DD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Zero elements returned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/>
              <a:t>Returns void</a:t>
            </a:r>
          </a:p>
          <a:p>
            <a:pPr lvl="2"/>
            <a:r>
              <a:rPr lang="en-US" dirty="0"/>
              <a:t>Executes some code for each element in the stream</a:t>
            </a:r>
          </a:p>
          <a:p>
            <a:pPr lvl="2"/>
            <a:r>
              <a:rPr lang="en-US" dirty="0"/>
              <a:t>E.g., printing all </a:t>
            </a:r>
            <a:r>
              <a:rPr lang="en-US" dirty="0" err="1"/>
              <a:t>ints</a:t>
            </a:r>
            <a:r>
              <a:rPr lang="en-US" dirty="0"/>
              <a:t> in a Stream&lt;Integer&gt;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A7AA30-F270-4D50-A547-86201F032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1862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1C8DE-2ADC-4E8E-B4CF-62DB0FD2C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Terminal operations on Streams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5C0EE-69DF-48B5-9FE6-1FA1965DD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element returned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reduce</a:t>
            </a:r>
          </a:p>
          <a:p>
            <a:pPr lvl="2"/>
            <a:r>
              <a:rPr lang="en-US" dirty="0"/>
              <a:t>Reduces all elements to a single value</a:t>
            </a:r>
          </a:p>
          <a:p>
            <a:pPr lvl="2"/>
            <a:r>
              <a:rPr lang="en-US" dirty="0"/>
              <a:t>E.g., adding all </a:t>
            </a:r>
            <a:r>
              <a:rPr lang="en-US" dirty="0" err="1"/>
              <a:t>ints</a:t>
            </a:r>
            <a:r>
              <a:rPr lang="en-US" dirty="0"/>
              <a:t> in a Stream&lt;Integer&gt;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</a:p>
          <a:p>
            <a:pPr lvl="2"/>
            <a:r>
              <a:rPr lang="en-US" dirty="0"/>
              <a:t>Returns how many elements are in the stream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A7AA30-F270-4D50-A547-86201F032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7662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1C8DE-2ADC-4E8E-B4CF-62DB0FD2C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Terminal operations on Streams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5C0EE-69DF-48B5-9FE6-1FA1965DD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most one element returned</a:t>
            </a:r>
          </a:p>
          <a:p>
            <a:pPr lvl="1"/>
            <a:r>
              <a:rPr lang="en-US" dirty="0"/>
              <a:t>These operations return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Optional&lt;T&gt;</a:t>
            </a:r>
            <a:r>
              <a:rPr lang="en-US" dirty="0"/>
              <a:t> for a stream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  <a:p>
            <a:pPr lvl="2"/>
            <a:r>
              <a:rPr lang="en-US" dirty="0"/>
              <a:t>May return zero elements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Optional.empty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findAny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/>
              <a:t>Returns any element from the stream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findFirst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/>
              <a:t>Returns the first element on the stream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min/max</a:t>
            </a:r>
          </a:p>
          <a:p>
            <a:pPr lvl="2"/>
            <a:r>
              <a:rPr lang="en-US" dirty="0"/>
              <a:t>Returns the min/max element on a stream</a:t>
            </a:r>
          </a:p>
          <a:p>
            <a:pPr lvl="2"/>
            <a:r>
              <a:rPr lang="en-US" dirty="0"/>
              <a:t>Takes an instance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Comparator</a:t>
            </a:r>
            <a:r>
              <a:rPr lang="en-US" dirty="0"/>
              <a:t> to order the elements on the stream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A7AA30-F270-4D50-A547-86201F032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63701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1C8DE-2ADC-4E8E-B4CF-62DB0FD2C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Terminal operations on Streams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5C0EE-69DF-48B5-9FE6-1FA1965DD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Predicates</a:t>
            </a:r>
          </a:p>
          <a:p>
            <a:pPr lvl="1"/>
            <a:r>
              <a:rPr lang="en-US" dirty="0"/>
              <a:t>These operations return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</a:p>
          <a:p>
            <a:pPr lvl="1"/>
            <a:r>
              <a:rPr lang="en-US" dirty="0"/>
              <a:t>Take one argument of type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java.util.function.Predicate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&lt;T&gt;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For a stream of type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endParaRPr lang="en-US" dirty="0"/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allMatch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/>
              <a:t> if all elements in the stream match the function provided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noneMatch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/>
              <a:t> if no element matches the function provided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anyMatch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/>
              <a:t> if at least one element matches the function provided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A7AA30-F270-4D50-A547-86201F032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38675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1C8DE-2ADC-4E8E-B4CF-62DB0FD2C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Terminal operations on Streams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5C0EE-69DF-48B5-9FE6-1FA1965DD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Many elements returned</a:t>
            </a:r>
          </a:p>
          <a:p>
            <a:pPr lvl="1"/>
            <a:r>
              <a:rPr lang="en-US" dirty="0"/>
              <a:t>Uses collectors located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java.util.stream.Collectors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Uses stream method collect</a:t>
            </a:r>
          </a:p>
          <a:p>
            <a:pPr lvl="1"/>
            <a:r>
              <a:rPr lang="en-US" dirty="0"/>
              <a:t>Return an unmodifiable collection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.collect(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Collectors.toList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pPr lvl="2"/>
            <a:r>
              <a:rPr lang="en-US" dirty="0"/>
              <a:t>Returns a list containing all the elements in the stream</a:t>
            </a:r>
          </a:p>
          <a:p>
            <a:pPr lvl="2"/>
            <a:r>
              <a:rPr lang="en-US" dirty="0"/>
              <a:t>In the same order they are in the stream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.collect(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Collectors.toSet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pPr lvl="2"/>
            <a:r>
              <a:rPr lang="en-US" dirty="0"/>
              <a:t>Returns a set containing all the unique elements in the stream</a:t>
            </a:r>
          </a:p>
          <a:p>
            <a:pPr lvl="2"/>
            <a:r>
              <a:rPr lang="en-US" dirty="0"/>
              <a:t>No order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.collect(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Collectors.toMap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lvl="2"/>
            <a:r>
              <a:rPr lang="en-US" dirty="0"/>
              <a:t>Returns a map containing the stream</a:t>
            </a:r>
          </a:p>
          <a:p>
            <a:pPr lvl="2"/>
            <a:r>
              <a:rPr lang="en-US" dirty="0"/>
              <a:t>Keys are the result of applying function </a:t>
            </a:r>
            <a:r>
              <a:rPr lang="en-US" dirty="0" err="1"/>
              <a:t>keyF</a:t>
            </a:r>
            <a:r>
              <a:rPr lang="en-US" dirty="0"/>
              <a:t> to each element</a:t>
            </a:r>
          </a:p>
          <a:p>
            <a:pPr lvl="2"/>
            <a:r>
              <a:rPr lang="en-US" dirty="0"/>
              <a:t>Values are the result of applying function </a:t>
            </a:r>
            <a:r>
              <a:rPr lang="en-US" dirty="0" err="1"/>
              <a:t>valF</a:t>
            </a:r>
            <a:r>
              <a:rPr lang="en-US" dirty="0"/>
              <a:t> to each element</a:t>
            </a:r>
          </a:p>
          <a:p>
            <a:pPr lvl="2"/>
            <a:r>
              <a:rPr lang="en-US" dirty="0"/>
              <a:t>Each element generates a key – value pair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A7AA30-F270-4D50-A547-86201F032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779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dirty="0"/>
              <a:t>Functional Programming in Java</a:t>
            </a:r>
            <a:endParaRPr sz="4800" dirty="0"/>
          </a:p>
        </p:txBody>
      </p:sp>
      <p:sp>
        <p:nvSpPr>
          <p:cNvPr id="657" name="Google Shape;657;p8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Print a list of GitHub repos</a:t>
            </a:r>
            <a:endParaRPr dirty="0"/>
          </a:p>
        </p:txBody>
      </p:sp>
      <p:sp>
        <p:nvSpPr>
          <p:cNvPr id="658" name="Google Shape;658;p8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sp>
        <p:nvSpPr>
          <p:cNvPr id="659" name="Google Shape;659;p85"/>
          <p:cNvSpPr txBox="1"/>
          <p:nvPr/>
        </p:nvSpPr>
        <p:spPr>
          <a:xfrm>
            <a:off x="607867" y="2326200"/>
            <a:ext cx="93284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0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000" b="1" dirty="0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Student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 String name;  String ghName; }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List&lt;Student&gt;  roster = ...;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0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Functional programming with streams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stream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forEach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(s -&gt; System.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out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println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(s.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ghName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));</a:t>
            </a:r>
          </a:p>
          <a:p>
            <a:pPr>
              <a:lnSpc>
                <a:spcPct val="110795"/>
              </a:lnSpc>
            </a:pPr>
            <a:endParaRPr lang="en"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-US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? ? (? s){</a:t>
            </a:r>
          </a:p>
          <a:p>
            <a:pPr>
              <a:lnSpc>
                <a:spcPct val="110795"/>
              </a:lnSpc>
            </a:pPr>
            <a:r>
              <a:rPr lang="en-US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System.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out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println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(s.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ghName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);</a:t>
            </a:r>
            <a:endParaRPr lang="en-US"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-US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02E0A4-82E0-A0F2-5FCA-33ABE842A91D}"/>
              </a:ext>
            </a:extLst>
          </p:cNvPr>
          <p:cNvSpPr/>
          <p:nvPr/>
        </p:nvSpPr>
        <p:spPr>
          <a:xfrm>
            <a:off x="7522315" y="4389076"/>
            <a:ext cx="3355351" cy="23682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GB" sz="2400" dirty="0">
                <a:solidFill>
                  <a:sysClr val="windowText" lastClr="000000"/>
                </a:solidFill>
              </a:rPr>
              <a:t>What is the type of s?</a:t>
            </a:r>
          </a:p>
          <a:p>
            <a:pPr marL="609585" indent="-558786">
              <a:spcBef>
                <a:spcPts val="1333"/>
              </a:spcBef>
              <a:buAutoNum type="alphaLcParenR"/>
            </a:pPr>
            <a:r>
              <a:rPr lang="en-GB" dirty="0">
                <a:solidFill>
                  <a:sysClr val="windowText" lastClr="000000"/>
                </a:solidFill>
              </a:rPr>
              <a:t>Object</a:t>
            </a:r>
          </a:p>
          <a:p>
            <a:pPr marL="609585" indent="-558786">
              <a:buAutoNum type="alphaLcParenR"/>
            </a:pPr>
            <a:r>
              <a:rPr lang="en-GB" dirty="0">
                <a:solidFill>
                  <a:sysClr val="windowText" lastClr="000000"/>
                </a:solidFill>
              </a:rPr>
              <a:t>Student</a:t>
            </a:r>
          </a:p>
          <a:p>
            <a:pPr marL="609585" indent="-558786">
              <a:buAutoNum type="alphaLcParenR"/>
            </a:pPr>
            <a:r>
              <a:rPr lang="en-GB" dirty="0">
                <a:solidFill>
                  <a:sysClr val="windowText" lastClr="000000"/>
                </a:solidFill>
              </a:rPr>
              <a:t>List&lt;Student&gt;</a:t>
            </a:r>
          </a:p>
          <a:p>
            <a:pPr marL="609585" indent="-558786">
              <a:buAutoNum type="alphaLcParenR"/>
            </a:pPr>
            <a:r>
              <a:rPr lang="en-GB" dirty="0">
                <a:solidFill>
                  <a:sysClr val="windowText" lastClr="000000"/>
                </a:solidFill>
              </a:rPr>
              <a:t>Not enough information to tell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B91644-68C8-7705-F7EB-5E8262A9B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314569" y="2246393"/>
            <a:ext cx="1269564" cy="126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0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1C8DE-2ADC-4E8E-B4CF-62DB0FD2C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Terminal operations on Streams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5C0EE-69DF-48B5-9FE6-1FA1965DD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Array returned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toArray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2"/>
            <a:r>
              <a:rPr lang="en-US" dirty="0"/>
              <a:t>Returns an array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</a:p>
          <a:p>
            <a:pPr lvl="2"/>
            <a:r>
              <a:rPr lang="en-US" dirty="0"/>
              <a:t>In the same order they are in the stream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toArray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IntFunction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&lt;A[]&gt; generator)</a:t>
            </a:r>
          </a:p>
          <a:p>
            <a:pPr lvl="2"/>
            <a:r>
              <a:rPr lang="en-US" dirty="0"/>
              <a:t>Returns an array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dirty="0"/>
          </a:p>
          <a:p>
            <a:pPr lvl="2"/>
            <a:r>
              <a:rPr lang="en-US" dirty="0"/>
              <a:t>In the same order they are in the stream</a:t>
            </a:r>
          </a:p>
          <a:p>
            <a:pPr lvl="3"/>
            <a:r>
              <a:rPr lang="en-US" dirty="0"/>
              <a:t>E.g.,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String[]::new</a:t>
            </a:r>
            <a:endParaRPr lang="en-US" dirty="0"/>
          </a:p>
          <a:p>
            <a:pPr lvl="3"/>
            <a:r>
              <a:rPr lang="en-US" dirty="0"/>
              <a:t>E.g.,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int[]::new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A7AA30-F270-4D50-A547-86201F032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168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1C8DE-2ADC-4E8E-B4CF-62DB0FD2C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Terminal operations on Streams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5C0EE-69DF-48B5-9FE6-1FA1965DD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Array returned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toArray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2"/>
            <a:r>
              <a:rPr lang="en-US" dirty="0"/>
              <a:t>Returns an array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</a:p>
          <a:p>
            <a:pPr lvl="2"/>
            <a:r>
              <a:rPr lang="en-US" dirty="0"/>
              <a:t>In the same order they are in the stream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toArray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IntFunction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&lt;A[]&gt; generator)</a:t>
            </a:r>
          </a:p>
          <a:p>
            <a:pPr lvl="2"/>
            <a:r>
              <a:rPr lang="en-US" dirty="0"/>
              <a:t>Returns an array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dirty="0"/>
          </a:p>
          <a:p>
            <a:pPr lvl="2"/>
            <a:r>
              <a:rPr lang="en-US" dirty="0"/>
              <a:t>In the same order they are in the stream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A7AA30-F270-4D50-A547-86201F032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49A75D-5440-4EFC-A8E3-F9A2BF8BD0FE}"/>
              </a:ext>
            </a:extLst>
          </p:cNvPr>
          <p:cNvSpPr/>
          <p:nvPr/>
        </p:nvSpPr>
        <p:spPr>
          <a:xfrm>
            <a:off x="1208995" y="3783856"/>
            <a:ext cx="10563425" cy="197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 array =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Stream.of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(new Integer(1), new Integer(2)).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toArray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What is the type T?</a:t>
            </a:r>
          </a:p>
          <a:p>
            <a:pPr marL="342900" indent="-342900" algn="ctr">
              <a:buAutoNum type="alphaLcParenR"/>
            </a:pPr>
            <a:r>
              <a:rPr lang="en-US" dirty="0">
                <a:solidFill>
                  <a:schemeClr val="tx1"/>
                </a:solidFill>
              </a:rPr>
              <a:t>Object[]</a:t>
            </a:r>
          </a:p>
          <a:p>
            <a:pPr marL="342900" indent="-342900" algn="ctr">
              <a:buAutoNum type="alphaLcParenR"/>
            </a:pPr>
            <a:r>
              <a:rPr lang="en-US" dirty="0">
                <a:solidFill>
                  <a:schemeClr val="tx1"/>
                </a:solidFill>
              </a:rPr>
              <a:t>Integer[]</a:t>
            </a:r>
          </a:p>
          <a:p>
            <a:pPr marL="342900" indent="-342900" algn="ctr">
              <a:buAutoNum type="alphaLcParenR"/>
            </a:pPr>
            <a:r>
              <a:rPr lang="en-US" dirty="0">
                <a:solidFill>
                  <a:schemeClr val="tx1"/>
                </a:solidFill>
              </a:rPr>
              <a:t>int[]</a:t>
            </a:r>
          </a:p>
          <a:p>
            <a:pPr marL="342900" indent="-342900" algn="ctr">
              <a:buAutoNum type="alphaLcParenR"/>
            </a:pPr>
            <a:r>
              <a:rPr lang="en-US" dirty="0">
                <a:solidFill>
                  <a:schemeClr val="tx1"/>
                </a:solidFill>
              </a:rPr>
              <a:t>Error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C1D6BA4-7FB9-4262-845E-8C6FA761E641}"/>
                  </a:ext>
                </a:extLst>
              </p14:cNvPr>
              <p14:cNvContentPartPr/>
              <p14:nvPr/>
            </p14:nvContentPartPr>
            <p14:xfrm>
              <a:off x="2105640" y="1501560"/>
              <a:ext cx="8591040" cy="3259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C1D6BA4-7FB9-4262-845E-8C6FA761E6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96280" y="1492200"/>
                <a:ext cx="8609760" cy="327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092016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1C8DE-2ADC-4E8E-B4CF-62DB0FD2C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Terminal operations on Streams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5C0EE-69DF-48B5-9FE6-1FA1965DD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Array returned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toArray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2"/>
            <a:r>
              <a:rPr lang="en-US" dirty="0"/>
              <a:t>Returns an array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</a:p>
          <a:p>
            <a:pPr lvl="2"/>
            <a:r>
              <a:rPr lang="en-US" dirty="0"/>
              <a:t>In the same order they are in the stream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toArray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IntFunction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&lt;A[]&gt; generator)</a:t>
            </a:r>
          </a:p>
          <a:p>
            <a:pPr lvl="2"/>
            <a:r>
              <a:rPr lang="en-US" dirty="0"/>
              <a:t>Returns an array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dirty="0"/>
          </a:p>
          <a:p>
            <a:pPr lvl="2"/>
            <a:r>
              <a:rPr lang="en-US" dirty="0"/>
              <a:t>In the same order they are in the stream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A7AA30-F270-4D50-A547-86201F032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49A75D-5440-4EFC-A8E3-F9A2BF8BD0FE}"/>
              </a:ext>
            </a:extLst>
          </p:cNvPr>
          <p:cNvSpPr/>
          <p:nvPr/>
        </p:nvSpPr>
        <p:spPr>
          <a:xfrm>
            <a:off x="1208995" y="3783856"/>
            <a:ext cx="10563425" cy="197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 array =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Stream.of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(new Integer(1), new Integer(2)).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toArray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(int[]::new);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What is the type T?</a:t>
            </a:r>
          </a:p>
          <a:p>
            <a:pPr marL="342900" indent="-342900" algn="ctr">
              <a:buAutoNum type="alphaLcParenR"/>
            </a:pPr>
            <a:r>
              <a:rPr lang="en-US" dirty="0">
                <a:solidFill>
                  <a:schemeClr val="tx1"/>
                </a:solidFill>
              </a:rPr>
              <a:t>Object[]</a:t>
            </a:r>
          </a:p>
          <a:p>
            <a:pPr marL="342900" indent="-342900" algn="ctr">
              <a:buAutoNum type="alphaLcParenR"/>
            </a:pPr>
            <a:r>
              <a:rPr lang="en-US" dirty="0">
                <a:solidFill>
                  <a:schemeClr val="tx1"/>
                </a:solidFill>
              </a:rPr>
              <a:t>Integer[]</a:t>
            </a:r>
          </a:p>
          <a:p>
            <a:pPr marL="342900" indent="-342900" algn="ctr">
              <a:buAutoNum type="alphaLcParenR"/>
            </a:pPr>
            <a:r>
              <a:rPr lang="en-US" dirty="0">
                <a:solidFill>
                  <a:schemeClr val="tx1"/>
                </a:solidFill>
              </a:rPr>
              <a:t>int[]</a:t>
            </a:r>
          </a:p>
          <a:p>
            <a:pPr marL="342900" indent="-342900" algn="ctr">
              <a:buAutoNum type="alphaLcParenR"/>
            </a:pPr>
            <a:r>
              <a:rPr lang="en-US" dirty="0">
                <a:solidFill>
                  <a:schemeClr val="tx1"/>
                </a:solidFill>
              </a:rPr>
              <a:t>Error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2992A64-3D98-4A10-925B-3CF3AAB23A92}"/>
                  </a:ext>
                </a:extLst>
              </p14:cNvPr>
              <p14:cNvContentPartPr/>
              <p14:nvPr/>
            </p14:nvContentPartPr>
            <p14:xfrm>
              <a:off x="5960520" y="5019840"/>
              <a:ext cx="392400" cy="672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2992A64-3D98-4A10-925B-3CF3AAB23A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51160" y="5010480"/>
                <a:ext cx="411120" cy="69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988251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1C8DE-2ADC-4E8E-B4CF-62DB0FD2C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Terminal operations on Streams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5C0EE-69DF-48B5-9FE6-1FA1965DD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Array returned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toArray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2"/>
            <a:r>
              <a:rPr lang="en-US" dirty="0"/>
              <a:t>Returns an array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</a:p>
          <a:p>
            <a:pPr lvl="2"/>
            <a:r>
              <a:rPr lang="en-US" dirty="0"/>
              <a:t>In the same order they are in the stream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toArray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IntFunction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&lt;A[]&gt; generator)</a:t>
            </a:r>
          </a:p>
          <a:p>
            <a:pPr lvl="2"/>
            <a:r>
              <a:rPr lang="en-US" dirty="0"/>
              <a:t>Returns an array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dirty="0"/>
          </a:p>
          <a:p>
            <a:pPr lvl="2"/>
            <a:r>
              <a:rPr lang="en-US" dirty="0"/>
              <a:t>In the same order they are in the stream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A7AA30-F270-4D50-A547-86201F032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49A75D-5440-4EFC-A8E3-F9A2BF8BD0FE}"/>
              </a:ext>
            </a:extLst>
          </p:cNvPr>
          <p:cNvSpPr/>
          <p:nvPr/>
        </p:nvSpPr>
        <p:spPr>
          <a:xfrm>
            <a:off x="1208995" y="3783856"/>
            <a:ext cx="10563425" cy="197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 array =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Stream.of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(new Integer(1), new Integer(2)).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toArray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(Integer[]::new);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What is the type T?</a:t>
            </a:r>
          </a:p>
          <a:p>
            <a:pPr marL="342900" indent="-342900" algn="ctr">
              <a:buAutoNum type="alphaLcParenR"/>
            </a:pPr>
            <a:r>
              <a:rPr lang="en-US" dirty="0">
                <a:solidFill>
                  <a:schemeClr val="tx1"/>
                </a:solidFill>
              </a:rPr>
              <a:t>Object[]</a:t>
            </a:r>
          </a:p>
          <a:p>
            <a:pPr marL="342900" indent="-342900" algn="ctr">
              <a:buAutoNum type="alphaLcParenR"/>
            </a:pPr>
            <a:r>
              <a:rPr lang="en-US" dirty="0">
                <a:solidFill>
                  <a:schemeClr val="tx1"/>
                </a:solidFill>
              </a:rPr>
              <a:t>Integer[]</a:t>
            </a:r>
          </a:p>
          <a:p>
            <a:pPr marL="342900" indent="-342900" algn="ctr">
              <a:buAutoNum type="alphaLcParenR"/>
            </a:pPr>
            <a:r>
              <a:rPr lang="en-US" dirty="0">
                <a:solidFill>
                  <a:schemeClr val="tx1"/>
                </a:solidFill>
              </a:rPr>
              <a:t>int[]</a:t>
            </a:r>
          </a:p>
          <a:p>
            <a:pPr marL="342900" indent="-342900" algn="ctr">
              <a:buAutoNum type="alphaLcParenR"/>
            </a:pPr>
            <a:r>
              <a:rPr lang="en-US" dirty="0">
                <a:solidFill>
                  <a:schemeClr val="tx1"/>
                </a:solidFill>
              </a:rPr>
              <a:t>Error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7A8913A-6B18-47A1-AFB4-38B204541626}"/>
                  </a:ext>
                </a:extLst>
              </p14:cNvPr>
              <p14:cNvContentPartPr/>
              <p14:nvPr/>
            </p14:nvContentPartPr>
            <p14:xfrm>
              <a:off x="5775120" y="3813120"/>
              <a:ext cx="5828760" cy="1356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7A8913A-6B18-47A1-AFB4-38B2045416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65760" y="3803760"/>
                <a:ext cx="5847480" cy="137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382050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DB6851-256C-97D2-D929-369C7E98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8572-414E-4329-B0B0-F510B92A2987}" type="slidenum">
              <a:rPr lang="en-US" smtClean="0"/>
              <a:t>84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FFD6E-E595-C7A1-793B-6E8917CFA57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4846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9CE2A-30E2-46F8-8230-EEEFF608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3D0F1-1797-48CC-975E-E8BCE30B0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ACD-29C2-4661-8CCF-56AFB7336F5C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8E3B9-B6CB-1E93-835F-CFDB60EBF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Released today</a:t>
            </a:r>
          </a:p>
          <a:p>
            <a:r>
              <a:rPr lang="en-US" dirty="0"/>
              <a:t>Write some simple programs with streams!</a:t>
            </a:r>
          </a:p>
          <a:p>
            <a:r>
              <a:rPr lang="en-US" dirty="0"/>
              <a:t>Due </a:t>
            </a:r>
            <a:r>
              <a:rPr lang="en-US" b="1" dirty="0"/>
              <a:t>Friday, March 31</a:t>
            </a:r>
            <a:r>
              <a:rPr lang="en-US" b="1" baseline="30000" dirty="0"/>
              <a:t>st</a:t>
            </a:r>
            <a:r>
              <a:rPr lang="en-US" b="1" dirty="0"/>
              <a:t> at 11:59 PM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777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4800" dirty="0"/>
              <a:t>Functional Programming in Java</a:t>
            </a:r>
            <a:endParaRPr sz="4800" dirty="0"/>
          </a:p>
        </p:txBody>
      </p:sp>
      <p:sp>
        <p:nvSpPr>
          <p:cNvPr id="657" name="Google Shape;657;p8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58786"/>
            <a:r>
              <a:rPr lang="en" dirty="0"/>
              <a:t>Print a list of GitHub repos</a:t>
            </a:r>
            <a:endParaRPr dirty="0"/>
          </a:p>
        </p:txBody>
      </p:sp>
      <p:sp>
        <p:nvSpPr>
          <p:cNvPr id="658" name="Google Shape;658;p8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sp>
        <p:nvSpPr>
          <p:cNvPr id="659" name="Google Shape;659;p85"/>
          <p:cNvSpPr txBox="1"/>
          <p:nvPr/>
        </p:nvSpPr>
        <p:spPr>
          <a:xfrm>
            <a:off x="607867" y="2326200"/>
            <a:ext cx="93284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000" b="1" dirty="0">
                <a:solidFill>
                  <a:srgbClr val="008800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class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</a:t>
            </a:r>
            <a:r>
              <a:rPr lang="en" sz="2000" b="1" dirty="0">
                <a:solidFill>
                  <a:srgbClr val="BB0066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Student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{ String name;  String ghName; }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List&lt;Student&gt;  roster = ...;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000" dirty="0">
                <a:solidFill>
                  <a:srgbClr val="888888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// Functional programming with streams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roster.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stream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().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forEach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(s -&gt; System.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out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println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(s.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ghName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));</a:t>
            </a:r>
          </a:p>
          <a:p>
            <a:pPr>
              <a:lnSpc>
                <a:spcPct val="110795"/>
              </a:lnSpc>
            </a:pPr>
            <a:endParaRPr lang="en"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-US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? ? (</a:t>
            </a:r>
            <a:r>
              <a:rPr lang="en-US" sz="2000" dirty="0">
                <a:solidFill>
                  <a:srgbClr val="333333"/>
                </a:solidFill>
                <a:highlight>
                  <a:srgbClr val="FFFF00"/>
                </a:highlight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Student</a:t>
            </a:r>
            <a:r>
              <a:rPr lang="en-US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s){</a:t>
            </a:r>
          </a:p>
          <a:p>
            <a:pPr>
              <a:lnSpc>
                <a:spcPct val="110795"/>
              </a:lnSpc>
            </a:pPr>
            <a:r>
              <a:rPr lang="en-US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  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System.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out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println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(s.</a:t>
            </a:r>
            <a:r>
              <a:rPr lang="en" sz="2000" dirty="0">
                <a:solidFill>
                  <a:srgbClr val="0000CC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ghName</a:t>
            </a:r>
            <a:r>
              <a:rPr lang="en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);</a:t>
            </a:r>
            <a:endParaRPr lang="en-US"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r>
              <a:rPr lang="en-US" sz="2000" dirty="0">
                <a:solidFill>
                  <a:srgbClr val="333333"/>
                </a:solidFill>
                <a:latin typeface="Courier New" panose="02070309020205020404" pitchFamily="49" charset="0"/>
                <a:ea typeface="Inconsolata"/>
                <a:cs typeface="Courier New" panose="02070309020205020404" pitchFamily="49" charset="0"/>
                <a:sym typeface="Inconsolata"/>
              </a:rPr>
              <a:t>}</a:t>
            </a: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  <a:p>
            <a:pPr>
              <a:lnSpc>
                <a:spcPct val="110795"/>
              </a:lnSpc>
            </a:pPr>
            <a:endParaRPr sz="2000" dirty="0">
              <a:solidFill>
                <a:srgbClr val="333333"/>
              </a:solidFill>
              <a:latin typeface="Courier New" panose="02070309020205020404" pitchFamily="49" charset="0"/>
              <a:ea typeface="Inconsolata"/>
              <a:cs typeface="Courier New" panose="02070309020205020404" pitchFamily="49" charset="0"/>
              <a:sym typeface="Inconsolata"/>
            </a:endParaRPr>
          </a:p>
        </p:txBody>
      </p:sp>
    </p:spTree>
    <p:extLst>
      <p:ext uri="{BB962C8B-B14F-4D97-AF65-F5344CB8AC3E}">
        <p14:creationId xmlns:p14="http://schemas.microsoft.com/office/powerpoint/2010/main" val="1600452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7&quot;/&gt;&lt;/object&gt;&lt;object type=&quot;3&quot; unique_id=&quot;10004&quot;&gt;&lt;property id=&quot;20148&quot; value=&quot;5&quot;/&gt;&lt;property id=&quot;20300&quot; value=&quot;Slide 2&quot;/&gt;&lt;property id=&quot;20307&quot; value=&quot;279&quot;/&gt;&lt;/object&gt;&lt;object type=&quot;3&quot; unique_id=&quot;10005&quot;&gt;&lt;property id=&quot;20148&quot; value=&quot;5&quot;/&gt;&lt;property id=&quot;20300&quot; value=&quot;Slide 3&quot;/&gt;&lt;property id=&quot;20307&quot; value=&quot;256&quot;/&gt;&lt;/object&gt;&lt;object type=&quot;3&quot; unique_id=&quot;10006&quot;&gt;&lt;property id=&quot;20148&quot; value=&quot;5&quot;/&gt;&lt;property id=&quot;20300&quot; value=&quot;Slide 4&quot;/&gt;&lt;property id=&quot;20307&quot; value=&quot;257&quot;/&gt;&lt;/object&gt;&lt;object type=&quot;3&quot; unique_id=&quot;10007&quot;&gt;&lt;property id=&quot;20148&quot; value=&quot;5&quot;/&gt;&lt;property id=&quot;20300&quot; value=&quot;Slide 5&quot;/&gt;&lt;property id=&quot;20307&quot; value=&quot;258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76&quot;/&gt;&lt;/object&gt;&lt;object type=&quot;3&quot; unique_id=&quot;10010&quot;&gt;&lt;property id=&quot;20148&quot; value=&quot;5&quot;/&gt;&lt;property id=&quot;20300&quot; value=&quot;Slide 8 - &amp;quot;Click to add a much longer title here&amp;quot;&quot;/&gt;&lt;property id=&quot;20307&quot; value=&quot;275&quot;/&gt;&lt;/object&gt;&lt;object type=&quot;3&quot; unique_id=&quot;10011&quot;&gt;&lt;property id=&quot;20148&quot; value=&quot;5&quot;/&gt;&lt;property id=&quot;20300&quot; value=&quot;Slide 9&quot;/&gt;&lt;property id=&quot;20307&quot; value=&quot;262&quot;/&gt;&lt;/object&gt;&lt;object type=&quot;3&quot; unique_id=&quot;10012&quot;&gt;&lt;property id=&quot;20148&quot; value=&quot;5&quot;/&gt;&lt;property id=&quot;20300&quot; value=&quot;Slide 10&quot;/&gt;&lt;property id=&quot;20307&quot; value=&quot;272&quot;/&gt;&lt;/object&gt;&lt;object type=&quot;3&quot; unique_id=&quot;10013&quot;&gt;&lt;property id=&quot;20148&quot; value=&quot;5&quot;/&gt;&lt;property id=&quot;20300&quot; value=&quot;Slide 11&quot;/&gt;&lt;property id=&quot;20307&quot; value=&quot;265&quot;/&gt;&lt;/object&gt;&lt;object type=&quot;3&quot; unique_id=&quot;10014&quot;&gt;&lt;property id=&quot;20148&quot; value=&quot;5&quot;/&gt;&lt;property id=&quot;20300&quot; value=&quot;Slide 12&quot;/&gt;&lt;property id=&quot;20307&quot; value=&quot;266&quot;/&gt;&lt;/object&gt;&lt;object type=&quot;3&quot; unique_id=&quot;10015&quot;&gt;&lt;property id=&quot;20148&quot; value=&quot;5&quot;/&gt;&lt;property id=&quot;20300&quot; value=&quot;Slide 13&quot;/&gt;&lt;property id=&quot;20307&quot; value=&quot;267&quot;/&gt;&lt;/object&gt;&lt;object type=&quot;3&quot; unique_id=&quot;10016&quot;&gt;&lt;property id=&quot;20148&quot; value=&quot;5&quot;/&gt;&lt;property id=&quot;20300&quot; value=&quot;Slide 14&quot;/&gt;&lt;property id=&quot;20307&quot; value=&quot;268&quot;/&gt;&lt;/object&gt;&lt;object type=&quot;3&quot; unique_id=&quot;10017&quot;&gt;&lt;property id=&quot;20148&quot; value=&quot;5&quot;/&gt;&lt;property id=&quot;20300&quot; value=&quot;Slide 15&quot;/&gt;&lt;property id=&quot;20307&quot; value=&quot;269&quot;/&gt;&lt;/object&gt;&lt;object type=&quot;3&quot; unique_id=&quot;10018&quot;&gt;&lt;property id=&quot;20148&quot; value=&quot;5&quot;/&gt;&lt;property id=&quot;20300&quot; value=&quot;Slide 16&quot;/&gt;&lt;property id=&quot;20307&quot; value=&quot;278&quot;/&gt;&lt;/object&gt;&lt;object type=&quot;3&quot; unique_id=&quot;10019&quot;&gt;&lt;property id=&quot;20148&quot; value=&quot;5&quot;/&gt;&lt;property id=&quot;20300&quot; value=&quot;Slide 17&quot;/&gt;&lt;property id=&quot;20307&quot; value=&quot;270&quot;/&gt;&lt;/object&gt;&lt;object type=&quot;3&quot; unique_id=&quot;10020&quot;&gt;&lt;property id=&quot;20148&quot; value=&quot;5&quot;/&gt;&lt;property id=&quot;20300&quot; value=&quot;Slide 18&quot;/&gt;&lt;property id=&quot;20307&quot; value=&quot;271&quot;/&gt;&lt;/object&gt;&lt;/object&gt;&lt;object type=&quot;8&quot; unique_id=&quot;10040&quot;&gt;&lt;/object&gt;&lt;/object&gt;&lt;/database&gt;"/>
  <p:tag name="MMPROD_NEXTUNIQUEID" val="10009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041f070-a49b-4b8f-b75d-25454b60936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dc6d7ebe-4ae3-4622-8413-399e9c4ae53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8477611-182f-48a2-b428-45c27f07f1c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2ad8d8d-6441-477f-ab90-4ec830e2d31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b5c9d99-382a-4a4b-a572-3edfc85df1b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d7981455-caef-4759-96dd-a3ad4c03464f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d7981455-caef-4759-96dd-a3ad4c03464f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c4c94cf-0516-4689-a4dc-891e405e01b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0a033a3-3224-4990-8835-144e74553921"/>
</p:tagLst>
</file>

<file path=ppt/theme/theme1.xml><?xml version="1.0" encoding="utf-8"?>
<a:theme xmlns:a="http://schemas.openxmlformats.org/drawingml/2006/main" name="1_Custom Design">
  <a:themeElements>
    <a:clrScheme name="UIC Engineering Theme Colors">
      <a:dk1>
        <a:srgbClr val="001E61"/>
      </a:dk1>
      <a:lt1>
        <a:srgbClr val="FFFFFF"/>
      </a:lt1>
      <a:dk2>
        <a:srgbClr val="00B5E2"/>
      </a:dk2>
      <a:lt2>
        <a:srgbClr val="949493"/>
      </a:lt2>
      <a:accent1>
        <a:srgbClr val="FFC72C"/>
      </a:accent1>
      <a:accent2>
        <a:srgbClr val="00AEC7"/>
      </a:accent2>
      <a:accent3>
        <a:srgbClr val="FF7500"/>
      </a:accent3>
      <a:accent4>
        <a:srgbClr val="10069F"/>
      </a:accent4>
      <a:accent5>
        <a:srgbClr val="2CD5C3"/>
      </a:accent5>
      <a:accent6>
        <a:srgbClr val="80276C"/>
      </a:accent6>
      <a:hlink>
        <a:srgbClr val="EDE813"/>
      </a:hlink>
      <a:folHlink>
        <a:srgbClr val="D500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8280</TotalTime>
  <Words>6619</Words>
  <Application>Microsoft Office PowerPoint</Application>
  <PresentationFormat>Widescreen</PresentationFormat>
  <Paragraphs>957</Paragraphs>
  <Slides>85</Slides>
  <Notes>76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2" baseType="lpstr">
      <vt:lpstr>Arial</vt:lpstr>
      <vt:lpstr>Calibri</vt:lpstr>
      <vt:lpstr>Courier New</vt:lpstr>
      <vt:lpstr>Helvetica</vt:lpstr>
      <vt:lpstr>Inconsolata</vt:lpstr>
      <vt:lpstr>Proxima Nova</vt:lpstr>
      <vt:lpstr>1_Custom Design</vt:lpstr>
      <vt:lpstr>PowerPoint Presentation</vt:lpstr>
      <vt:lpstr>PowerPoint Presentation</vt:lpstr>
      <vt:lpstr>Casting</vt:lpstr>
      <vt:lpstr>Casting</vt:lpstr>
      <vt:lpstr>PowerPoint Presentation</vt:lpstr>
      <vt:lpstr>Functional Programming</vt:lpstr>
      <vt:lpstr>Functional Programming in Java</vt:lpstr>
      <vt:lpstr>Functional Programming in Java</vt:lpstr>
      <vt:lpstr>Functional Programming in Java</vt:lpstr>
      <vt:lpstr>Functional Programming in Java</vt:lpstr>
      <vt:lpstr>PowerPoint Presentation</vt:lpstr>
      <vt:lpstr>Java Stream API</vt:lpstr>
      <vt:lpstr>Java Stream API</vt:lpstr>
      <vt:lpstr>Java Stream API</vt:lpstr>
      <vt:lpstr>Java Stream API</vt:lpstr>
      <vt:lpstr>Java Functional Interfaces</vt:lpstr>
      <vt:lpstr>Functional Programming in Java</vt:lpstr>
      <vt:lpstr>Functional Programming in Java</vt:lpstr>
      <vt:lpstr>Java Anonymous Inner Classes</vt:lpstr>
      <vt:lpstr>Functional Programming in Java</vt:lpstr>
      <vt:lpstr>PowerPoint Presentation</vt:lpstr>
      <vt:lpstr>Functional Programming in Java</vt:lpstr>
      <vt:lpstr>Functional Programming in Java</vt:lpstr>
      <vt:lpstr>Functional Programming in Java</vt:lpstr>
      <vt:lpstr>PowerPoint Presentation</vt:lpstr>
      <vt:lpstr>Functional Programming in Java</vt:lpstr>
      <vt:lpstr>Functional Programming in Java</vt:lpstr>
      <vt:lpstr>Sequential Stream</vt:lpstr>
      <vt:lpstr>Sequential Stream</vt:lpstr>
      <vt:lpstr>Sequential Stream</vt:lpstr>
      <vt:lpstr>Sequential Stream</vt:lpstr>
      <vt:lpstr>Streams in Java</vt:lpstr>
      <vt:lpstr>PowerPoint Presentation</vt:lpstr>
      <vt:lpstr>Streams in Java</vt:lpstr>
      <vt:lpstr>Completing the Process</vt:lpstr>
      <vt:lpstr>Completing the Process</vt:lpstr>
      <vt:lpstr>Completing the Process</vt:lpstr>
      <vt:lpstr>Completing the Process</vt:lpstr>
      <vt:lpstr>Completing the Process</vt:lpstr>
      <vt:lpstr>Completing the Process</vt:lpstr>
      <vt:lpstr>Completing the Process</vt:lpstr>
      <vt:lpstr>Functional Programming in Java</vt:lpstr>
      <vt:lpstr>Functional Programming in Java</vt:lpstr>
      <vt:lpstr>Functional Programming in Java</vt:lpstr>
      <vt:lpstr>PowerPoint Presentation</vt:lpstr>
      <vt:lpstr>Functional Programming in Java</vt:lpstr>
      <vt:lpstr>Functional Programming in Java</vt:lpstr>
      <vt:lpstr>Function Composition in Java</vt:lpstr>
      <vt:lpstr>Function Composition in Java</vt:lpstr>
      <vt:lpstr>Function Composition in Java</vt:lpstr>
      <vt:lpstr>Function Composition in Java</vt:lpstr>
      <vt:lpstr>Function Composition in Java</vt:lpstr>
      <vt:lpstr>Function Composition in Java</vt:lpstr>
      <vt:lpstr>Function Composition in Java</vt:lpstr>
      <vt:lpstr>PowerPoint Presentation</vt:lpstr>
      <vt:lpstr>Functional Programming in Java</vt:lpstr>
      <vt:lpstr>Functional Programming in Java</vt:lpstr>
      <vt:lpstr>Functional Programming in Java</vt:lpstr>
      <vt:lpstr>Functional Programming in Java</vt:lpstr>
      <vt:lpstr>Functional Programming in Java</vt:lpstr>
      <vt:lpstr>Functional Programming in Java</vt:lpstr>
      <vt:lpstr>Reduce / Fold</vt:lpstr>
      <vt:lpstr>Reduce / Fold</vt:lpstr>
      <vt:lpstr>Reduce / Fold</vt:lpstr>
      <vt:lpstr>Reduce / Fold</vt:lpstr>
      <vt:lpstr>Reduce / Fold</vt:lpstr>
      <vt:lpstr>Reduce / Fold</vt:lpstr>
      <vt:lpstr>Reduce / Fold</vt:lpstr>
      <vt:lpstr>Reduce / Fold</vt:lpstr>
      <vt:lpstr>Reduce / Fold</vt:lpstr>
      <vt:lpstr>Functional Programming in Java</vt:lpstr>
      <vt:lpstr>Basis of map-reduce paradigm</vt:lpstr>
      <vt:lpstr>Map-reduce</vt:lpstr>
      <vt:lpstr>Functional Programming in Java</vt:lpstr>
      <vt:lpstr>Terminal operations on Streams</vt:lpstr>
      <vt:lpstr>Terminal operations on Streams</vt:lpstr>
      <vt:lpstr>Terminal operations on Streams</vt:lpstr>
      <vt:lpstr>Terminal operations on Streams</vt:lpstr>
      <vt:lpstr>Terminal operations on Streams</vt:lpstr>
      <vt:lpstr>Terminal operations on Streams</vt:lpstr>
      <vt:lpstr>Terminal operations on Streams</vt:lpstr>
      <vt:lpstr>Terminal operations on Streams</vt:lpstr>
      <vt:lpstr>Terminal operations on Streams</vt:lpstr>
      <vt:lpstr>PowerPoint Presentation</vt:lpstr>
      <vt:lpstr>Assignment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Ganchinho de Pina, Luis Gabriel</dc:creator>
  <cp:lastModifiedBy>Mansky, William</cp:lastModifiedBy>
  <cp:revision>532</cp:revision>
  <dcterms:created xsi:type="dcterms:W3CDTF">2020-07-14T16:43:32Z</dcterms:created>
  <dcterms:modified xsi:type="dcterms:W3CDTF">2023-03-16T19:06:12Z</dcterms:modified>
</cp:coreProperties>
</file>