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4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5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tags/tag6.xml" ContentType="application/vnd.openxmlformats-officedocument.presentationml.tag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tags/tag7.xml" ContentType="application/vnd.openxmlformats-officedocument.presentationml.tags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tags/tag8.xml" ContentType="application/vnd.openxmlformats-officedocument.presentationml.tags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tags/tag9.xml" ContentType="application/vnd.openxmlformats-officedocument.presentationml.tags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tags/tag10.xml" ContentType="application/vnd.openxmlformats-officedocument.presentationml.tags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tags/tag11.xml" ContentType="application/vnd.openxmlformats-officedocument.presentationml.tags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tags/tag12.xml" ContentType="application/vnd.openxmlformats-officedocument.presentationml.tags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</p:sldMasterIdLst>
  <p:notesMasterIdLst>
    <p:notesMasterId r:id="rId99"/>
  </p:notesMasterIdLst>
  <p:handoutMasterIdLst>
    <p:handoutMasterId r:id="rId100"/>
  </p:handoutMasterIdLst>
  <p:sldIdLst>
    <p:sldId id="280" r:id="rId2"/>
    <p:sldId id="785" r:id="rId3"/>
    <p:sldId id="700" r:id="rId4"/>
    <p:sldId id="727" r:id="rId5"/>
    <p:sldId id="702" r:id="rId6"/>
    <p:sldId id="725" r:id="rId7"/>
    <p:sldId id="724" r:id="rId8"/>
    <p:sldId id="726" r:id="rId9"/>
    <p:sldId id="786" r:id="rId10"/>
    <p:sldId id="722" r:id="rId11"/>
    <p:sldId id="312" r:id="rId12"/>
    <p:sldId id="498" r:id="rId13"/>
    <p:sldId id="499" r:id="rId14"/>
    <p:sldId id="547" r:id="rId15"/>
    <p:sldId id="551" r:id="rId16"/>
    <p:sldId id="319" r:id="rId17"/>
    <p:sldId id="502" r:id="rId18"/>
    <p:sldId id="787" r:id="rId19"/>
    <p:sldId id="503" r:id="rId20"/>
    <p:sldId id="504" r:id="rId21"/>
    <p:sldId id="505" r:id="rId22"/>
    <p:sldId id="697" r:id="rId23"/>
    <p:sldId id="720" r:id="rId24"/>
    <p:sldId id="699" r:id="rId25"/>
    <p:sldId id="506" r:id="rId26"/>
    <p:sldId id="507" r:id="rId27"/>
    <p:sldId id="508" r:id="rId28"/>
    <p:sldId id="509" r:id="rId29"/>
    <p:sldId id="510" r:id="rId30"/>
    <p:sldId id="329" r:id="rId31"/>
    <p:sldId id="512" r:id="rId32"/>
    <p:sldId id="788" r:id="rId33"/>
    <p:sldId id="333" r:id="rId34"/>
    <p:sldId id="719" r:id="rId35"/>
    <p:sldId id="334" r:id="rId36"/>
    <p:sldId id="335" r:id="rId37"/>
    <p:sldId id="336" r:id="rId38"/>
    <p:sldId id="682" r:id="rId39"/>
    <p:sldId id="718" r:id="rId40"/>
    <p:sldId id="513" r:id="rId41"/>
    <p:sldId id="789" r:id="rId42"/>
    <p:sldId id="340" r:id="rId43"/>
    <p:sldId id="717" r:id="rId44"/>
    <p:sldId id="514" r:id="rId45"/>
    <p:sldId id="281" r:id="rId46"/>
    <p:sldId id="288" r:id="rId47"/>
    <p:sldId id="716" r:id="rId48"/>
    <p:sldId id="715" r:id="rId49"/>
    <p:sldId id="714" r:id="rId50"/>
    <p:sldId id="289" r:id="rId51"/>
    <p:sldId id="790" r:id="rId52"/>
    <p:sldId id="290" r:id="rId53"/>
    <p:sldId id="713" r:id="rId54"/>
    <p:sldId id="293" r:id="rId55"/>
    <p:sldId id="531" r:id="rId56"/>
    <p:sldId id="532" r:id="rId57"/>
    <p:sldId id="533" r:id="rId58"/>
    <p:sldId id="534" r:id="rId59"/>
    <p:sldId id="535" r:id="rId60"/>
    <p:sldId id="536" r:id="rId61"/>
    <p:sldId id="791" r:id="rId62"/>
    <p:sldId id="300" r:id="rId63"/>
    <p:sldId id="301" r:id="rId64"/>
    <p:sldId id="303" r:id="rId65"/>
    <p:sldId id="306" r:id="rId66"/>
    <p:sldId id="537" r:id="rId67"/>
    <p:sldId id="538" r:id="rId68"/>
    <p:sldId id="780" r:id="rId69"/>
    <p:sldId id="310" r:id="rId70"/>
    <p:sldId id="792" r:id="rId71"/>
    <p:sldId id="539" r:id="rId72"/>
    <p:sldId id="712" r:id="rId73"/>
    <p:sldId id="793" r:id="rId74"/>
    <p:sldId id="515" r:id="rId75"/>
    <p:sldId id="540" r:id="rId76"/>
    <p:sldId id="315" r:id="rId77"/>
    <p:sldId id="685" r:id="rId78"/>
    <p:sldId id="517" r:id="rId79"/>
    <p:sldId id="684" r:id="rId80"/>
    <p:sldId id="794" r:id="rId81"/>
    <p:sldId id="322" r:id="rId82"/>
    <p:sldId id="561" r:id="rId83"/>
    <p:sldId id="562" r:id="rId84"/>
    <p:sldId id="563" r:id="rId85"/>
    <p:sldId id="564" r:id="rId86"/>
    <p:sldId id="328" r:id="rId87"/>
    <p:sldId id="542" r:id="rId88"/>
    <p:sldId id="795" r:id="rId89"/>
    <p:sldId id="523" r:id="rId90"/>
    <p:sldId id="524" r:id="rId91"/>
    <p:sldId id="543" r:id="rId92"/>
    <p:sldId id="527" r:id="rId93"/>
    <p:sldId id="528" r:id="rId94"/>
    <p:sldId id="544" r:id="rId95"/>
    <p:sldId id="343" r:id="rId96"/>
    <p:sldId id="344" r:id="rId97"/>
    <p:sldId id="346" r:id="rId98"/>
  </p:sldIdLst>
  <p:sldSz cx="12192000" cy="6858000"/>
  <p:notesSz cx="6858000" cy="9144000"/>
  <p:custDataLst>
    <p:tags r:id="rId10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nchinho de Pina, Luis Gabriel" initials="GdPLG" lastIdx="1" clrIdx="0">
    <p:extLst>
      <p:ext uri="{19B8F6BF-5375-455C-9EA6-DF929625EA0E}">
        <p15:presenceInfo xmlns:p15="http://schemas.microsoft.com/office/powerpoint/2012/main" userId="S::luispina@uic.edu::199992f2-c8eb-46cc-bee4-3a8214f82c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2049D2"/>
    <a:srgbClr val="00B5E2"/>
    <a:srgbClr val="F6B93C"/>
    <a:srgbClr val="949493"/>
    <a:srgbClr val="000000"/>
    <a:srgbClr val="1D2247"/>
    <a:srgbClr val="20AD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63" autoAdjust="0"/>
    <p:restoredTop sz="92093" autoAdjust="0"/>
  </p:normalViewPr>
  <p:slideViewPr>
    <p:cSldViewPr snapToGrid="0" snapToObjects="1">
      <p:cViewPr varScale="1">
        <p:scale>
          <a:sx n="85" d="100"/>
          <a:sy n="85" d="100"/>
        </p:scale>
        <p:origin x="667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306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commentAuthors" Target="commentAuthor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handoutMaster" Target="handoutMasters/handoutMaster1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7D28EEC-B422-1C4E-BEEB-41F87EC0A8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64D0C3-5D19-B546-8C70-3FA1CFF27C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E28EF-400F-3B43-AAA0-D298A90F6092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E95A0A-F9A8-594A-8AD6-A980B02516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BB515B-FFB6-3743-9FA5-4B73BFBFFB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14F9B-AD50-DB42-A5D2-16CA45D5F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62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4T18:09:40.6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20915 9184 27183 0,'0'0'1200'0,"-9"9"256"0,-3-4-1168 0,12-5-288 16,-11 9 0-16,4 4 0 0,7-13 1504 0,-2 16 240 15,2-4 48-15,5 3 16 0,1-1-704 0,3 4-144 16,3 3-16-16,2 1-16 0,4-3-272 0,4 3-48 16,1 3-16-16,0 0 0 0,6 0-128 0,1 2-16 15,-1 3-16-15,6 4 0 0,5 2-16 0,1 3 0 16,0 4 0-16,9 1 0 0,5 6 96 0,1 0 0 16,1 1 16-16,-2-1 0 0,4 5-160 0,0-3-48 0,0-6 0 15,-5 1 0-15,-4-12-144 0,-4 3-48 16,-5-4 0-16,0-6 0 0,-5-1-128 0,-4-4 128 0,-5-5-128 0,0 0 128 15,-4-7-128-15,-5 0 0 0,-4-2 144 0,-14-9-144 16,0 0 0-16,0 0-256 16,0 0 32-16,-5-17 16 15,-8 0-2144-15,-1-7-416 0,-13-8-96 0</inkml:trace>
  <inkml:trace contextRef="#ctx0" brushRef="#br0" timeOffset="533.01">20947 9098 21023 0,'0'0'928'0,"-14"6"192"0,1-1-896 15,3-2-224-15,-6 3 0 0,1 1 0 0,1 2 1152 0,0-4 192 16,-2 1 48-16,5-3 0 0,-3 6-400 0,-2-4-80 15,-8-1-16-15,10 0 0 0,5 1 704 0,9-5 144 16,0 0 32-16,0 0 0 0,0 0-1568 0,0 0-208 16,-12 13-240-16,6 1 48 0,6 2 880 0,6 0 160 15,3 2 48-15,-2 1 0 0,-2 8-224 0,9 2-32 16,-1 1-16-16,1 2 0 0,-1 6-240 0,1-2-32 16,4 7-16-16,0-4 0 0,-4 0-32 0,0-1-16 15,1 6 0-15,-1-6 0 0,2-8 96 0,-2 1 0 16,-8-6 16-16,3 1 0 0,-2-2-144 0,-2-6-16 0,0-1-16 0,-1-2 0 15,-4-15-96-15,0 0 0 0,0 0-128 16,0 0 192-16,0 0 0 0,0 0-16 0,-9-15 0 16,4 1 0-16,-4-7 16 0,-4-3 0 0,1-2 0 0,1-3 0 15,-3-1-192-15,-2-4 192 0,1-2-192 0,1 0 192 16,-7-1-192-16,6 3 128 0,1 2-128 0,2 3 128 16,1-1-128-16,-2 3 0 0,4 4 0 0,4 7 128 15,5 3-128-15,0 13 0 0,0 0 0 0,0 0 0 16,9-12 0-16,-9 12 0 0,11-6 128 0,7 6-128 15,-1 4 0-15,5 3 0 0,1 2 0 0,6 0 0 16,3 0 0-16,4 0 128 0,-1-2-128 0,6 2 128 16,0 1 48-16,8 3 0 0,-6-2 0 0,5 1 0 15,7-3-48-15,4 2-128 0,4 0 192 0,3-4-64 0,2 2-128 16,-1-6 0-16,5 1 0 0,-2-4 128 16,1-4-2112-16,6 1-448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23T21:18:55.9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18663 7631 10127 0,'2'18'896'0,"-2"2"-704"0,0-2-192 0,0 5 0 0,0 2 2944 0,0 4 544 15,3 1 112-15,-3 4 32 0,4 2-1504 0,1 3-288 16,-5 2-64-16,4 2-16 0,-3 2-208 0,3-1-32 15,-4 3-16-15,0 3 0 0,0 0-480 0,0 0-80 16,4-2-32-16,-4-2 0 0,0 4-336 0,0-3-64 16,0-2 0-16,0-4-16 0,0 2-192 0,0-6-48 15,-4-5 0-15,4 0 0 0,0-1-80 0,0-6-32 16,0-4 0-16,0-3 0 0,0-4 112 0,0 1 0 16,0-15 16-16,4 18 0 0,-4-4-32 0,0-14-16 15,1 12 0-15,3 3 0 0,-4-15-80 0,5 17-16 16,-5-17 0-16,9 17 0 0,-5-3-128 0,-4-14 128 15,9 14-128-15,-9-14 128 0,9 13 0 0,-9-13 0 0,0 0 0 0,14 10 0 16,-2-1 64-16,-12-9 16 0,15 9 0 0,-5-3 0 16,3 3-48-16,-4-1-16 0,3-2 0 0,-1-3 0 15,-11-3-144-15,18 8 192 0,0-3-192 0,-4-2 192 16,-1-1-16-16,1 4 0 0,4-3 0 0,0 1 0 16,-4-2-32-16,0 3 0 0,4-1 0 0,0-1 0 15,3 1-144-15,-5-3 128 0,2 5-128 0,0-3 128 16,0 3-128-16,0-4 0 0,0-1 0 0,0-1 128 15,5 0-128-15,-5 0 128 0,1-1-128 0,3-1 128 16,-4 0 0-16,5 2 0 0,-5-4 0 0,5 4 0 16,-2 0 0-16,-1 0 0 0,3 0 0 0,2 0 0 15,-2 0-128-15,1 0 128 0,-5 0-128 0,6 0 128 16,2 0-128-16,-4 0 128 0,6 0-128 0,-6-1 128 16,4-1-128-16,-4 0 0 0,4-2 0 0,0 1 0 0,0-2 0 15,-1-1 0-15,-2 1 128 0,2-2-128 0,-2 1 0 0,-1 4 0 16,0-1 0-16,4-1 0 0,-4 4 0 0,4-1 0 15,-6-1 128-15,6 2-128 0,-4-2 0 0,6-2 0 16,-2 4 0-16,-4 0 0 0,4-1 0 0,-1 1 0 16,1 0 0-16,0 0 0 0,-4 0 0 0,0 0 0 15,4 1 128-15,0-1-128 0,-4 0 0 0,4 4 0 16,-4-4 0-16,4 0 0 0,-4 0 0 0,4 0 0 16,-4 0 128-16,1-4-128 0,-3 4 0 0,-1-3 0 15,1-3 0-15,-1 5 0 0,1-3 192 0,-3 1-64 16,5-3 0-16,-3 3 0 0,1 1 0 0,-3-2-128 15,0 1 192-15,0 1-64 0,-4-2-128 0,4 3 128 16,0-1-128-16,-4-4 128 0,6 5-128 0,1-3 0 0,-3 0 0 0,0 4 0 16,0-1 0-16,-2-1 0 0,2 0 128 0,-2-1-128 15,2 3 0-15,-4-2 0 0,0-2 0 16,1 1 0-16,2 3 0 0,-2 0 0 0,1 0 128 0,2 0-128 16,-8 0 0-16,8 0 0 0,-3 0 144 0,-3 3-144 15,2-3 0-15,1 6 0 0,-3-3 0 0,-3 1 128 16,5-3-128-16,-1-1 0 0,-4 4 0 0,2-2 0 15,1 0 0-15,-12-2 0 0,0 0 0 0,9 0 0 16,-9 0 0-16,11-2 0 0,-11 2 0 0,0 0 128 16,12-6-128-16,-12 6 0 0,0 0 0 0,0 0 128 15,0 0-128-15,13-1 0 0,-13 1 0 0,10-4 128 16,-10 4-128-16,9-5 0 0,-9 5 0 0,13-7 0 16,-13 7 0-16,9-9 0 0,-9 9 0 0,10-9 0 0,-1-2 0 15,-3 2 0-15,1 0 0 0,2 0 0 0,-4-3 0 16,1 1 0-16,-3-2 0 0,2-1 0 0,-1-4 0 0,1 4 0 15,-1-4 0-15,-2-2 128 0,1-1-128 0,1-6 0 16,-2 0 0-16,1-5 128 0,-3 5-128 0,0-5 0 16,0-3 128-16,0 1-128 0,0-6 0 0,-3 3 0 15,3-2 0-15,3-4 0 0,-3-2 0 0,4 0 0 16,-4 1 0-16,5 1 128 0,-5 0-128 0,4 2 0 16,-4 3 0-16,0 1 0 0,-4 1 0 0,1 0 0 15,1-1 0-15,2 1 128 0,-4 0-128 0,4 6 0 16,-5 0 0-16,1-1 0 0,1 4 0 0,1 4 0 0,-2-4 0 15,-1 4 0-15,1 0 0 0,3 1 0 0,-3 3 0 16,-1 1 0-16,1 4 0 0,-1 1 0 0,-2 1 0 0,7 12 0 16,-9-6 0-16,9 6 0 0,-7-9 0 0,7 9-128 15,0 0 128-15,-13 0-128 0,13 0 128 0,0 0-128 16,-14-1 128-16,14 1 0 0,0 0 0 0,-16 0 0 16,16 0 0-16,-11 0 0 0,11 0 0 15,0 0 0-15,0 0 0 0,-14-2 0 0,14 2 0 0,-13-2 0 16,-1-2 0-16,14 4 0 0,-13-1 0 0,13 1 0 15,-14 0 0-15,0 0 0 0,-2 0 0 0,1 0 0 16,-2 0 0-16,2 1 0 0,-3-1 0 0,-1 4 0 16,-6-4 0-16,0 0 0 0,0 0 0 0,2 0 128 15,-6-4-128-15,-1 4 0 0,-3-3 0 0,-2-3 128 16,-3 1-128-16,3 0 128 0,-7-2-128 0,1-2 128 16,-9 3 32-16,0-3 16 0,-5 0 0 0,-2 6 0 15,-7-2-16-15,-10-1 0 0,-3 1 0 0,-5 1 0 0,0 1-160 0,-7 3 128 16,-2 0-128-16,-6 3 128 0,-12 3-128 15,-3-3 0-15,-2-3 0 0,-4 6 0 16,3 2-736-16,-12 5-224 0,-5-2-64 16,-11 7-14272-16,-3-1-2880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B0141-6C96-6E4F-B18A-E897BAAAEE8D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1E7D8-D722-954C-B892-0C8992D6A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40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Questions
https://www.polleverywhere.com/discourses/p2pykZB7ifMumvCFR9ys1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1E7D8-D722-954C-B892-0C8992D6A8B3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910A1E-3F0F-8AF8-0D67-4E912B131197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120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6453623036_0_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6453623036_0_3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Questions
https://www.polleverywhere.com/discourses/p2pykZB7ifMumvCFR9ys1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1E7D8-D722-954C-B892-0C8992D6A8B3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910A1E-3F0F-8AF8-0D67-4E912B131197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1200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6453623036_0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6453623036_0_4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6453623036_0_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" name="Google Shape;792;g6453623036_0_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6453623036_0_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6453623036_0_4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6453623036_0_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6453623036_0_4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27052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6453623036_0_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6453623036_0_4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1, </a:t>
            </a:r>
            <a:r>
              <a:rPr lang="en-US" dirty="0" err="1"/>
              <a:t>NaN</a:t>
            </a:r>
            <a:r>
              <a:rPr lang="en-US" dirty="0"/>
              <a:t> != 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27424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6453623036_0_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6453623036_0_4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1, </a:t>
            </a:r>
            <a:r>
              <a:rPr lang="en-US" dirty="0" err="1"/>
              <a:t>NaN</a:t>
            </a:r>
            <a:r>
              <a:rPr lang="en-US" dirty="0"/>
              <a:t> != 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99250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6453623036_0_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6453623036_0_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g6453623036_0_4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6" name="Google Shape;816;g6453623036_0_4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Questions
https://www.polleverywhere.com/discourses/p2pykZB7ifMumvCFR9ys1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1E7D8-D722-954C-B892-0C8992D6A8B3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910A1E-3F0F-8AF8-0D67-4E912B131197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1200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6453623036_0_4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5" name="Google Shape;825;g6453623036_0_4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g6453623036_0_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3" name="Google Shape;833;g6453623036_0_4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6453623036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" name="Google Shape;842;g6453623036_0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6453623036_0_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g6453623036_0_5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6453623036_0_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g6453623036_0_5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91902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Questions
https://www.polleverywhere.com/discourses/p2pykZB7ifMumvCFR9ys1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1E7D8-D722-954C-B892-0C8992D6A8B3}" type="slidenum">
              <a:rPr lang="en-US" smtClean="0"/>
              <a:t>32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910A1E-3F0F-8AF8-0D67-4E912B131197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1200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6453623036_0_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7" name="Google Shape;887;g6453623036_0_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 do most modern languages!</a:t>
            </a: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g6453623036_0_5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0" name="Google Shape;870;g6453623036_0_5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i</a:t>
            </a:r>
            <a:r>
              <a:rPr lang="en-US" dirty="0"/>
              <a:t> and iii in Java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ii is null in Java, exception in C#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iv is </a:t>
            </a:r>
            <a:r>
              <a:rPr lang="en-US" dirty="0" err="1"/>
              <a:t>NaN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 is a compilation error</a:t>
            </a:r>
          </a:p>
        </p:txBody>
      </p:sp>
    </p:spTree>
    <p:extLst>
      <p:ext uri="{BB962C8B-B14F-4D97-AF65-F5344CB8AC3E}">
        <p14:creationId xmlns:p14="http://schemas.microsoft.com/office/powerpoint/2010/main" val="35078745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g6453623036_0_5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4" name="Google Shape;894;g6453623036_0_5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g6453623036_0_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7" name="Google Shape;907;g6453623036_0_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6453623036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g6453623036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84832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g6453623036_0_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5" name="Google Shape;915;g6453623036_0_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62d46fc40c_0_9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62d46fc40c_0_9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7236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g6453623036_0_6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3" name="Google Shape;923;g6453623036_0_6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Or d: does not compile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32095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g6453623036_0_6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3" name="Google Shape;923;g6453623036_0_6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62067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Questions
https://www.polleverywhere.com/discourses/p2pykZB7ifMumvCFR9ys1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1E7D8-D722-954C-B892-0C8992D6A8B3}" type="slidenum">
              <a:rPr lang="en-US" smtClean="0"/>
              <a:t>41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910A1E-3F0F-8AF8-0D67-4E912B131197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1200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g6453623036_0_5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9" name="Google Shape;949;g6453623036_0_5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6453623036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6453623036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 is dead code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38576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6453623036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6453623036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273178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62d46fc40c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62d46fc40c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62d46fc40c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62d46fc40c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9935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6453623036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6453623036_0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62d46fc40c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62d46fc40c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ii, iii, and iv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879667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62d46fc40c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62d46fc40c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iii, and iv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1631895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62d46fc40c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62d46fc40c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iii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469192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62d46fc40c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62d46fc40c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Questions
https://www.polleverywhere.com/discourses/p2pykZB7ifMumvCFR9ys1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1E7D8-D722-954C-B892-0C8992D6A8B3}" type="slidenum">
              <a:rPr lang="en-US" smtClean="0"/>
              <a:t>51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910A1E-3F0F-8AF8-0D67-4E912B131197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12005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62d46fc40c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62d46fc40c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62d46fc40c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62d46fc40c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64020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62d46fc40c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62d46fc40c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62d46fc40c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62d46fc40c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659166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62d46fc40c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62d46fc40c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109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6453623036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6453623036_0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I.e., “this code is fundamentally wrong, so if you run it don’t expect anything useful to happen – we’ll just do it and see what happens.”</a:t>
            </a:r>
            <a:endParaRPr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62d46fc40c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62d46fc40c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736565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62d46fc40c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62d46fc40c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775809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62d46fc40c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62d46fc40c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569925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62d46fc40c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62d46fc40c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951072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Questions
https://www.polleverywhere.com/discourses/p2pykZB7ifMumvCFR9ys1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1E7D8-D722-954C-B892-0C8992D6A8B3}" type="slidenum">
              <a:rPr lang="en-US" smtClean="0"/>
              <a:t>61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910A1E-3F0F-8AF8-0D67-4E912B131197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12005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62d46fc40c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62d46fc40c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Three basic kinds: errors, exceptions, runtime exceptions</a:t>
            </a:r>
            <a:endParaRPr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62d46fc40c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62d46fc40c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62d46fc40c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62d46fc40c_0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62d46fc40c_0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62d46fc40c_0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62d46fc40c_0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62d46fc40c_0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9479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6453623036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6453623036_0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62d46fc40c_0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62d46fc40c_0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468648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62d46fc40c_0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62d46fc40c_0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075642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62d46fc40c_0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62d46fc40c_0_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Questions
https://www.polleverywhere.com/discourses/p2pykZB7ifMumvCFR9ys1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1E7D8-D722-954C-B892-0C8992D6A8B3}" type="slidenum">
              <a:rPr lang="en-US" smtClean="0"/>
              <a:t>70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910A1E-3F0F-8AF8-0D67-4E912B131197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12005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62d46fc40c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62d46fc40c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330618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62d46fc40c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62d46fc40c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597072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Questions
https://www.polleverywhere.com/discourses/p2pykZB7ifMumvCFR9ys1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1E7D8-D722-954C-B892-0C8992D6A8B3}" type="slidenum">
              <a:rPr lang="en-US" smtClean="0"/>
              <a:t>73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910A1E-3F0F-8AF8-0D67-4E912B131197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12005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62d46fc40c_0_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62d46fc40c_0_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62d46fc40c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62d46fc40c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237311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62d46fc40c_0_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" name="Google Shape;743;g62d46fc40c_0_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6453623036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6453623036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420249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62d46fc40c_0_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" name="Google Shape;743;g62d46fc40c_0_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767254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62d46fc40c_0_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Google Shape;766;g62d46fc40c_0_4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62d46fc40c_0_4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62d46fc40c_0_4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965439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Questions
https://www.polleverywhere.com/discourses/p2pykZB7ifMumvCFR9ys1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1E7D8-D722-954C-B892-0C8992D6A8B3}" type="slidenum">
              <a:rPr lang="en-US" smtClean="0"/>
              <a:t>80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910A1E-3F0F-8AF8-0D67-4E912B131197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12005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62d46fc40c_0_9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62d46fc40c_0_9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62d46fc40c_0_9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62d46fc40c_0_9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485272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62d46fc40c_0_9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62d46fc40c_0_9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977499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62d46fc40c_0_9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62d46fc40c_0_9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878303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62d46fc40c_0_9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62d46fc40c_0_9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128267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62d46fc40c_0_1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62d46fc40c_0_1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6453623036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6453623036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212397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62d46fc40c_0_1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9" name="Google Shape;879;g62d46fc40c_0_1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0977501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Questions
https://www.polleverywhere.com/discourses/p2pykZB7ifMumvCFR9ys1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1E7D8-D722-954C-B892-0C8992D6A8B3}" type="slidenum">
              <a:rPr lang="en-US" smtClean="0"/>
              <a:t>88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910A1E-3F0F-8AF8-0D67-4E912B131197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120058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g62d46fc40c_0_4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8" name="Google Shape;958;g62d46fc40c_0_4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62d46fc40c_0_4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6" name="Google Shape;966;g62d46fc40c_0_4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62d46fc40c_0_4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6" name="Google Shape;966;g62d46fc40c_0_4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9384231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g62d46fc40c_0_5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3" name="Google Shape;1073;g62d46fc40c_0_5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g62d46fc40c_0_5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2" name="Google Shape;1082;g62d46fc40c_0_5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g62d46fc40c_0_5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2" name="Google Shape;1082;g62d46fc40c_0_5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6755565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g62d46fc40c_0_5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9" name="Google Shape;1099;g62d46fc40c_0_5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g62d46fc40c_0_5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8" name="Google Shape;1108;g62d46fc40c_0_5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6453623036_0_3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6453623036_0_3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There are plenty of languages where you can’t do this at all! But if you can, it’s useful to have tools that can find these errors.</a:t>
            </a:r>
            <a:endParaRPr dirty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g6453623036_0_4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5" name="Google Shape;1025;g6453623036_0_4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stop sign at night&#10;&#10;Description automatically generated">
            <a:extLst>
              <a:ext uri="{FF2B5EF4-FFF2-40B4-BE49-F238E27FC236}">
                <a16:creationId xmlns:a16="http://schemas.microsoft.com/office/drawing/2014/main" id="{196158C0-D9E4-0A41-8BC4-67465C1CBD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335" r="125" b="7249"/>
          <a:stretch/>
        </p:blipFill>
        <p:spPr>
          <a:xfrm>
            <a:off x="1" y="0"/>
            <a:ext cx="12198476" cy="686983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D5E1EB4-1B9E-9B42-9851-40EDE4E9E8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84219" y="5676129"/>
            <a:ext cx="3914257" cy="119370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9AE96F-8C19-B84A-9D72-E290801E02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2466" y="3972551"/>
            <a:ext cx="9303986" cy="158173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subhead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CFE74584-2B99-AD46-8276-5D67B3BAFA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2466" y="1903421"/>
            <a:ext cx="9303986" cy="2006600"/>
          </a:xfrm>
        </p:spPr>
        <p:txBody>
          <a:bodyPr anchor="b">
            <a:normAutofit/>
          </a:bodyPr>
          <a:lstStyle>
            <a:lvl1pPr marL="0" indent="0">
              <a:buNone/>
              <a:defRPr sz="7000"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9EDE74F-6A6C-D245-A2F7-AF33D4F82089}"/>
              </a:ext>
            </a:extLst>
          </p:cNvPr>
          <p:cNvGrpSpPr/>
          <p:nvPr userDrawn="1"/>
        </p:nvGrpSpPr>
        <p:grpSpPr>
          <a:xfrm>
            <a:off x="3" y="6682727"/>
            <a:ext cx="6662422" cy="195925"/>
            <a:chOff x="1" y="-8478"/>
            <a:chExt cx="6662422" cy="27877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968A564-DF31-EB4F-92C5-0CB102634556}"/>
                </a:ext>
              </a:extLst>
            </p:cNvPr>
            <p:cNvSpPr/>
            <p:nvPr userDrawn="1"/>
          </p:nvSpPr>
          <p:spPr>
            <a:xfrm rot="5400000">
              <a:off x="416354" y="-424831"/>
              <a:ext cx="278771" cy="111147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970217A-54DB-C548-A0A7-1FD3481E7E6B}"/>
                </a:ext>
              </a:extLst>
            </p:cNvPr>
            <p:cNvSpPr/>
            <p:nvPr userDrawn="1"/>
          </p:nvSpPr>
          <p:spPr>
            <a:xfrm rot="5400000">
              <a:off x="1523490" y="-424855"/>
              <a:ext cx="278721" cy="111147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6BB8F08-91B9-BB49-B4CC-FCBBC9F8F9F4}"/>
                </a:ext>
              </a:extLst>
            </p:cNvPr>
            <p:cNvSpPr/>
            <p:nvPr userDrawn="1"/>
          </p:nvSpPr>
          <p:spPr>
            <a:xfrm rot="5400000">
              <a:off x="2633835" y="-424844"/>
              <a:ext cx="278693" cy="11114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20AC43A-2F01-1D4A-A4C6-38EADAD979B2}"/>
                </a:ext>
              </a:extLst>
            </p:cNvPr>
            <p:cNvSpPr/>
            <p:nvPr userDrawn="1"/>
          </p:nvSpPr>
          <p:spPr>
            <a:xfrm rot="5400000">
              <a:off x="3750682" y="-420617"/>
              <a:ext cx="270240" cy="111147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B80BFC2-1849-9D4E-BCF4-E5DDEA5745BB}"/>
                </a:ext>
              </a:extLst>
            </p:cNvPr>
            <p:cNvSpPr/>
            <p:nvPr userDrawn="1"/>
          </p:nvSpPr>
          <p:spPr>
            <a:xfrm rot="5400000">
              <a:off x="4860214" y="-424857"/>
              <a:ext cx="278718" cy="111147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2EED28A-2EB4-F943-83C4-93634E5BBAC2}"/>
                </a:ext>
              </a:extLst>
            </p:cNvPr>
            <p:cNvSpPr/>
            <p:nvPr userDrawn="1"/>
          </p:nvSpPr>
          <p:spPr>
            <a:xfrm rot="5400000">
              <a:off x="5967324" y="-424855"/>
              <a:ext cx="278721" cy="11114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45288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B64F006E-8043-5441-A033-5553A09E1817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1570231" y="2332015"/>
            <a:ext cx="4616816" cy="3367763"/>
          </a:xfrm>
          <a:custGeom>
            <a:avLst/>
            <a:gdLst>
              <a:gd name="connsiteX0" fmla="*/ 2913757 w 4616816"/>
              <a:gd name="connsiteY0" fmla="*/ 0 h 3367763"/>
              <a:gd name="connsiteX1" fmla="*/ 4616816 w 4616816"/>
              <a:gd name="connsiteY1" fmla="*/ 0 h 3367763"/>
              <a:gd name="connsiteX2" fmla="*/ 4616816 w 4616816"/>
              <a:gd name="connsiteY2" fmla="*/ 3367763 h 3367763"/>
              <a:gd name="connsiteX3" fmla="*/ 0 w 4616816"/>
              <a:gd name="connsiteY3" fmla="*/ 3367763 h 3367763"/>
              <a:gd name="connsiteX4" fmla="*/ 0 w 4616816"/>
              <a:gd name="connsiteY4" fmla="*/ 774269 h 3367763"/>
              <a:gd name="connsiteX5" fmla="*/ 789262 w 4616816"/>
              <a:gd name="connsiteY5" fmla="*/ 774269 h 3367763"/>
              <a:gd name="connsiteX6" fmla="*/ 1231250 w 4616816"/>
              <a:gd name="connsiteY6" fmla="*/ 1206069 h 3367763"/>
              <a:gd name="connsiteX7" fmla="*/ 1673238 w 4616816"/>
              <a:gd name="connsiteY7" fmla="*/ 774269 h 3367763"/>
              <a:gd name="connsiteX8" fmla="*/ 2913757 w 4616816"/>
              <a:gd name="connsiteY8" fmla="*/ 774269 h 3367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16816" h="3367763">
                <a:moveTo>
                  <a:pt x="2913757" y="0"/>
                </a:moveTo>
                <a:lnTo>
                  <a:pt x="4616816" y="0"/>
                </a:lnTo>
                <a:lnTo>
                  <a:pt x="4616816" y="3367763"/>
                </a:lnTo>
                <a:lnTo>
                  <a:pt x="0" y="3367763"/>
                </a:lnTo>
                <a:lnTo>
                  <a:pt x="0" y="774269"/>
                </a:lnTo>
                <a:lnTo>
                  <a:pt x="789262" y="774269"/>
                </a:lnTo>
                <a:lnTo>
                  <a:pt x="1231250" y="1206069"/>
                </a:lnTo>
                <a:lnTo>
                  <a:pt x="1673238" y="774269"/>
                </a:lnTo>
                <a:lnTo>
                  <a:pt x="2913757" y="77426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Helvetica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Place image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4D62F4-36E2-9844-986C-C107EAF0C998}"/>
              </a:ext>
            </a:extLst>
          </p:cNvPr>
          <p:cNvSpPr/>
          <p:nvPr userDrawn="1"/>
        </p:nvSpPr>
        <p:spPr>
          <a:xfrm rot="5400000">
            <a:off x="1265617" y="2179453"/>
            <a:ext cx="118034" cy="798062"/>
          </a:xfrm>
          <a:prstGeom prst="rect">
            <a:avLst/>
          </a:prstGeom>
          <a:solidFill>
            <a:srgbClr val="F5B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78903ABD-AD25-5A44-84EC-474AFF0750FD}"/>
              </a:ext>
            </a:extLst>
          </p:cNvPr>
          <p:cNvSpPr/>
          <p:nvPr userDrawn="1"/>
        </p:nvSpPr>
        <p:spPr>
          <a:xfrm>
            <a:off x="579241" y="577662"/>
            <a:ext cx="3904747" cy="2960422"/>
          </a:xfrm>
          <a:custGeom>
            <a:avLst/>
            <a:gdLst>
              <a:gd name="connsiteX0" fmla="*/ 0 w 3904747"/>
              <a:gd name="connsiteY0" fmla="*/ 0 h 2960422"/>
              <a:gd name="connsiteX1" fmla="*/ 3904747 w 3904747"/>
              <a:gd name="connsiteY1" fmla="*/ 0 h 2960422"/>
              <a:gd name="connsiteX2" fmla="*/ 3904747 w 3904747"/>
              <a:gd name="connsiteY2" fmla="*/ 2528622 h 2960422"/>
              <a:gd name="connsiteX3" fmla="*/ 2664228 w 3904747"/>
              <a:gd name="connsiteY3" fmla="*/ 2528622 h 2960422"/>
              <a:gd name="connsiteX4" fmla="*/ 2222240 w 3904747"/>
              <a:gd name="connsiteY4" fmla="*/ 2960422 h 2960422"/>
              <a:gd name="connsiteX5" fmla="*/ 1780252 w 3904747"/>
              <a:gd name="connsiteY5" fmla="*/ 2528622 h 2960422"/>
              <a:gd name="connsiteX6" fmla="*/ 0 w 3904747"/>
              <a:gd name="connsiteY6" fmla="*/ 2528622 h 2960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04747" h="2960422">
                <a:moveTo>
                  <a:pt x="0" y="0"/>
                </a:moveTo>
                <a:lnTo>
                  <a:pt x="3904747" y="0"/>
                </a:lnTo>
                <a:lnTo>
                  <a:pt x="3904747" y="2528622"/>
                </a:lnTo>
                <a:lnTo>
                  <a:pt x="2664228" y="2528622"/>
                </a:lnTo>
                <a:lnTo>
                  <a:pt x="2222240" y="2960422"/>
                </a:lnTo>
                <a:lnTo>
                  <a:pt x="1780252" y="2528622"/>
                </a:lnTo>
                <a:lnTo>
                  <a:pt x="0" y="252862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793B8012-2B1D-D54D-A1E8-75549C1F25DE}"/>
              </a:ext>
            </a:extLst>
          </p:cNvPr>
          <p:cNvSpPr>
            <a:spLocks noGrp="1"/>
          </p:cNvSpPr>
          <p:nvPr userDrawn="1">
            <p:ph type="subTitle" idx="10" hasCustomPrompt="1"/>
          </p:nvPr>
        </p:nvSpPr>
        <p:spPr>
          <a:xfrm>
            <a:off x="925603" y="857033"/>
            <a:ext cx="3194705" cy="1655762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>
                <a:solidFill>
                  <a:schemeClr val="bg1"/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header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DE34DDA-642A-EA49-946E-940E58023E58}"/>
              </a:ext>
            </a:extLst>
          </p:cNvPr>
          <p:cNvGrpSpPr/>
          <p:nvPr userDrawn="1"/>
        </p:nvGrpSpPr>
        <p:grpSpPr>
          <a:xfrm>
            <a:off x="4320090" y="914400"/>
            <a:ext cx="5124530" cy="945597"/>
            <a:chOff x="966312" y="5217543"/>
            <a:chExt cx="5124530" cy="945597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F0F6E85-0042-4A4F-853F-B64ACAAB186C}"/>
                </a:ext>
              </a:extLst>
            </p:cNvPr>
            <p:cNvSpPr/>
            <p:nvPr userDrawn="1"/>
          </p:nvSpPr>
          <p:spPr>
            <a:xfrm>
              <a:off x="5875690" y="5947988"/>
              <a:ext cx="215152" cy="215152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" name="Elbow Connector 12">
              <a:extLst>
                <a:ext uri="{FF2B5EF4-FFF2-40B4-BE49-F238E27FC236}">
                  <a16:creationId xmlns:a16="http://schemas.microsoft.com/office/drawing/2014/main" id="{A517F3CB-DED2-7C48-A01A-560B8DAF44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66312" y="5217543"/>
              <a:ext cx="5016954" cy="716679"/>
            </a:xfrm>
            <a:prstGeom prst="bentConnector3">
              <a:avLst>
                <a:gd name="adj1" fmla="val 100122"/>
              </a:avLst>
            </a:prstGeom>
            <a:ln w="28575" cap="rnd" cmpd="sng" algn="ctr">
              <a:solidFill>
                <a:schemeClr val="accent1"/>
              </a:solidFill>
              <a:prstDash val="sysDot"/>
              <a:miter lim="800000"/>
              <a:headEnd type="oval" w="lg" len="lg"/>
              <a:tailEnd type="none" w="lg" len="lg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A0BC2A8D-7F3D-3E40-AAAE-3B04DC76A077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6531228" y="2332015"/>
            <a:ext cx="5020453" cy="337433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2"/>
                </a:solidFill>
                <a:latin typeface="Helvetica" pitchFamily="2" charset="0"/>
              </a:defRPr>
            </a:lvl1pPr>
            <a:lvl2pPr>
              <a:lnSpc>
                <a:spcPct val="100000"/>
              </a:lnSpc>
              <a:defRPr sz="2000">
                <a:solidFill>
                  <a:schemeClr val="bg2"/>
                </a:solidFill>
                <a:latin typeface="Helvetica" pitchFamily="2" charset="0"/>
              </a:defRPr>
            </a:lvl2pPr>
            <a:lvl3pPr>
              <a:lnSpc>
                <a:spcPct val="100000"/>
              </a:lnSpc>
              <a:defRPr sz="1800">
                <a:solidFill>
                  <a:schemeClr val="bg2"/>
                </a:solidFill>
                <a:latin typeface="Helvetica" pitchFamily="2" charset="0"/>
              </a:defRPr>
            </a:lvl3pPr>
            <a:lvl4pPr>
              <a:lnSpc>
                <a:spcPct val="100000"/>
              </a:lnSpc>
              <a:defRPr sz="1600">
                <a:solidFill>
                  <a:schemeClr val="bg2"/>
                </a:solidFill>
                <a:latin typeface="Helvetica" pitchFamily="2" charset="0"/>
              </a:defRPr>
            </a:lvl4pPr>
            <a:lvl5pPr>
              <a:lnSpc>
                <a:spcPct val="100000"/>
              </a:lnSpc>
              <a:defRPr sz="1600">
                <a:solidFill>
                  <a:schemeClr val="bg2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517DB94-C096-E44C-90B3-4DFE5191A7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93314" y="5913912"/>
            <a:ext cx="2541613" cy="76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807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C62A3860-5E11-CA44-9603-510CDEF15C90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0"/>
            <a:ext cx="6662425" cy="6869838"/>
          </a:xfrm>
          <a:custGeom>
            <a:avLst/>
            <a:gdLst>
              <a:gd name="connsiteX0" fmla="*/ 0 w 6662425"/>
              <a:gd name="connsiteY0" fmla="*/ 0 h 6869838"/>
              <a:gd name="connsiteX1" fmla="*/ 6662425 w 6662425"/>
              <a:gd name="connsiteY1" fmla="*/ 0 h 6869838"/>
              <a:gd name="connsiteX2" fmla="*/ 6662425 w 6662425"/>
              <a:gd name="connsiteY2" fmla="*/ 889422 h 6869838"/>
              <a:gd name="connsiteX3" fmla="*/ 6201493 w 6662425"/>
              <a:gd name="connsiteY3" fmla="*/ 1538917 h 6869838"/>
              <a:gd name="connsiteX4" fmla="*/ 6662425 w 6662425"/>
              <a:gd name="connsiteY4" fmla="*/ 2188412 h 6869838"/>
              <a:gd name="connsiteX5" fmla="*/ 6662425 w 6662425"/>
              <a:gd name="connsiteY5" fmla="*/ 6869838 h 6869838"/>
              <a:gd name="connsiteX6" fmla="*/ 0 w 6662425"/>
              <a:gd name="connsiteY6" fmla="*/ 6869838 h 686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62425" h="6869838">
                <a:moveTo>
                  <a:pt x="0" y="0"/>
                </a:moveTo>
                <a:lnTo>
                  <a:pt x="6662425" y="0"/>
                </a:lnTo>
                <a:lnTo>
                  <a:pt x="6662425" y="889422"/>
                </a:lnTo>
                <a:lnTo>
                  <a:pt x="6201493" y="1538917"/>
                </a:lnTo>
                <a:lnTo>
                  <a:pt x="6662425" y="2188412"/>
                </a:lnTo>
                <a:lnTo>
                  <a:pt x="6662425" y="6869838"/>
                </a:lnTo>
                <a:lnTo>
                  <a:pt x="0" y="686983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Helvetica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Place image here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9EDDA5C-735F-074F-A57E-0488C7A88C09}"/>
              </a:ext>
            </a:extLst>
          </p:cNvPr>
          <p:cNvSpPr/>
          <p:nvPr userDrawn="1"/>
        </p:nvSpPr>
        <p:spPr>
          <a:xfrm rot="5400000">
            <a:off x="7627518" y="1483080"/>
            <a:ext cx="118034" cy="7980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1EE7B47B-62A4-B14A-A89C-3D58B66EB2F2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7182062" y="605971"/>
            <a:ext cx="4599981" cy="1217123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 i="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header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54A20B48-160B-9649-B1CE-85B65B9D0670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7171548" y="2288330"/>
            <a:ext cx="4609636" cy="337433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2"/>
                </a:solidFill>
                <a:latin typeface="Helvetica" pitchFamily="2" charset="0"/>
              </a:defRPr>
            </a:lvl1pPr>
            <a:lvl2pPr>
              <a:lnSpc>
                <a:spcPct val="100000"/>
              </a:lnSpc>
              <a:defRPr sz="2000">
                <a:solidFill>
                  <a:schemeClr val="bg2"/>
                </a:solidFill>
                <a:latin typeface="Helvetica" pitchFamily="2" charset="0"/>
              </a:defRPr>
            </a:lvl2pPr>
            <a:lvl3pPr>
              <a:lnSpc>
                <a:spcPct val="100000"/>
              </a:lnSpc>
              <a:defRPr sz="1800">
                <a:solidFill>
                  <a:schemeClr val="bg2"/>
                </a:solidFill>
                <a:latin typeface="Helvetica" pitchFamily="2" charset="0"/>
              </a:defRPr>
            </a:lvl3pPr>
            <a:lvl4pPr>
              <a:lnSpc>
                <a:spcPct val="100000"/>
              </a:lnSpc>
              <a:defRPr sz="1600">
                <a:solidFill>
                  <a:schemeClr val="bg2"/>
                </a:solidFill>
                <a:latin typeface="Helvetica" pitchFamily="2" charset="0"/>
              </a:defRPr>
            </a:lvl4pPr>
            <a:lvl5pPr>
              <a:lnSpc>
                <a:spcPct val="100000"/>
              </a:lnSpc>
              <a:defRPr sz="1600">
                <a:solidFill>
                  <a:schemeClr val="bg2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807ACF1-2B6C-7642-A0CB-9F4F4E1328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93314" y="5913912"/>
            <a:ext cx="2541613" cy="768815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D2CF3F8E-EC04-F847-999A-B3D7E576A2CC}"/>
              </a:ext>
            </a:extLst>
          </p:cNvPr>
          <p:cNvGrpSpPr/>
          <p:nvPr userDrawn="1"/>
        </p:nvGrpSpPr>
        <p:grpSpPr>
          <a:xfrm>
            <a:off x="3" y="6682727"/>
            <a:ext cx="6662422" cy="195925"/>
            <a:chOff x="1" y="-8478"/>
            <a:chExt cx="6662422" cy="27877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24CC1FD-76DF-974B-BD87-B700F1710DC0}"/>
                </a:ext>
              </a:extLst>
            </p:cNvPr>
            <p:cNvSpPr/>
            <p:nvPr userDrawn="1"/>
          </p:nvSpPr>
          <p:spPr>
            <a:xfrm rot="5400000">
              <a:off x="416354" y="-424831"/>
              <a:ext cx="278771" cy="111147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EA76F04-80A5-3643-81FA-D08DD3649189}"/>
                </a:ext>
              </a:extLst>
            </p:cNvPr>
            <p:cNvSpPr/>
            <p:nvPr userDrawn="1"/>
          </p:nvSpPr>
          <p:spPr>
            <a:xfrm rot="5400000">
              <a:off x="1523490" y="-424855"/>
              <a:ext cx="278721" cy="111147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5CD41CF-3ACD-3142-ABF5-56608ECEE68A}"/>
                </a:ext>
              </a:extLst>
            </p:cNvPr>
            <p:cNvSpPr/>
            <p:nvPr userDrawn="1"/>
          </p:nvSpPr>
          <p:spPr>
            <a:xfrm rot="5400000">
              <a:off x="2633835" y="-424844"/>
              <a:ext cx="278693" cy="11114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7E0C15C-3C5D-324C-B928-05A09BFE5D9B}"/>
                </a:ext>
              </a:extLst>
            </p:cNvPr>
            <p:cNvSpPr/>
            <p:nvPr userDrawn="1"/>
          </p:nvSpPr>
          <p:spPr>
            <a:xfrm rot="5400000">
              <a:off x="3750682" y="-420617"/>
              <a:ext cx="270240" cy="111147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12FF78A-0EDD-FE4B-8109-64A197029FC9}"/>
                </a:ext>
              </a:extLst>
            </p:cNvPr>
            <p:cNvSpPr/>
            <p:nvPr userDrawn="1"/>
          </p:nvSpPr>
          <p:spPr>
            <a:xfrm rot="5400000">
              <a:off x="4860214" y="-424857"/>
              <a:ext cx="278718" cy="111147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0AD6F3B-C41A-D547-A9CC-98A1A104FAA7}"/>
                </a:ext>
              </a:extLst>
            </p:cNvPr>
            <p:cNvSpPr/>
            <p:nvPr userDrawn="1"/>
          </p:nvSpPr>
          <p:spPr>
            <a:xfrm rot="5400000">
              <a:off x="5967324" y="-424855"/>
              <a:ext cx="278721" cy="11114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8031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F50CAB3-8CF6-334B-833C-74BAFB609013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0"/>
            <a:ext cx="9394338" cy="6869838"/>
          </a:xfrm>
          <a:custGeom>
            <a:avLst/>
            <a:gdLst>
              <a:gd name="connsiteX0" fmla="*/ 0 w 9394338"/>
              <a:gd name="connsiteY0" fmla="*/ 0 h 6869838"/>
              <a:gd name="connsiteX1" fmla="*/ 9394338 w 9394338"/>
              <a:gd name="connsiteY1" fmla="*/ 0 h 6869838"/>
              <a:gd name="connsiteX2" fmla="*/ 9394338 w 9394338"/>
              <a:gd name="connsiteY2" fmla="*/ 879698 h 6869838"/>
              <a:gd name="connsiteX3" fmla="*/ 8926504 w 9394338"/>
              <a:gd name="connsiteY3" fmla="*/ 1538917 h 6869838"/>
              <a:gd name="connsiteX4" fmla="*/ 9394338 w 9394338"/>
              <a:gd name="connsiteY4" fmla="*/ 2198136 h 6869838"/>
              <a:gd name="connsiteX5" fmla="*/ 9394338 w 9394338"/>
              <a:gd name="connsiteY5" fmla="*/ 6869837 h 6869838"/>
              <a:gd name="connsiteX6" fmla="*/ 9394338 w 9394338"/>
              <a:gd name="connsiteY6" fmla="*/ 6869838 h 6869838"/>
              <a:gd name="connsiteX7" fmla="*/ 0 w 9394338"/>
              <a:gd name="connsiteY7" fmla="*/ 6869838 h 686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94338" h="6869838">
                <a:moveTo>
                  <a:pt x="0" y="0"/>
                </a:moveTo>
                <a:lnTo>
                  <a:pt x="9394338" y="0"/>
                </a:lnTo>
                <a:lnTo>
                  <a:pt x="9394338" y="879698"/>
                </a:lnTo>
                <a:lnTo>
                  <a:pt x="8926504" y="1538917"/>
                </a:lnTo>
                <a:lnTo>
                  <a:pt x="9394338" y="2198136"/>
                </a:lnTo>
                <a:lnTo>
                  <a:pt x="9394338" y="6869837"/>
                </a:lnTo>
                <a:lnTo>
                  <a:pt x="9394338" y="6869838"/>
                </a:lnTo>
                <a:lnTo>
                  <a:pt x="0" y="686983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Helvetica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Place image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C771AE-249B-D94A-83CF-1E8D9DA9E2D1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9654988" y="2172058"/>
            <a:ext cx="2088872" cy="352755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D10DA71-6BC0-4647-B511-77762CC812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93314" y="5913912"/>
            <a:ext cx="2541613" cy="768815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585627FD-04A9-5C4B-ACCA-B89A15FDC0AD}"/>
              </a:ext>
            </a:extLst>
          </p:cNvPr>
          <p:cNvGrpSpPr/>
          <p:nvPr userDrawn="1"/>
        </p:nvGrpSpPr>
        <p:grpSpPr>
          <a:xfrm>
            <a:off x="3" y="6682727"/>
            <a:ext cx="6662422" cy="195925"/>
            <a:chOff x="1" y="-8478"/>
            <a:chExt cx="6662422" cy="278771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0E8A1B5-87FF-6343-AC2D-A7ADA29E51BF}"/>
                </a:ext>
              </a:extLst>
            </p:cNvPr>
            <p:cNvSpPr/>
            <p:nvPr userDrawn="1"/>
          </p:nvSpPr>
          <p:spPr>
            <a:xfrm rot="5400000">
              <a:off x="416354" y="-424831"/>
              <a:ext cx="278771" cy="111147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2A51CC3-B800-8645-ABAB-A61756E832EC}"/>
                </a:ext>
              </a:extLst>
            </p:cNvPr>
            <p:cNvSpPr/>
            <p:nvPr userDrawn="1"/>
          </p:nvSpPr>
          <p:spPr>
            <a:xfrm rot="5400000">
              <a:off x="1523490" y="-424855"/>
              <a:ext cx="278721" cy="111147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87DB241-DD42-8F4B-A43D-F13290D52264}"/>
                </a:ext>
              </a:extLst>
            </p:cNvPr>
            <p:cNvSpPr/>
            <p:nvPr userDrawn="1"/>
          </p:nvSpPr>
          <p:spPr>
            <a:xfrm rot="5400000">
              <a:off x="2633835" y="-424844"/>
              <a:ext cx="278693" cy="11114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F08CB10-04D5-3C43-A405-40EC68E67170}"/>
                </a:ext>
              </a:extLst>
            </p:cNvPr>
            <p:cNvSpPr/>
            <p:nvPr userDrawn="1"/>
          </p:nvSpPr>
          <p:spPr>
            <a:xfrm rot="5400000">
              <a:off x="3750682" y="-420617"/>
              <a:ext cx="270240" cy="111147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9B25189-AFC4-FB40-9C3D-9E439EEC7349}"/>
                </a:ext>
              </a:extLst>
            </p:cNvPr>
            <p:cNvSpPr/>
            <p:nvPr userDrawn="1"/>
          </p:nvSpPr>
          <p:spPr>
            <a:xfrm rot="5400000">
              <a:off x="4860214" y="-424857"/>
              <a:ext cx="278718" cy="111147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23F3ED0-D14F-8147-A921-6521AB443F76}"/>
                </a:ext>
              </a:extLst>
            </p:cNvPr>
            <p:cNvSpPr/>
            <p:nvPr userDrawn="1"/>
          </p:nvSpPr>
          <p:spPr>
            <a:xfrm rot="5400000">
              <a:off x="5967324" y="-424855"/>
              <a:ext cx="278721" cy="11114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28730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0DBF7A80-5B7C-9F42-B654-3D97F247690F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2450"/>
            <a:ext cx="12207240" cy="5076493"/>
          </a:xfrm>
          <a:custGeom>
            <a:avLst/>
            <a:gdLst>
              <a:gd name="connsiteX0" fmla="*/ 0 w 12207240"/>
              <a:gd name="connsiteY0" fmla="*/ 0 h 5076493"/>
              <a:gd name="connsiteX1" fmla="*/ 12207240 w 12207240"/>
              <a:gd name="connsiteY1" fmla="*/ 0 h 5076493"/>
              <a:gd name="connsiteX2" fmla="*/ 12207240 w 12207240"/>
              <a:gd name="connsiteY2" fmla="*/ 5076493 h 5076493"/>
              <a:gd name="connsiteX3" fmla="*/ 2875238 w 12207240"/>
              <a:gd name="connsiteY3" fmla="*/ 5076493 h 5076493"/>
              <a:gd name="connsiteX4" fmla="*/ 2285366 w 12207240"/>
              <a:gd name="connsiteY4" fmla="*/ 4658397 h 5076493"/>
              <a:gd name="connsiteX5" fmla="*/ 1695495 w 12207240"/>
              <a:gd name="connsiteY5" fmla="*/ 5076493 h 5076493"/>
              <a:gd name="connsiteX6" fmla="*/ 0 w 12207240"/>
              <a:gd name="connsiteY6" fmla="*/ 5076493 h 5076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7240" h="5076493">
                <a:moveTo>
                  <a:pt x="0" y="0"/>
                </a:moveTo>
                <a:lnTo>
                  <a:pt x="12207240" y="0"/>
                </a:lnTo>
                <a:lnTo>
                  <a:pt x="12207240" y="5076493"/>
                </a:lnTo>
                <a:lnTo>
                  <a:pt x="2875238" y="5076493"/>
                </a:lnTo>
                <a:lnTo>
                  <a:pt x="2285366" y="4658397"/>
                </a:lnTo>
                <a:lnTo>
                  <a:pt x="1695495" y="5076493"/>
                </a:lnTo>
                <a:lnTo>
                  <a:pt x="0" y="5076493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Helvetica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Place image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F6EF2A-7EC4-6643-AAB4-FC04463F9825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74047" y="5546776"/>
            <a:ext cx="8469954" cy="88052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2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1897B5F-A54D-B24A-88B4-76D97BC731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93314" y="5913912"/>
            <a:ext cx="2541613" cy="76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355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CA30432-9933-4B48-95CA-3CBB67947A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3" t="36405" r="6492" b="2162"/>
          <a:stretch/>
        </p:blipFill>
        <p:spPr>
          <a:xfrm>
            <a:off x="1" y="0"/>
            <a:ext cx="12191998" cy="5356103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2F21616A-C704-404F-A86E-805C58FE2937}"/>
              </a:ext>
            </a:extLst>
          </p:cNvPr>
          <p:cNvGrpSpPr/>
          <p:nvPr userDrawn="1"/>
        </p:nvGrpSpPr>
        <p:grpSpPr>
          <a:xfrm>
            <a:off x="0" y="4660847"/>
            <a:ext cx="12207240" cy="2211441"/>
            <a:chOff x="0" y="4947861"/>
            <a:chExt cx="12191999" cy="221144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8B58AC0-D47C-834F-A77C-763B85DE675E}"/>
                </a:ext>
              </a:extLst>
            </p:cNvPr>
            <p:cNvSpPr/>
            <p:nvPr userDrawn="1"/>
          </p:nvSpPr>
          <p:spPr>
            <a:xfrm>
              <a:off x="0" y="5368194"/>
              <a:ext cx="12191999" cy="17911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riangle 26">
              <a:extLst>
                <a:ext uri="{FF2B5EF4-FFF2-40B4-BE49-F238E27FC236}">
                  <a16:creationId xmlns:a16="http://schemas.microsoft.com/office/drawing/2014/main" id="{8C95D675-B0BC-EB40-9FF6-7626FDAE6F2B}"/>
                </a:ext>
              </a:extLst>
            </p:cNvPr>
            <p:cNvSpPr/>
            <p:nvPr userDrawn="1"/>
          </p:nvSpPr>
          <p:spPr>
            <a:xfrm>
              <a:off x="1623294" y="4947861"/>
              <a:ext cx="1318438" cy="46783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F6EF2A-7EC4-6643-AAB4-FC04463F9825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74047" y="5546776"/>
            <a:ext cx="8469954" cy="88052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2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C3501D7-F30E-264E-AF2C-D970845609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93314" y="5913912"/>
            <a:ext cx="2541613" cy="7688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54DFAEF-08B1-0749-8D94-10A4C296CAF4}"/>
              </a:ext>
            </a:extLst>
          </p:cNvPr>
          <p:cNvGrpSpPr/>
          <p:nvPr userDrawn="1"/>
        </p:nvGrpSpPr>
        <p:grpSpPr>
          <a:xfrm>
            <a:off x="3" y="6682727"/>
            <a:ext cx="6662422" cy="195925"/>
            <a:chOff x="1" y="-8478"/>
            <a:chExt cx="6662422" cy="27877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B9A4CAE-8303-AD47-B128-EE8F0BDA2891}"/>
                </a:ext>
              </a:extLst>
            </p:cNvPr>
            <p:cNvSpPr/>
            <p:nvPr userDrawn="1"/>
          </p:nvSpPr>
          <p:spPr>
            <a:xfrm rot="5400000">
              <a:off x="416354" y="-424831"/>
              <a:ext cx="278771" cy="111147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0AEE418-1F78-1745-A3F7-2FEC324D45FA}"/>
                </a:ext>
              </a:extLst>
            </p:cNvPr>
            <p:cNvSpPr/>
            <p:nvPr userDrawn="1"/>
          </p:nvSpPr>
          <p:spPr>
            <a:xfrm rot="5400000">
              <a:off x="1523490" y="-424855"/>
              <a:ext cx="278721" cy="111147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85FF0E0-EAA0-EF42-B2F8-9117CD6C6DB8}"/>
                </a:ext>
              </a:extLst>
            </p:cNvPr>
            <p:cNvSpPr/>
            <p:nvPr userDrawn="1"/>
          </p:nvSpPr>
          <p:spPr>
            <a:xfrm rot="5400000">
              <a:off x="2633835" y="-424844"/>
              <a:ext cx="278693" cy="11114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4E9D298-AE7C-5946-BE0B-EA87575AF50D}"/>
                </a:ext>
              </a:extLst>
            </p:cNvPr>
            <p:cNvSpPr/>
            <p:nvPr userDrawn="1"/>
          </p:nvSpPr>
          <p:spPr>
            <a:xfrm rot="5400000">
              <a:off x="3750682" y="-420617"/>
              <a:ext cx="270240" cy="111147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50E3373-CC30-5B41-B518-C11B9F5D1211}"/>
                </a:ext>
              </a:extLst>
            </p:cNvPr>
            <p:cNvSpPr/>
            <p:nvPr userDrawn="1"/>
          </p:nvSpPr>
          <p:spPr>
            <a:xfrm rot="5400000">
              <a:off x="4860214" y="-424857"/>
              <a:ext cx="278718" cy="111147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560ACE2-8C61-6544-97B9-2911E7CD428E}"/>
                </a:ext>
              </a:extLst>
            </p:cNvPr>
            <p:cNvSpPr/>
            <p:nvPr userDrawn="1"/>
          </p:nvSpPr>
          <p:spPr>
            <a:xfrm rot="5400000">
              <a:off x="5967324" y="-424855"/>
              <a:ext cx="278721" cy="11114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00702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2BD7A6-6C56-F244-8493-B1FB0EAFC32B}"/>
              </a:ext>
            </a:extLst>
          </p:cNvPr>
          <p:cNvSpPr/>
          <p:nvPr userDrawn="1"/>
        </p:nvSpPr>
        <p:spPr>
          <a:xfrm rot="5400000">
            <a:off x="858639" y="771233"/>
            <a:ext cx="108945" cy="563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0EE15CA-686B-C74B-9536-A55F5764BE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7398" y="527067"/>
            <a:ext cx="11333297" cy="47120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/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title of chart/graph</a:t>
            </a:r>
          </a:p>
        </p:txBody>
      </p:sp>
      <p:sp>
        <p:nvSpPr>
          <p:cNvPr id="8" name="Chart Placeholder 2">
            <a:extLst>
              <a:ext uri="{FF2B5EF4-FFF2-40B4-BE49-F238E27FC236}">
                <a16:creationId xmlns:a16="http://schemas.microsoft.com/office/drawing/2014/main" id="{C7A9D820-5AD1-744A-A7F6-A014EED4258C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527398" y="1346887"/>
            <a:ext cx="11333297" cy="4566551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b="0" i="0" smtClean="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dirty="0"/>
              <a:t>This slide is meant to contain a graph or chart but no text elements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F07123-CF57-5A42-93F0-0397C5749F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93314" y="5913912"/>
            <a:ext cx="2541613" cy="76881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630502-D208-4CE3-9449-5069A1EB566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06DCB0A-AFA9-4C5A-95EB-312C6B204227}" type="datetime1">
              <a:rPr lang="en-US" smtClean="0"/>
              <a:t>2/20/2023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973FF6-0467-4247-A232-213D32259C8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/>
              <a:t>CS 474 F2021 - UIC - Prof. Luís Pina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E110B6-87D8-4C3B-9E84-EC229718743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E69B6FE-335D-294E-B2E9-E84AA8EFA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24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B1B37511-BD50-5349-9484-F00A0CB754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7398" y="527067"/>
            <a:ext cx="11333297" cy="47120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/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title of chart/graph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725DE2-9BF3-1947-BA12-C9CD4A97244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7398" y="1358900"/>
            <a:ext cx="11332815" cy="4554538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b="0" i="0" smtClean="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dirty="0"/>
              <a:t>This slide is meant to contain a graph or chart but no text elements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6548D39-E300-BE43-A306-95818A7C7C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93314" y="5913912"/>
            <a:ext cx="2541613" cy="7688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1A5B016-FA86-2347-9556-2BF69CA0FEF1}"/>
              </a:ext>
            </a:extLst>
          </p:cNvPr>
          <p:cNvSpPr/>
          <p:nvPr userDrawn="1"/>
        </p:nvSpPr>
        <p:spPr>
          <a:xfrm rot="5400000">
            <a:off x="858639" y="771233"/>
            <a:ext cx="108945" cy="563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7058F9-E8EE-48C3-B513-69E8959E5E7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0D0A1E5-EABC-4453-BAFA-C1DD55E01F48}" type="datetime1">
              <a:rPr lang="en-US" smtClean="0"/>
              <a:t>2/20/2023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3D9D00-49FD-4599-9EF9-D74FB4FA48A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/>
              <a:t>CS 474 F2021 - UIC - Prof. Luís Pina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0D66B-9CC8-4353-AFDB-9725E323631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69B6FE-335D-294E-B2E9-E84AA8EFA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566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DA989B-293A-9B4F-A2D6-A0CC2F7796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913438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b="0" i="0" smtClean="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dirty="0"/>
              <a:t>This slide is meant to contain a graph or chart but no text elements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C02374-1EF5-734D-8586-AD9638722A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93314" y="5913912"/>
            <a:ext cx="2541613" cy="76881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DD9343-27C6-4D32-A984-16A434D7796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6867845-5EC8-475E-B77D-9F93B76DD9A1}" type="datetime1">
              <a:rPr lang="en-US" smtClean="0"/>
              <a:t>2/20/2023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BCB2CB-09B2-4966-A340-A2EF1148F02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/>
              <a:t>CS 474 F2021 - UIC - Prof. Luís Pina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CCFB0-2DAB-4995-8EB9-407F8C7FCDF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69B6FE-335D-294E-B2E9-E84AA8EFA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442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0" y="6576300"/>
            <a:ext cx="12192000" cy="28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University of Illinois at Chicago</a:t>
            </a:r>
            <a:endParaRPr sz="1800"/>
          </a:p>
        </p:txBody>
      </p:sp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415600" y="159992"/>
            <a:ext cx="113608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415600" y="1027423"/>
            <a:ext cx="11360800" cy="54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1pPr>
            <a:lvl2pPr marL="914400" lvl="1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429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175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11415777" y="6454689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3706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730BF11-739D-4460-A081-A634B28C790A}"/>
              </a:ext>
            </a:extLst>
          </p:cNvPr>
          <p:cNvSpPr/>
          <p:nvPr userDrawn="1"/>
        </p:nvSpPr>
        <p:spPr>
          <a:xfrm>
            <a:off x="855677" y="1585519"/>
            <a:ext cx="10570129" cy="26021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387271"/>
            <a:ext cx="10058400" cy="702303"/>
          </a:xfrm>
        </p:spPr>
        <p:txBody>
          <a:bodyPr>
            <a:noAutofit/>
          </a:bodyPr>
          <a:lstStyle>
            <a:lvl1pPr marL="0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373274"/>
            <a:ext cx="10058400" cy="44958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F247-51E9-4E03-9A04-4F16499AA420}" type="datetime1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CS 474 F2021 - UIC - Prof. Luís Pina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fld id="{83AD8ACD-29C2-4661-8CCF-56AFB7336F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259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E919D6-E9C7-CC41-8337-80E41186FE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A5DEECE-7041-2A44-878A-5B6423FFD5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84219" y="5676129"/>
            <a:ext cx="3914257" cy="1193709"/>
          </a:xfrm>
          <a:prstGeom prst="rect">
            <a:avLst/>
          </a:prstGeom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2DD8AD9-BD89-F547-A4C6-24B0EC9A74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2466" y="3972551"/>
            <a:ext cx="9303986" cy="158173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subhead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BA1DBA88-B908-C344-AC68-E22BF4AF2D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2466" y="1903421"/>
            <a:ext cx="9303986" cy="2006600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000"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title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D3E847F-CF14-2C48-9A85-0360E0624089}"/>
              </a:ext>
            </a:extLst>
          </p:cNvPr>
          <p:cNvGrpSpPr/>
          <p:nvPr userDrawn="1"/>
        </p:nvGrpSpPr>
        <p:grpSpPr>
          <a:xfrm>
            <a:off x="3" y="6682727"/>
            <a:ext cx="6662422" cy="195925"/>
            <a:chOff x="1" y="-8478"/>
            <a:chExt cx="6662422" cy="27877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F98D9D5-07E6-2A4B-A3CD-C8650805B769}"/>
                </a:ext>
              </a:extLst>
            </p:cNvPr>
            <p:cNvSpPr/>
            <p:nvPr userDrawn="1"/>
          </p:nvSpPr>
          <p:spPr>
            <a:xfrm rot="5400000">
              <a:off x="416354" y="-424831"/>
              <a:ext cx="278771" cy="111147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2C4D1FB-C4EA-5E43-AEF4-1D2EE0ED8626}"/>
                </a:ext>
              </a:extLst>
            </p:cNvPr>
            <p:cNvSpPr/>
            <p:nvPr userDrawn="1"/>
          </p:nvSpPr>
          <p:spPr>
            <a:xfrm rot="5400000">
              <a:off x="1523490" y="-424855"/>
              <a:ext cx="278721" cy="111147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C586FF8-3859-6C4D-9545-14E0A3A667FE}"/>
                </a:ext>
              </a:extLst>
            </p:cNvPr>
            <p:cNvSpPr/>
            <p:nvPr userDrawn="1"/>
          </p:nvSpPr>
          <p:spPr>
            <a:xfrm rot="5400000">
              <a:off x="2633835" y="-424844"/>
              <a:ext cx="278693" cy="11114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0FC81EB-E258-C24D-8A48-D510CEA691D5}"/>
                </a:ext>
              </a:extLst>
            </p:cNvPr>
            <p:cNvSpPr/>
            <p:nvPr userDrawn="1"/>
          </p:nvSpPr>
          <p:spPr>
            <a:xfrm rot="5400000">
              <a:off x="3750682" y="-420617"/>
              <a:ext cx="270240" cy="111147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AE9FED4-5FB5-D14D-9F92-B903D09CEB96}"/>
                </a:ext>
              </a:extLst>
            </p:cNvPr>
            <p:cNvSpPr/>
            <p:nvPr userDrawn="1"/>
          </p:nvSpPr>
          <p:spPr>
            <a:xfrm rot="5400000">
              <a:off x="4860214" y="-424857"/>
              <a:ext cx="278718" cy="111147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24AF9F7-FD2A-844B-B6E8-275C8E3638A5}"/>
                </a:ext>
              </a:extLst>
            </p:cNvPr>
            <p:cNvSpPr/>
            <p:nvPr userDrawn="1"/>
          </p:nvSpPr>
          <p:spPr>
            <a:xfrm rot="5400000">
              <a:off x="5967324" y="-424855"/>
              <a:ext cx="278721" cy="11114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317139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67072-1DE2-44BF-BEB6-22713CB0982A}" type="datetime1">
              <a:rPr lang="en-US" smtClean="0"/>
              <a:t>2/14/2023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CS 474 F2021 - UIC - Prof. Luís Pina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2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A58880B-8820-2C48-AA7C-1AF82F1298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175" t="38087" r="7734" b="135"/>
          <a:stretch/>
        </p:blipFill>
        <p:spPr>
          <a:xfrm>
            <a:off x="1" y="0"/>
            <a:ext cx="12191998" cy="686983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A5DEECE-7041-2A44-878A-5B6423FFD5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84219" y="5676129"/>
            <a:ext cx="3914257" cy="1193709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713526B-A981-AA4D-9A68-B655346A33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2466" y="3972551"/>
            <a:ext cx="9303986" cy="158173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subhead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0A649F6-58FD-3B48-B94D-476ECA7FB7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2466" y="1903421"/>
            <a:ext cx="9303986" cy="2006600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000"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title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68B9BC6-8F9C-3245-93A9-D91E0103D68A}"/>
              </a:ext>
            </a:extLst>
          </p:cNvPr>
          <p:cNvGrpSpPr/>
          <p:nvPr userDrawn="1"/>
        </p:nvGrpSpPr>
        <p:grpSpPr>
          <a:xfrm>
            <a:off x="3" y="6682727"/>
            <a:ext cx="6662422" cy="195925"/>
            <a:chOff x="1" y="-8478"/>
            <a:chExt cx="6662422" cy="27877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1FBB3C0-2E97-3E48-8AB4-A561CDA805F1}"/>
                </a:ext>
              </a:extLst>
            </p:cNvPr>
            <p:cNvSpPr/>
            <p:nvPr userDrawn="1"/>
          </p:nvSpPr>
          <p:spPr>
            <a:xfrm rot="5400000">
              <a:off x="416354" y="-424831"/>
              <a:ext cx="278771" cy="111147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7AE5196-68E8-E14E-A0E3-BBA796AF8875}"/>
                </a:ext>
              </a:extLst>
            </p:cNvPr>
            <p:cNvSpPr/>
            <p:nvPr userDrawn="1"/>
          </p:nvSpPr>
          <p:spPr>
            <a:xfrm rot="5400000">
              <a:off x="1523490" y="-424855"/>
              <a:ext cx="278721" cy="111147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31B9823-E598-5047-AED0-E904153E5D76}"/>
                </a:ext>
              </a:extLst>
            </p:cNvPr>
            <p:cNvSpPr/>
            <p:nvPr userDrawn="1"/>
          </p:nvSpPr>
          <p:spPr>
            <a:xfrm rot="5400000">
              <a:off x="2633835" y="-424844"/>
              <a:ext cx="278693" cy="11114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3FC45A2-FD99-D04E-B404-DB4D5185CFAB}"/>
                </a:ext>
              </a:extLst>
            </p:cNvPr>
            <p:cNvSpPr/>
            <p:nvPr userDrawn="1"/>
          </p:nvSpPr>
          <p:spPr>
            <a:xfrm rot="5400000">
              <a:off x="3750682" y="-420617"/>
              <a:ext cx="270240" cy="111147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7EE5947-1812-B445-A01B-9AA3A03E98EC}"/>
                </a:ext>
              </a:extLst>
            </p:cNvPr>
            <p:cNvSpPr/>
            <p:nvPr userDrawn="1"/>
          </p:nvSpPr>
          <p:spPr>
            <a:xfrm rot="5400000">
              <a:off x="4860214" y="-424857"/>
              <a:ext cx="278718" cy="111147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FE228E6-FA65-EE47-9FC3-10DA4A9F3082}"/>
                </a:ext>
              </a:extLst>
            </p:cNvPr>
            <p:cNvSpPr/>
            <p:nvPr userDrawn="1"/>
          </p:nvSpPr>
          <p:spPr>
            <a:xfrm rot="5400000">
              <a:off x="5967324" y="-424855"/>
              <a:ext cx="278721" cy="11114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44173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B9533E1-F178-5B48-81E8-3B90BD83B8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78580" y="5664546"/>
            <a:ext cx="3913419" cy="1193454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EF19806-318E-8940-A82D-81AEE2DE4E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2466" y="3706314"/>
            <a:ext cx="9303986" cy="176020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 i="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subhead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A1E6968E-2846-CC4C-A662-82F99C0BFD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2466" y="1215216"/>
            <a:ext cx="9303986" cy="2006600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000" b="1" i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title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CFD2683-5659-C244-9D03-BA5FF700A517}"/>
              </a:ext>
            </a:extLst>
          </p:cNvPr>
          <p:cNvGrpSpPr/>
          <p:nvPr userDrawn="1"/>
        </p:nvGrpSpPr>
        <p:grpSpPr>
          <a:xfrm rot="16200000">
            <a:off x="6445932" y="-2354300"/>
            <a:ext cx="215152" cy="11276985"/>
            <a:chOff x="476929" y="2002564"/>
            <a:chExt cx="215152" cy="11276985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54D8159-158D-5144-860A-0201B6A2EA46}"/>
                </a:ext>
              </a:extLst>
            </p:cNvPr>
            <p:cNvCxnSpPr>
              <a:cxnSpLocks/>
            </p:cNvCxnSpPr>
            <p:nvPr userDrawn="1"/>
          </p:nvCxnSpPr>
          <p:spPr>
            <a:xfrm rot="5400000" flipH="1">
              <a:off x="-4961320" y="7733725"/>
              <a:ext cx="11091649" cy="0"/>
            </a:xfrm>
            <a:prstGeom prst="line">
              <a:avLst/>
            </a:prstGeom>
            <a:ln w="28575" cap="rnd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7984607-2D65-8542-8803-395EF243475E}"/>
                </a:ext>
              </a:extLst>
            </p:cNvPr>
            <p:cNvSpPr/>
            <p:nvPr userDrawn="1"/>
          </p:nvSpPr>
          <p:spPr>
            <a:xfrm>
              <a:off x="476929" y="2002564"/>
              <a:ext cx="215152" cy="215152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6098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C11CFC3-A770-3A47-88B8-4031008762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78580" y="5664546"/>
            <a:ext cx="3913419" cy="1193454"/>
          </a:xfrm>
          <a:prstGeom prst="rect">
            <a:avLst/>
          </a:prstGeom>
        </p:spPr>
      </p:pic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AA65A621-856B-BD4D-9131-635D30E427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2466" y="1248032"/>
            <a:ext cx="9303986" cy="3073536"/>
          </a:xfrm>
        </p:spPr>
        <p:txBody>
          <a:bodyPr anchor="b">
            <a:normAutofit/>
          </a:bodyPr>
          <a:lstStyle>
            <a:lvl1pPr marL="0" indent="0">
              <a:buNone/>
              <a:defRPr sz="7000" b="1" i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F9B54C-EB7D-C04E-A9D9-0D6197BDF60A}"/>
              </a:ext>
            </a:extLst>
          </p:cNvPr>
          <p:cNvGrpSpPr/>
          <p:nvPr userDrawn="1"/>
        </p:nvGrpSpPr>
        <p:grpSpPr>
          <a:xfrm rot="16200000">
            <a:off x="6445932" y="-1254548"/>
            <a:ext cx="215152" cy="11276985"/>
            <a:chOff x="476929" y="2002564"/>
            <a:chExt cx="215152" cy="11276985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617A679-D288-2341-BE11-4E2596D89E90}"/>
                </a:ext>
              </a:extLst>
            </p:cNvPr>
            <p:cNvCxnSpPr>
              <a:cxnSpLocks/>
            </p:cNvCxnSpPr>
            <p:nvPr userDrawn="1"/>
          </p:nvCxnSpPr>
          <p:spPr>
            <a:xfrm rot="5400000" flipH="1">
              <a:off x="-4961320" y="7733725"/>
              <a:ext cx="11091649" cy="0"/>
            </a:xfrm>
            <a:prstGeom prst="line">
              <a:avLst/>
            </a:prstGeom>
            <a:ln w="28575" cap="rnd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822CB3E-C823-F141-9B3B-895DE826B02B}"/>
                </a:ext>
              </a:extLst>
            </p:cNvPr>
            <p:cNvSpPr/>
            <p:nvPr userDrawn="1"/>
          </p:nvSpPr>
          <p:spPr>
            <a:xfrm>
              <a:off x="476929" y="2002564"/>
              <a:ext cx="215152" cy="215152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08611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B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C11CFC3-A770-3A47-88B8-4031008762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78580" y="5664546"/>
            <a:ext cx="3913419" cy="119345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39767D8-6212-DF4F-894A-74D4A8FC15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8032" y="1235677"/>
            <a:ext cx="10068336" cy="3117984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chemeClr val="tx2"/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Click to add a much longer title here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326CFBA-A3F1-9043-906A-147039E438AD}"/>
              </a:ext>
            </a:extLst>
          </p:cNvPr>
          <p:cNvGrpSpPr/>
          <p:nvPr userDrawn="1"/>
        </p:nvGrpSpPr>
        <p:grpSpPr>
          <a:xfrm rot="16200000">
            <a:off x="6445932" y="-1226841"/>
            <a:ext cx="215152" cy="11276986"/>
            <a:chOff x="476929" y="2002564"/>
            <a:chExt cx="215152" cy="11276985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64A4233-F694-A44D-A251-3A5256507A17}"/>
                </a:ext>
              </a:extLst>
            </p:cNvPr>
            <p:cNvCxnSpPr>
              <a:cxnSpLocks/>
            </p:cNvCxnSpPr>
            <p:nvPr userDrawn="1"/>
          </p:nvCxnSpPr>
          <p:spPr>
            <a:xfrm rot="5400000" flipH="1">
              <a:off x="-4961320" y="7733725"/>
              <a:ext cx="11091649" cy="0"/>
            </a:xfrm>
            <a:prstGeom prst="line">
              <a:avLst/>
            </a:prstGeom>
            <a:ln w="28575" cap="rnd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18A9D33-0FBF-F94F-A380-FCB098489221}"/>
                </a:ext>
              </a:extLst>
            </p:cNvPr>
            <p:cNvSpPr/>
            <p:nvPr userDrawn="1"/>
          </p:nvSpPr>
          <p:spPr>
            <a:xfrm>
              <a:off x="476929" y="2002564"/>
              <a:ext cx="215152" cy="215152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8175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90E436-A003-0441-B39F-960397850BC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99347" y="2300270"/>
            <a:ext cx="9625582" cy="309667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2"/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603A034-A0E8-7F4E-B490-C8E4593BCB29}"/>
              </a:ext>
            </a:extLst>
          </p:cNvPr>
          <p:cNvGrpSpPr/>
          <p:nvPr userDrawn="1"/>
        </p:nvGrpSpPr>
        <p:grpSpPr>
          <a:xfrm>
            <a:off x="476929" y="2002564"/>
            <a:ext cx="215152" cy="4649234"/>
            <a:chOff x="476929" y="2002564"/>
            <a:chExt cx="215152" cy="4649234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A74A11D-9D93-A447-B9E1-5D36E3191250}"/>
                </a:ext>
              </a:extLst>
            </p:cNvPr>
            <p:cNvCxnSpPr>
              <a:cxnSpLocks/>
              <a:endCxn id="9" idx="4"/>
            </p:cNvCxnSpPr>
            <p:nvPr userDrawn="1"/>
          </p:nvCxnSpPr>
          <p:spPr>
            <a:xfrm flipV="1">
              <a:off x="584505" y="2217716"/>
              <a:ext cx="0" cy="4434082"/>
            </a:xfrm>
            <a:prstGeom prst="line">
              <a:avLst/>
            </a:prstGeom>
            <a:ln w="28575" cap="rnd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C13A9BF-A775-EA41-AFAD-06A78BF6F52C}"/>
                </a:ext>
              </a:extLst>
            </p:cNvPr>
            <p:cNvSpPr/>
            <p:nvPr userDrawn="1"/>
          </p:nvSpPr>
          <p:spPr>
            <a:xfrm>
              <a:off x="476929" y="2002564"/>
              <a:ext cx="215152" cy="215152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89C848EC-C853-4849-92B8-4E72D507142C}"/>
              </a:ext>
            </a:extLst>
          </p:cNvPr>
          <p:cNvSpPr/>
          <p:nvPr userDrawn="1"/>
        </p:nvSpPr>
        <p:spPr>
          <a:xfrm rot="5400000">
            <a:off x="1458314" y="1483080"/>
            <a:ext cx="118034" cy="7980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0A02F7E-EBC7-4C45-8AD0-02611090320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999346" y="526774"/>
            <a:ext cx="9625583" cy="1296320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>
                <a:solidFill>
                  <a:schemeClr val="tx1"/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header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EC21A38-C2EF-3949-9D98-99B82C9D84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93314" y="5913912"/>
            <a:ext cx="2541613" cy="768815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1AA286-D2F0-4422-A674-94D67C10EF4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C476EC8-C761-4BAF-9199-DB2693D8E641}" type="datetime1">
              <a:rPr lang="en-US" smtClean="0"/>
              <a:t>2/20/2023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90F39A7-BADE-4699-8DB0-40BE14E4350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pt-BR"/>
              <a:t>CS 474 F2021 - UIC - Prof. Luís Pina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B09E936-E3B1-4962-8981-CD86884643A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69B6FE-335D-294E-B2E9-E84AA8EFA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58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85C4CB0-8022-884D-B9F8-11B4650F2A98}"/>
              </a:ext>
            </a:extLst>
          </p:cNvPr>
          <p:cNvSpPr/>
          <p:nvPr userDrawn="1"/>
        </p:nvSpPr>
        <p:spPr>
          <a:xfrm rot="5400000">
            <a:off x="1458314" y="1483080"/>
            <a:ext cx="118034" cy="7980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5AF444D-C4BC-6C45-B071-7C7596F17B08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999347" y="605971"/>
            <a:ext cx="5020453" cy="1217123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>
                <a:solidFill>
                  <a:schemeClr val="tx1"/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header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F57992-8C49-E443-92EC-7A93DD1314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41744" y="605971"/>
            <a:ext cx="5009938" cy="1217123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 i="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header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CC139B5-384A-DC4A-B9FE-9164419B50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99346" y="2288331"/>
            <a:ext cx="5020453" cy="337433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2"/>
                </a:solidFill>
                <a:latin typeface="Helvetica" pitchFamily="2" charset="0"/>
              </a:defRPr>
            </a:lvl1pPr>
            <a:lvl2pPr>
              <a:lnSpc>
                <a:spcPct val="100000"/>
              </a:lnSpc>
              <a:defRPr sz="2000">
                <a:solidFill>
                  <a:schemeClr val="bg2"/>
                </a:solidFill>
                <a:latin typeface="Helvetica" pitchFamily="2" charset="0"/>
              </a:defRPr>
            </a:lvl2pPr>
            <a:lvl3pPr>
              <a:lnSpc>
                <a:spcPct val="100000"/>
              </a:lnSpc>
              <a:defRPr sz="1800">
                <a:solidFill>
                  <a:schemeClr val="bg2"/>
                </a:solidFill>
                <a:latin typeface="Helvetica" pitchFamily="2" charset="0"/>
              </a:defRPr>
            </a:lvl3pPr>
            <a:lvl4pPr>
              <a:lnSpc>
                <a:spcPct val="100000"/>
              </a:lnSpc>
              <a:defRPr sz="1600">
                <a:solidFill>
                  <a:schemeClr val="bg2"/>
                </a:solidFill>
                <a:latin typeface="Helvetica" pitchFamily="2" charset="0"/>
              </a:defRPr>
            </a:lvl4pPr>
            <a:lvl5pPr>
              <a:lnSpc>
                <a:spcPct val="100000"/>
              </a:lnSpc>
              <a:defRPr sz="1600">
                <a:solidFill>
                  <a:schemeClr val="bg2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8D734A8C-F35A-3447-8B57-C4E0C0A5568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31228" y="2288331"/>
            <a:ext cx="5020453" cy="337433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2"/>
                </a:solidFill>
                <a:latin typeface="Helvetica" pitchFamily="2" charset="0"/>
              </a:defRPr>
            </a:lvl1pPr>
            <a:lvl2pPr>
              <a:lnSpc>
                <a:spcPct val="100000"/>
              </a:lnSpc>
              <a:defRPr sz="2000">
                <a:solidFill>
                  <a:schemeClr val="bg2"/>
                </a:solidFill>
                <a:latin typeface="Helvetica" pitchFamily="2" charset="0"/>
              </a:defRPr>
            </a:lvl2pPr>
            <a:lvl3pPr>
              <a:lnSpc>
                <a:spcPct val="100000"/>
              </a:lnSpc>
              <a:defRPr sz="1800">
                <a:solidFill>
                  <a:schemeClr val="bg2"/>
                </a:solidFill>
                <a:latin typeface="Helvetica" pitchFamily="2" charset="0"/>
              </a:defRPr>
            </a:lvl3pPr>
            <a:lvl4pPr>
              <a:lnSpc>
                <a:spcPct val="100000"/>
              </a:lnSpc>
              <a:defRPr sz="1600">
                <a:solidFill>
                  <a:schemeClr val="bg2"/>
                </a:solidFill>
                <a:latin typeface="Helvetica" pitchFamily="2" charset="0"/>
              </a:defRPr>
            </a:lvl4pPr>
            <a:lvl5pPr>
              <a:lnSpc>
                <a:spcPct val="100000"/>
              </a:lnSpc>
              <a:defRPr sz="1600">
                <a:solidFill>
                  <a:schemeClr val="bg2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9FE8DFF-1436-214C-8164-A79EC633D73F}"/>
              </a:ext>
            </a:extLst>
          </p:cNvPr>
          <p:cNvSpPr/>
          <p:nvPr userDrawn="1"/>
        </p:nvSpPr>
        <p:spPr>
          <a:xfrm rot="5400000">
            <a:off x="6994140" y="1483080"/>
            <a:ext cx="118034" cy="7980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EFD592-B6B5-E04C-99E9-02659E3B3B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93314" y="5913912"/>
            <a:ext cx="2541613" cy="76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36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C4B01D91-B6EB-2444-A36C-7FADCD941DCD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728163" y="1453472"/>
            <a:ext cx="5463837" cy="3995928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Helvetica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Place image here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1AF9F27-F252-8F43-8E3A-F6EFC1EDC2FD}"/>
              </a:ext>
            </a:extLst>
          </p:cNvPr>
          <p:cNvGrpSpPr/>
          <p:nvPr userDrawn="1"/>
        </p:nvGrpSpPr>
        <p:grpSpPr>
          <a:xfrm>
            <a:off x="999346" y="3675132"/>
            <a:ext cx="5526517" cy="2342609"/>
            <a:chOff x="999346" y="3606552"/>
            <a:chExt cx="5526517" cy="234260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1D4BA98-1D02-F043-88B3-544283FF80BF}"/>
                </a:ext>
              </a:extLst>
            </p:cNvPr>
            <p:cNvSpPr/>
            <p:nvPr userDrawn="1"/>
          </p:nvSpPr>
          <p:spPr>
            <a:xfrm>
              <a:off x="6310711" y="3606552"/>
              <a:ext cx="215152" cy="215152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" name="Elbow Connector 11">
              <a:extLst>
                <a:ext uri="{FF2B5EF4-FFF2-40B4-BE49-F238E27FC236}">
                  <a16:creationId xmlns:a16="http://schemas.microsoft.com/office/drawing/2014/main" id="{4504F55C-2D0C-BF4E-83A6-AA448FE81891}"/>
                </a:ext>
              </a:extLst>
            </p:cNvPr>
            <p:cNvCxnSpPr>
              <a:cxnSpLocks/>
              <a:endCxn id="11" idx="2"/>
            </p:cNvCxnSpPr>
            <p:nvPr userDrawn="1"/>
          </p:nvCxnSpPr>
          <p:spPr>
            <a:xfrm flipV="1">
              <a:off x="999346" y="3714128"/>
              <a:ext cx="5311365" cy="2235033"/>
            </a:xfrm>
            <a:prstGeom prst="bentConnector3">
              <a:avLst>
                <a:gd name="adj1" fmla="val 93738"/>
              </a:avLst>
            </a:prstGeom>
            <a:ln w="28575" cap="rnd" cmpd="sng" algn="ctr">
              <a:solidFill>
                <a:schemeClr val="accent1"/>
              </a:solidFill>
              <a:prstDash val="sysDot"/>
              <a:miter lim="800000"/>
              <a:headEnd type="oval" w="lg" len="lg"/>
              <a:tailEnd type="none" w="lg" len="lg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3643559F-61CD-1640-90F5-F91646413B67}"/>
              </a:ext>
            </a:extLst>
          </p:cNvPr>
          <p:cNvSpPr/>
          <p:nvPr userDrawn="1"/>
        </p:nvSpPr>
        <p:spPr>
          <a:xfrm rot="5400000">
            <a:off x="1458314" y="1483080"/>
            <a:ext cx="118034" cy="7980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E997F86A-49A1-D64E-A5FC-2F79E76C4B8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999348" y="605971"/>
            <a:ext cx="4697118" cy="1217123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>
                <a:solidFill>
                  <a:schemeClr val="tx1"/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header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5F9705A4-98E2-2F43-9229-85A0674E7E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99346" y="2288331"/>
            <a:ext cx="4697119" cy="337433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2"/>
                </a:solidFill>
                <a:latin typeface="Helvetica" pitchFamily="2" charset="0"/>
              </a:defRPr>
            </a:lvl1pPr>
            <a:lvl2pPr>
              <a:lnSpc>
                <a:spcPct val="100000"/>
              </a:lnSpc>
              <a:defRPr sz="2000">
                <a:solidFill>
                  <a:schemeClr val="bg2"/>
                </a:solidFill>
                <a:latin typeface="Helvetica" pitchFamily="2" charset="0"/>
              </a:defRPr>
            </a:lvl2pPr>
            <a:lvl3pPr>
              <a:lnSpc>
                <a:spcPct val="100000"/>
              </a:lnSpc>
              <a:defRPr sz="1800">
                <a:solidFill>
                  <a:schemeClr val="bg2"/>
                </a:solidFill>
                <a:latin typeface="Helvetica" pitchFamily="2" charset="0"/>
              </a:defRPr>
            </a:lvl3pPr>
            <a:lvl4pPr>
              <a:lnSpc>
                <a:spcPct val="100000"/>
              </a:lnSpc>
              <a:defRPr sz="1600">
                <a:solidFill>
                  <a:schemeClr val="bg2"/>
                </a:solidFill>
                <a:latin typeface="Helvetica" pitchFamily="2" charset="0"/>
              </a:defRPr>
            </a:lvl4pPr>
            <a:lvl5pPr>
              <a:lnSpc>
                <a:spcPct val="100000"/>
              </a:lnSpc>
              <a:defRPr sz="1600">
                <a:solidFill>
                  <a:schemeClr val="bg2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C1131D2-1960-D144-8BF0-01CB1CCC62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93314" y="5913912"/>
            <a:ext cx="2541613" cy="76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778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69F3A5-E830-6A40-89F5-5289FED0E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E2F2AF-8FB4-064A-834D-CBCC3EE1A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F5DF9-DC68-2645-A853-1F94E253E7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D57FC-8B05-435C-BEB5-0438942EB6E8}" type="datetime1">
              <a:rPr lang="en-US" smtClean="0"/>
              <a:t>2/20/2023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6DB199A-F2B5-B84A-AF9B-C224C584288C}"/>
              </a:ext>
            </a:extLst>
          </p:cNvPr>
          <p:cNvGrpSpPr/>
          <p:nvPr userDrawn="1"/>
        </p:nvGrpSpPr>
        <p:grpSpPr>
          <a:xfrm>
            <a:off x="3" y="6682727"/>
            <a:ext cx="6662422" cy="195925"/>
            <a:chOff x="1" y="-8478"/>
            <a:chExt cx="6662422" cy="27877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38B7CAF-39F6-A345-BD86-06D80C68F49A}"/>
                </a:ext>
              </a:extLst>
            </p:cNvPr>
            <p:cNvSpPr/>
            <p:nvPr userDrawn="1"/>
          </p:nvSpPr>
          <p:spPr>
            <a:xfrm rot="5400000">
              <a:off x="416354" y="-424831"/>
              <a:ext cx="278771" cy="111147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E58BB67-950B-9C46-9CB7-5F8BD395876A}"/>
                </a:ext>
              </a:extLst>
            </p:cNvPr>
            <p:cNvSpPr/>
            <p:nvPr userDrawn="1"/>
          </p:nvSpPr>
          <p:spPr>
            <a:xfrm rot="5400000">
              <a:off x="1523490" y="-424855"/>
              <a:ext cx="278721" cy="111147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1698D85-57E9-684B-97D6-FB26ED640496}"/>
                </a:ext>
              </a:extLst>
            </p:cNvPr>
            <p:cNvSpPr/>
            <p:nvPr userDrawn="1"/>
          </p:nvSpPr>
          <p:spPr>
            <a:xfrm rot="5400000">
              <a:off x="2633835" y="-424844"/>
              <a:ext cx="278693" cy="11114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6007C48-E145-7343-B2BC-01EAAC4DD93A}"/>
                </a:ext>
              </a:extLst>
            </p:cNvPr>
            <p:cNvSpPr/>
            <p:nvPr userDrawn="1"/>
          </p:nvSpPr>
          <p:spPr>
            <a:xfrm rot="5400000">
              <a:off x="3750682" y="-420617"/>
              <a:ext cx="270240" cy="111147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35E56C8-92B5-4349-A6FE-2E900FEDC35E}"/>
                </a:ext>
              </a:extLst>
            </p:cNvPr>
            <p:cNvSpPr/>
            <p:nvPr userDrawn="1"/>
          </p:nvSpPr>
          <p:spPr>
            <a:xfrm rot="5400000">
              <a:off x="4860214" y="-424857"/>
              <a:ext cx="278718" cy="111147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3F8DEB6-EA81-C043-9A06-EA547FBD7D46}"/>
                </a:ext>
              </a:extLst>
            </p:cNvPr>
            <p:cNvSpPr/>
            <p:nvPr userDrawn="1"/>
          </p:nvSpPr>
          <p:spPr>
            <a:xfrm rot="5400000">
              <a:off x="5967324" y="-424855"/>
              <a:ext cx="278721" cy="11114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DE037-A313-904B-BA73-920FD44F08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9B6FE-335D-294E-B2E9-E84AA8EFAFC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5EC2A150-52E8-8049-B0F0-A63C1A95F8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CS 474 F2021 - UIC - Prof. Luís Pina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412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0" r:id="rId2"/>
    <p:sldLayoutId id="2147483682" r:id="rId3"/>
    <p:sldLayoutId id="2147483667" r:id="rId4"/>
    <p:sldLayoutId id="2147483668" r:id="rId5"/>
    <p:sldLayoutId id="2147483684" r:id="rId6"/>
    <p:sldLayoutId id="2147483669" r:id="rId7"/>
    <p:sldLayoutId id="2147483670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85" r:id="rId14"/>
    <p:sldLayoutId id="2147483677" r:id="rId15"/>
    <p:sldLayoutId id="2147483671" r:id="rId16"/>
    <p:sldLayoutId id="2147483678" r:id="rId17"/>
    <p:sldLayoutId id="2147483690" r:id="rId18"/>
    <p:sldLayoutId id="2147483691" r:id="rId19"/>
    <p:sldLayoutId id="2147483692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u="none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u="none" kern="1200">
          <a:solidFill>
            <a:srgbClr val="000000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acert.hunter.cuny.edu/blog/using-gradescope-at-hunter/2019/04/04/7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acert.hunter.cuny.edu/blog/using-gradescope-at-hunter/2019/04/04/7/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acert.hunter.cuny.edu/blog/using-gradescope-at-hunter/2019/04/04/7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cert.hunter.cuny.edu/blog/using-gradescope-at-hunter/2019/04/04/7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5.png"/><Relationship Id="rId5" Type="http://schemas.openxmlformats.org/officeDocument/2006/relationships/customXml" Target="../ink/ink2.xml"/><Relationship Id="rId4" Type="http://schemas.openxmlformats.org/officeDocument/2006/relationships/image" Target="../media/image21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6.xml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9.xml"/><Relationship Id="rId5" Type="http://schemas.openxmlformats.org/officeDocument/2006/relationships/hyperlink" Target="https://acert.hunter.cuny.edu/blog/using-gradescope-at-hunter/2019/04/04/7/" TargetMode="External"/><Relationship Id="rId4" Type="http://schemas.openxmlformats.org/officeDocument/2006/relationships/image" Target="../media/image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9.xml"/><Relationship Id="rId5" Type="http://schemas.openxmlformats.org/officeDocument/2006/relationships/hyperlink" Target="https://acert.hunter.cuny.edu/blog/using-gradescope-at-hunter/2019/04/04/7/" TargetMode="External"/><Relationship Id="rId4" Type="http://schemas.openxmlformats.org/officeDocument/2006/relationships/image" Target="../media/image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9.xml"/><Relationship Id="rId5" Type="http://schemas.openxmlformats.org/officeDocument/2006/relationships/hyperlink" Target="https://acert.hunter.cuny.edu/blog/using-gradescope-at-hunter/2019/04/04/7/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8.xml"/><Relationship Id="rId4" Type="http://schemas.openxmlformats.org/officeDocument/2006/relationships/image" Target="../media/image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9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9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9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9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9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cert.hunter.cuny.edu/blog/using-gradescope-at-hunter/2019/04/04/7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9.xml"/><Relationship Id="rId4" Type="http://schemas.openxmlformats.org/officeDocument/2006/relationships/image" Target="../media/image7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9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9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0.xml"/><Relationship Id="rId4" Type="http://schemas.openxmlformats.org/officeDocument/2006/relationships/image" Target="../media/image7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9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9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9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9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9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1.xml"/><Relationship Id="rId4" Type="http://schemas.openxmlformats.org/officeDocument/2006/relationships/image" Target="../media/image7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9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9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9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9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9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9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9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2.xml"/><Relationship Id="rId4" Type="http://schemas.openxmlformats.org/officeDocument/2006/relationships/image" Target="../media/image7.pn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9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9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9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9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9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9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9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http://valgrind.org/" TargetMode="External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gobyexample.com/" TargetMode="External"/><Relationship Id="rId5" Type="http://schemas.openxmlformats.org/officeDocument/2006/relationships/hyperlink" Target="https://clang.llvm.org/docs/MemorySanitizer.html" TargetMode="External"/><Relationship Id="rId4" Type="http://schemas.openxmlformats.org/officeDocument/2006/relationships/hyperlink" Target="https://clang.llvm.org/docs/AddressSanitizer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C82AAA1-4D05-6E40-ACFD-BB9F825BAB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8276" y="4600209"/>
            <a:ext cx="9303986" cy="158173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Spring 2023</a:t>
            </a:r>
          </a:p>
          <a:p>
            <a:r>
              <a:rPr lang="en-US" dirty="0"/>
              <a:t>Instructor: William Mansky</a:t>
            </a:r>
          </a:p>
          <a:p>
            <a:r>
              <a:rPr lang="en-US" dirty="0"/>
              <a:t>Lecture 9: Errors and Exceptions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06B367-3FCE-1B4B-B146-3CC54DF7A3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1991" y="138223"/>
            <a:ext cx="7910780" cy="2878663"/>
          </a:xfrm>
        </p:spPr>
        <p:txBody>
          <a:bodyPr>
            <a:normAutofit/>
          </a:bodyPr>
          <a:lstStyle/>
          <a:p>
            <a:r>
              <a:rPr lang="en-US" sz="4800" dirty="0"/>
              <a:t>CS474</a:t>
            </a:r>
          </a:p>
          <a:p>
            <a:r>
              <a:rPr lang="en-US" sz="4800" dirty="0"/>
              <a:t>Object-Oriented Languages and Environments</a:t>
            </a:r>
          </a:p>
        </p:txBody>
      </p:sp>
    </p:spTree>
    <p:extLst>
      <p:ext uri="{BB962C8B-B14F-4D97-AF65-F5344CB8AC3E}">
        <p14:creationId xmlns:p14="http://schemas.microsoft.com/office/powerpoint/2010/main" val="3909005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9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6600" dirty="0"/>
              <a:t>Errors in your programs</a:t>
            </a:r>
            <a:endParaRPr sz="6600" dirty="0"/>
          </a:p>
        </p:txBody>
      </p:sp>
      <p:sp>
        <p:nvSpPr>
          <p:cNvPr id="673" name="Google Shape;673;p9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sz="2000" dirty="0"/>
              <a:t>How would you like to deal with errors in your program?  (e.g., reaching a website that is down)</a:t>
            </a:r>
            <a:endParaRPr sz="2000" dirty="0"/>
          </a:p>
          <a:p>
            <a:pPr marL="609585" indent="-558786">
              <a:spcBef>
                <a:spcPts val="1333"/>
              </a:spcBef>
              <a:buAutoNum type="alphaLcParenR"/>
            </a:pPr>
            <a:r>
              <a:rPr lang="en" sz="2000" u="sng" dirty="0"/>
              <a:t>Fail silently</a:t>
            </a:r>
            <a:r>
              <a:rPr lang="en" sz="2000" dirty="0"/>
              <a:t>.  I don’t care, it’s very complicated to deal with failures.</a:t>
            </a:r>
            <a:endParaRPr sz="2000" dirty="0"/>
          </a:p>
          <a:p>
            <a:pPr marL="609585" indent="-558786">
              <a:buAutoNum type="alphaLcParenR"/>
            </a:pPr>
            <a:r>
              <a:rPr lang="en" sz="2000" u="sng" dirty="0"/>
              <a:t>Require</a:t>
            </a:r>
            <a:r>
              <a:rPr lang="en" sz="2000" dirty="0"/>
              <a:t> me to provide </a:t>
            </a:r>
            <a:r>
              <a:rPr lang="en" sz="2000" u="sng" dirty="0"/>
              <a:t>explicit error handling</a:t>
            </a:r>
            <a:r>
              <a:rPr lang="en" sz="2000" dirty="0"/>
              <a:t> anytime I do anything that can result in an error</a:t>
            </a:r>
            <a:endParaRPr sz="2000" dirty="0"/>
          </a:p>
          <a:p>
            <a:pPr marL="609585" indent="-558786">
              <a:buAutoNum type="alphaLcParenR"/>
            </a:pPr>
            <a:r>
              <a:rPr lang="en" sz="2000" u="sng" dirty="0"/>
              <a:t>Allow</a:t>
            </a:r>
            <a:r>
              <a:rPr lang="en" sz="2000" dirty="0"/>
              <a:t> me to </a:t>
            </a:r>
            <a:r>
              <a:rPr lang="en" sz="2000" u="sng" dirty="0"/>
              <a:t>handle errors</a:t>
            </a:r>
            <a:r>
              <a:rPr lang="en" sz="2000" dirty="0"/>
              <a:t>, but default to doing nothing if I’m OK with it</a:t>
            </a:r>
            <a:endParaRPr sz="2000" dirty="0"/>
          </a:p>
        </p:txBody>
      </p:sp>
      <p:sp>
        <p:nvSpPr>
          <p:cNvPr id="674" name="Google Shape;674;p9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810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9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Errors</a:t>
            </a:r>
            <a:endParaRPr/>
          </a:p>
        </p:txBody>
      </p:sp>
      <p:sp>
        <p:nvSpPr>
          <p:cNvPr id="680" name="Google Shape;680;p9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/>
            <a:r>
              <a:rPr lang="en"/>
              <a:t>Sometimes things go wrong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Without any program bug</a:t>
            </a:r>
            <a:endParaRPr/>
          </a:p>
          <a:p>
            <a:pPr marL="1828754" lvl="2" indent="-457189">
              <a:spcBef>
                <a:spcPts val="0"/>
              </a:spcBef>
            </a:pPr>
            <a:r>
              <a:rPr lang="en"/>
              <a:t>Trying to open a file that does not exist</a:t>
            </a:r>
            <a:endParaRPr/>
          </a:p>
          <a:p>
            <a:pPr marL="1828754" lvl="2" indent="-457189">
              <a:spcBef>
                <a:spcPts val="0"/>
              </a:spcBef>
            </a:pPr>
            <a:r>
              <a:rPr lang="en"/>
              <a:t>Trying to reach a web address that is down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Due to program bugs</a:t>
            </a:r>
            <a:endParaRPr/>
          </a:p>
          <a:p>
            <a:pPr marL="1828754" lvl="2" indent="-457189">
              <a:spcBef>
                <a:spcPts val="0"/>
              </a:spcBef>
            </a:pPr>
            <a:r>
              <a:rPr lang="en"/>
              <a:t>Reading out-of-bounds on an array</a:t>
            </a:r>
            <a:endParaRPr/>
          </a:p>
          <a:p>
            <a:pPr marL="1828754" lvl="2" indent="-457189">
              <a:spcBef>
                <a:spcPts val="0"/>
              </a:spcBef>
            </a:pPr>
            <a:r>
              <a:rPr lang="en"/>
              <a:t>Dereferencing null</a:t>
            </a:r>
            <a:endParaRPr/>
          </a:p>
          <a:p>
            <a:pPr marL="609585" indent="-558786"/>
            <a:r>
              <a:rPr lang="en"/>
              <a:t>Good, useful languages must take error handling seriously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Errors are already hard to understand, languages should help with that</a:t>
            </a:r>
            <a:endParaRPr/>
          </a:p>
        </p:txBody>
      </p:sp>
      <p:sp>
        <p:nvSpPr>
          <p:cNvPr id="681" name="Google Shape;681;p9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9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Errors:  Fail Silently</a:t>
            </a:r>
            <a:endParaRPr/>
          </a:p>
        </p:txBody>
      </p:sp>
      <p:sp>
        <p:nvSpPr>
          <p:cNvPr id="687" name="Google Shape;687;p9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/>
              <a:t>Some errors in C fall under </a:t>
            </a:r>
            <a:r>
              <a:rPr lang="en" u="sng"/>
              <a:t>undefined behavior</a:t>
            </a:r>
            <a:r>
              <a:rPr lang="en"/>
              <a:t>:</a:t>
            </a:r>
            <a:endParaRPr/>
          </a:p>
          <a:p>
            <a:pPr marL="609585" indent="-558786">
              <a:spcBef>
                <a:spcPts val="1333"/>
              </a:spcBef>
            </a:pPr>
            <a:r>
              <a:rPr lang="en"/>
              <a:t>Write out-of-bounds in an array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May crash with SEGFAULT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May not crash and just work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May not crash and corrupt data</a:t>
            </a:r>
            <a:endParaRPr/>
          </a:p>
        </p:txBody>
      </p:sp>
      <p:sp>
        <p:nvSpPr>
          <p:cNvPr id="688" name="Google Shape;688;p9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12</a:t>
            </a:fld>
            <a:endParaRPr/>
          </a:p>
        </p:txBody>
      </p:sp>
      <p:sp>
        <p:nvSpPr>
          <p:cNvPr id="689" name="Google Shape;689;p94"/>
          <p:cNvSpPr txBox="1"/>
          <p:nvPr/>
        </p:nvSpPr>
        <p:spPr>
          <a:xfrm>
            <a:off x="485133" y="4351800"/>
            <a:ext cx="2264000" cy="22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b="1">
                <a:solidFill>
                  <a:srgbClr val="333399"/>
                </a:solidFill>
                <a:latin typeface="Inconsolata"/>
                <a:ea typeface="Inconsolata"/>
                <a:cs typeface="Inconsolata"/>
                <a:sym typeface="Inconsolata"/>
              </a:rPr>
              <a:t>int</a:t>
            </a:r>
            <a:r>
              <a:rPr lang="en" sz="2400">
                <a:solidFill>
                  <a:srgbClr val="333333"/>
                </a:solidFill>
                <a:latin typeface="Inconsolata"/>
                <a:ea typeface="Inconsolata"/>
                <a:cs typeface="Inconsolata"/>
                <a:sym typeface="Inconsolata"/>
              </a:rPr>
              <a:t> array[</a:t>
            </a:r>
            <a:r>
              <a:rPr lang="en" sz="2400" b="1">
                <a:solidFill>
                  <a:srgbClr val="0000DD"/>
                </a:solidFill>
                <a:latin typeface="Inconsolata"/>
                <a:ea typeface="Inconsolata"/>
                <a:cs typeface="Inconsolata"/>
                <a:sym typeface="Inconsolata"/>
              </a:rPr>
              <a:t>2</a:t>
            </a:r>
            <a:r>
              <a:rPr lang="en" sz="2400">
                <a:solidFill>
                  <a:srgbClr val="333333"/>
                </a:solidFill>
                <a:latin typeface="Inconsolata"/>
                <a:ea typeface="Inconsolata"/>
                <a:cs typeface="Inconsolata"/>
                <a:sym typeface="Inconsolata"/>
              </a:rPr>
              <a:t>];</a:t>
            </a:r>
            <a:endParaRPr sz="2400">
              <a:solidFill>
                <a:srgbClr val="333333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endParaRPr sz="2400">
              <a:solidFill>
                <a:srgbClr val="333333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r>
              <a:rPr lang="en" sz="2400">
                <a:solidFill>
                  <a:srgbClr val="333333"/>
                </a:solidFill>
                <a:latin typeface="Inconsolata"/>
                <a:ea typeface="Inconsolata"/>
                <a:cs typeface="Inconsolata"/>
                <a:sym typeface="Inconsolata"/>
              </a:rPr>
              <a:t>array[</a:t>
            </a:r>
            <a:r>
              <a:rPr lang="en" sz="2400" b="1">
                <a:solidFill>
                  <a:srgbClr val="0000DD"/>
                </a:solidFill>
                <a:latin typeface="Inconsolata"/>
                <a:ea typeface="Inconsolata"/>
                <a:cs typeface="Inconsolata"/>
                <a:sym typeface="Inconsolata"/>
              </a:rPr>
              <a:t>0</a:t>
            </a:r>
            <a:r>
              <a:rPr lang="en" sz="2400">
                <a:solidFill>
                  <a:srgbClr val="333333"/>
                </a:solidFill>
                <a:latin typeface="Inconsolata"/>
                <a:ea typeface="Inconsolata"/>
                <a:cs typeface="Inconsolata"/>
                <a:sym typeface="Inconsolata"/>
              </a:rPr>
              <a:t>] = </a:t>
            </a:r>
            <a:r>
              <a:rPr lang="en" sz="2400" b="1">
                <a:solidFill>
                  <a:srgbClr val="0000DD"/>
                </a:solidFill>
                <a:latin typeface="Inconsolata"/>
                <a:ea typeface="Inconsolata"/>
                <a:cs typeface="Inconsolata"/>
                <a:sym typeface="Inconsolata"/>
              </a:rPr>
              <a:t>0</a:t>
            </a:r>
            <a:r>
              <a:rPr lang="en" sz="2400">
                <a:solidFill>
                  <a:srgbClr val="333333"/>
                </a:solidFill>
                <a:latin typeface="Inconsolata"/>
                <a:ea typeface="Inconsolata"/>
                <a:cs typeface="Inconsolata"/>
                <a:sym typeface="Inconsolata"/>
              </a:rPr>
              <a:t>;</a:t>
            </a:r>
            <a:endParaRPr sz="2400">
              <a:solidFill>
                <a:srgbClr val="333333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r>
              <a:rPr lang="en" sz="2400">
                <a:solidFill>
                  <a:srgbClr val="333333"/>
                </a:solidFill>
                <a:latin typeface="Inconsolata"/>
                <a:ea typeface="Inconsolata"/>
                <a:cs typeface="Inconsolata"/>
                <a:sym typeface="Inconsolata"/>
              </a:rPr>
              <a:t>array[</a:t>
            </a:r>
            <a:r>
              <a:rPr lang="en" sz="2400" b="1">
                <a:solidFill>
                  <a:srgbClr val="0000DD"/>
                </a:solidFill>
                <a:latin typeface="Inconsolata"/>
                <a:ea typeface="Inconsolata"/>
                <a:cs typeface="Inconsolata"/>
                <a:sym typeface="Inconsolata"/>
              </a:rPr>
              <a:t>1</a:t>
            </a:r>
            <a:r>
              <a:rPr lang="en" sz="2400">
                <a:solidFill>
                  <a:srgbClr val="333333"/>
                </a:solidFill>
                <a:latin typeface="Inconsolata"/>
                <a:ea typeface="Inconsolata"/>
                <a:cs typeface="Inconsolata"/>
                <a:sym typeface="Inconsolata"/>
              </a:rPr>
              <a:t>] = </a:t>
            </a:r>
            <a:r>
              <a:rPr lang="en" sz="2400" b="1">
                <a:solidFill>
                  <a:srgbClr val="0000DD"/>
                </a:solidFill>
                <a:latin typeface="Inconsolata"/>
                <a:ea typeface="Inconsolata"/>
                <a:cs typeface="Inconsolata"/>
                <a:sym typeface="Inconsolata"/>
              </a:rPr>
              <a:t>1</a:t>
            </a:r>
            <a:r>
              <a:rPr lang="en" sz="2400">
                <a:solidFill>
                  <a:srgbClr val="333333"/>
                </a:solidFill>
                <a:latin typeface="Inconsolata"/>
                <a:ea typeface="Inconsolata"/>
                <a:cs typeface="Inconsolata"/>
                <a:sym typeface="Inconsolata"/>
              </a:rPr>
              <a:t>;</a:t>
            </a:r>
            <a:endParaRPr sz="2400">
              <a:solidFill>
                <a:srgbClr val="333333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400">
                <a:solidFill>
                  <a:srgbClr val="333333"/>
                </a:solidFill>
                <a:latin typeface="Inconsolata"/>
                <a:ea typeface="Inconsolata"/>
                <a:cs typeface="Inconsolata"/>
                <a:sym typeface="Inconsolata"/>
              </a:rPr>
              <a:t>array[</a:t>
            </a:r>
            <a:r>
              <a:rPr lang="en" sz="2400" b="1">
                <a:solidFill>
                  <a:srgbClr val="0000DD"/>
                </a:solidFill>
                <a:latin typeface="Inconsolata"/>
                <a:ea typeface="Inconsolata"/>
                <a:cs typeface="Inconsolata"/>
                <a:sym typeface="Inconsolata"/>
              </a:rPr>
              <a:t>2</a:t>
            </a:r>
            <a:r>
              <a:rPr lang="en" sz="2400">
                <a:solidFill>
                  <a:srgbClr val="333333"/>
                </a:solidFill>
                <a:latin typeface="Inconsolata"/>
                <a:ea typeface="Inconsolata"/>
                <a:cs typeface="Inconsolata"/>
                <a:sym typeface="Inconsolata"/>
              </a:rPr>
              <a:t>] = </a:t>
            </a:r>
            <a:r>
              <a:rPr lang="en" sz="2400" b="1">
                <a:solidFill>
                  <a:srgbClr val="0000DD"/>
                </a:solidFill>
                <a:latin typeface="Inconsolata"/>
                <a:ea typeface="Inconsolata"/>
                <a:cs typeface="Inconsolata"/>
                <a:sym typeface="Inconsolata"/>
              </a:rPr>
              <a:t>2</a:t>
            </a:r>
            <a:r>
              <a:rPr lang="en" sz="2400">
                <a:solidFill>
                  <a:srgbClr val="333333"/>
                </a:solidFill>
                <a:latin typeface="Inconsolata"/>
                <a:ea typeface="Inconsolata"/>
                <a:cs typeface="Inconsolata"/>
                <a:sym typeface="Inconsolata"/>
              </a:rPr>
              <a:t>;</a:t>
            </a:r>
            <a:endParaRPr sz="2400">
              <a:solidFill>
                <a:srgbClr val="333333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690" name="Google Shape;690;p94"/>
          <p:cNvSpPr/>
          <p:nvPr/>
        </p:nvSpPr>
        <p:spPr>
          <a:xfrm>
            <a:off x="4602767" y="4935900"/>
            <a:ext cx="970400" cy="720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0</a:t>
            </a:r>
            <a:endParaRPr sz="3067"/>
          </a:p>
        </p:txBody>
      </p:sp>
      <p:sp>
        <p:nvSpPr>
          <p:cNvPr id="691" name="Google Shape;691;p94"/>
          <p:cNvSpPr/>
          <p:nvPr/>
        </p:nvSpPr>
        <p:spPr>
          <a:xfrm>
            <a:off x="5573167" y="4935900"/>
            <a:ext cx="970400" cy="720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1</a:t>
            </a:r>
            <a:endParaRPr sz="3067"/>
          </a:p>
        </p:txBody>
      </p:sp>
      <p:sp>
        <p:nvSpPr>
          <p:cNvPr id="692" name="Google Shape;692;p94"/>
          <p:cNvSpPr/>
          <p:nvPr/>
        </p:nvSpPr>
        <p:spPr>
          <a:xfrm>
            <a:off x="6543567" y="4935900"/>
            <a:ext cx="5270000" cy="7204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Unmapped Memory</a:t>
            </a:r>
            <a:endParaRPr sz="3067"/>
          </a:p>
        </p:txBody>
      </p:sp>
      <p:cxnSp>
        <p:nvCxnSpPr>
          <p:cNvPr id="693" name="Google Shape;693;p94"/>
          <p:cNvCxnSpPr/>
          <p:nvPr/>
        </p:nvCxnSpPr>
        <p:spPr>
          <a:xfrm rot="10800000" flipH="1">
            <a:off x="2609500" y="5697100"/>
            <a:ext cx="4020800" cy="477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94" name="Google Shape;694;p94"/>
          <p:cNvSpPr txBox="1"/>
          <p:nvPr/>
        </p:nvSpPr>
        <p:spPr>
          <a:xfrm>
            <a:off x="3565867" y="5753000"/>
            <a:ext cx="4000000" cy="8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>
              <a:spcAft>
                <a:spcPts val="1333"/>
              </a:spcAft>
            </a:pPr>
            <a:r>
              <a:rPr lang="en" sz="3200" dirty="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SEGFAULT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0" grpId="0" animBg="1"/>
      <p:bldP spid="691" grpId="0" animBg="1"/>
      <p:bldP spid="692" grpId="0" animBg="1"/>
      <p:bldP spid="69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9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Errors:  Fail Silently</a:t>
            </a:r>
            <a:endParaRPr/>
          </a:p>
        </p:txBody>
      </p:sp>
      <p:sp>
        <p:nvSpPr>
          <p:cNvPr id="700" name="Google Shape;700;p9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/>
              <a:t>Some errors in C fall under </a:t>
            </a:r>
            <a:r>
              <a:rPr lang="en" u="sng"/>
              <a:t>undefined behavior</a:t>
            </a:r>
            <a:r>
              <a:rPr lang="en"/>
              <a:t>:</a:t>
            </a:r>
            <a:endParaRPr/>
          </a:p>
          <a:p>
            <a:pPr marL="609585" indent="-558786">
              <a:spcBef>
                <a:spcPts val="1333"/>
              </a:spcBef>
            </a:pPr>
            <a:r>
              <a:rPr lang="en"/>
              <a:t>Write out-of-bounds in an array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May crash with SEGFAULT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May not crash and just work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May not crash and corrupt data</a:t>
            </a:r>
            <a:endParaRPr/>
          </a:p>
        </p:txBody>
      </p:sp>
      <p:sp>
        <p:nvSpPr>
          <p:cNvPr id="701" name="Google Shape;701;p9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13</a:t>
            </a:fld>
            <a:endParaRPr/>
          </a:p>
        </p:txBody>
      </p:sp>
      <p:sp>
        <p:nvSpPr>
          <p:cNvPr id="702" name="Google Shape;702;p95"/>
          <p:cNvSpPr txBox="1"/>
          <p:nvPr/>
        </p:nvSpPr>
        <p:spPr>
          <a:xfrm>
            <a:off x="485133" y="4351800"/>
            <a:ext cx="2264000" cy="22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b="1">
                <a:solidFill>
                  <a:srgbClr val="333399"/>
                </a:solidFill>
                <a:latin typeface="Inconsolata"/>
                <a:ea typeface="Inconsolata"/>
                <a:cs typeface="Inconsolata"/>
                <a:sym typeface="Inconsolata"/>
              </a:rPr>
              <a:t>int</a:t>
            </a:r>
            <a:r>
              <a:rPr lang="en" sz="2400">
                <a:solidFill>
                  <a:srgbClr val="333333"/>
                </a:solidFill>
                <a:latin typeface="Inconsolata"/>
                <a:ea typeface="Inconsolata"/>
                <a:cs typeface="Inconsolata"/>
                <a:sym typeface="Inconsolata"/>
              </a:rPr>
              <a:t> array[</a:t>
            </a:r>
            <a:r>
              <a:rPr lang="en" sz="2400" b="1">
                <a:solidFill>
                  <a:srgbClr val="0000DD"/>
                </a:solidFill>
                <a:latin typeface="Inconsolata"/>
                <a:ea typeface="Inconsolata"/>
                <a:cs typeface="Inconsolata"/>
                <a:sym typeface="Inconsolata"/>
              </a:rPr>
              <a:t>2</a:t>
            </a:r>
            <a:r>
              <a:rPr lang="en" sz="2400">
                <a:solidFill>
                  <a:srgbClr val="333333"/>
                </a:solidFill>
                <a:latin typeface="Inconsolata"/>
                <a:ea typeface="Inconsolata"/>
                <a:cs typeface="Inconsolata"/>
                <a:sym typeface="Inconsolata"/>
              </a:rPr>
              <a:t>];</a:t>
            </a:r>
            <a:endParaRPr sz="2400">
              <a:solidFill>
                <a:srgbClr val="333333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endParaRPr sz="2400">
              <a:solidFill>
                <a:srgbClr val="333333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r>
              <a:rPr lang="en" sz="2400">
                <a:solidFill>
                  <a:srgbClr val="333333"/>
                </a:solidFill>
                <a:latin typeface="Inconsolata"/>
                <a:ea typeface="Inconsolata"/>
                <a:cs typeface="Inconsolata"/>
                <a:sym typeface="Inconsolata"/>
              </a:rPr>
              <a:t>array[</a:t>
            </a:r>
            <a:r>
              <a:rPr lang="en" sz="2400" b="1">
                <a:solidFill>
                  <a:srgbClr val="0000DD"/>
                </a:solidFill>
                <a:latin typeface="Inconsolata"/>
                <a:ea typeface="Inconsolata"/>
                <a:cs typeface="Inconsolata"/>
                <a:sym typeface="Inconsolata"/>
              </a:rPr>
              <a:t>0</a:t>
            </a:r>
            <a:r>
              <a:rPr lang="en" sz="2400">
                <a:solidFill>
                  <a:srgbClr val="333333"/>
                </a:solidFill>
                <a:latin typeface="Inconsolata"/>
                <a:ea typeface="Inconsolata"/>
                <a:cs typeface="Inconsolata"/>
                <a:sym typeface="Inconsolata"/>
              </a:rPr>
              <a:t>] = </a:t>
            </a:r>
            <a:r>
              <a:rPr lang="en" sz="2400" b="1">
                <a:solidFill>
                  <a:srgbClr val="0000DD"/>
                </a:solidFill>
                <a:latin typeface="Inconsolata"/>
                <a:ea typeface="Inconsolata"/>
                <a:cs typeface="Inconsolata"/>
                <a:sym typeface="Inconsolata"/>
              </a:rPr>
              <a:t>0</a:t>
            </a:r>
            <a:r>
              <a:rPr lang="en" sz="2400">
                <a:solidFill>
                  <a:srgbClr val="333333"/>
                </a:solidFill>
                <a:latin typeface="Inconsolata"/>
                <a:ea typeface="Inconsolata"/>
                <a:cs typeface="Inconsolata"/>
                <a:sym typeface="Inconsolata"/>
              </a:rPr>
              <a:t>;</a:t>
            </a:r>
            <a:endParaRPr sz="2400">
              <a:solidFill>
                <a:srgbClr val="333333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r>
              <a:rPr lang="en" sz="2400">
                <a:solidFill>
                  <a:srgbClr val="333333"/>
                </a:solidFill>
                <a:latin typeface="Inconsolata"/>
                <a:ea typeface="Inconsolata"/>
                <a:cs typeface="Inconsolata"/>
                <a:sym typeface="Inconsolata"/>
              </a:rPr>
              <a:t>array[</a:t>
            </a:r>
            <a:r>
              <a:rPr lang="en" sz="2400" b="1">
                <a:solidFill>
                  <a:srgbClr val="0000DD"/>
                </a:solidFill>
                <a:latin typeface="Inconsolata"/>
                <a:ea typeface="Inconsolata"/>
                <a:cs typeface="Inconsolata"/>
                <a:sym typeface="Inconsolata"/>
              </a:rPr>
              <a:t>1</a:t>
            </a:r>
            <a:r>
              <a:rPr lang="en" sz="2400">
                <a:solidFill>
                  <a:srgbClr val="333333"/>
                </a:solidFill>
                <a:latin typeface="Inconsolata"/>
                <a:ea typeface="Inconsolata"/>
                <a:cs typeface="Inconsolata"/>
                <a:sym typeface="Inconsolata"/>
              </a:rPr>
              <a:t>] = </a:t>
            </a:r>
            <a:r>
              <a:rPr lang="en" sz="2400" b="1">
                <a:solidFill>
                  <a:srgbClr val="0000DD"/>
                </a:solidFill>
                <a:latin typeface="Inconsolata"/>
                <a:ea typeface="Inconsolata"/>
                <a:cs typeface="Inconsolata"/>
                <a:sym typeface="Inconsolata"/>
              </a:rPr>
              <a:t>1</a:t>
            </a:r>
            <a:r>
              <a:rPr lang="en" sz="2400">
                <a:solidFill>
                  <a:srgbClr val="333333"/>
                </a:solidFill>
                <a:latin typeface="Inconsolata"/>
                <a:ea typeface="Inconsolata"/>
                <a:cs typeface="Inconsolata"/>
                <a:sym typeface="Inconsolata"/>
              </a:rPr>
              <a:t>;</a:t>
            </a:r>
            <a:endParaRPr sz="2400">
              <a:solidFill>
                <a:srgbClr val="333333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400">
                <a:solidFill>
                  <a:srgbClr val="333333"/>
                </a:solidFill>
                <a:latin typeface="Inconsolata"/>
                <a:ea typeface="Inconsolata"/>
                <a:cs typeface="Inconsolata"/>
                <a:sym typeface="Inconsolata"/>
              </a:rPr>
              <a:t>array[</a:t>
            </a:r>
            <a:r>
              <a:rPr lang="en" sz="2400" b="1">
                <a:solidFill>
                  <a:srgbClr val="0000DD"/>
                </a:solidFill>
                <a:latin typeface="Inconsolata"/>
                <a:ea typeface="Inconsolata"/>
                <a:cs typeface="Inconsolata"/>
                <a:sym typeface="Inconsolata"/>
              </a:rPr>
              <a:t>2</a:t>
            </a:r>
            <a:r>
              <a:rPr lang="en" sz="2400">
                <a:solidFill>
                  <a:srgbClr val="333333"/>
                </a:solidFill>
                <a:latin typeface="Inconsolata"/>
                <a:ea typeface="Inconsolata"/>
                <a:cs typeface="Inconsolata"/>
                <a:sym typeface="Inconsolata"/>
              </a:rPr>
              <a:t>] = </a:t>
            </a:r>
            <a:r>
              <a:rPr lang="en" sz="2400" b="1">
                <a:solidFill>
                  <a:srgbClr val="0000DD"/>
                </a:solidFill>
                <a:latin typeface="Inconsolata"/>
                <a:ea typeface="Inconsolata"/>
                <a:cs typeface="Inconsolata"/>
                <a:sym typeface="Inconsolata"/>
              </a:rPr>
              <a:t>2</a:t>
            </a:r>
            <a:r>
              <a:rPr lang="en" sz="2400">
                <a:solidFill>
                  <a:srgbClr val="333333"/>
                </a:solidFill>
                <a:latin typeface="Inconsolata"/>
                <a:ea typeface="Inconsolata"/>
                <a:cs typeface="Inconsolata"/>
                <a:sym typeface="Inconsolata"/>
              </a:rPr>
              <a:t>;</a:t>
            </a:r>
            <a:endParaRPr sz="2400">
              <a:solidFill>
                <a:srgbClr val="333333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703" name="Google Shape;703;p95"/>
          <p:cNvSpPr/>
          <p:nvPr/>
        </p:nvSpPr>
        <p:spPr>
          <a:xfrm>
            <a:off x="4602767" y="4935900"/>
            <a:ext cx="970400" cy="720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0</a:t>
            </a:r>
            <a:endParaRPr sz="3067"/>
          </a:p>
        </p:txBody>
      </p:sp>
      <p:sp>
        <p:nvSpPr>
          <p:cNvPr id="704" name="Google Shape;704;p95"/>
          <p:cNvSpPr/>
          <p:nvPr/>
        </p:nvSpPr>
        <p:spPr>
          <a:xfrm>
            <a:off x="5573167" y="4935900"/>
            <a:ext cx="970400" cy="720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1</a:t>
            </a:r>
            <a:endParaRPr sz="3067"/>
          </a:p>
        </p:txBody>
      </p:sp>
      <p:sp>
        <p:nvSpPr>
          <p:cNvPr id="705" name="Google Shape;705;p95"/>
          <p:cNvSpPr/>
          <p:nvPr/>
        </p:nvSpPr>
        <p:spPr>
          <a:xfrm>
            <a:off x="6543567" y="4935900"/>
            <a:ext cx="5270000" cy="7204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r>
              <a:rPr lang="en" sz="2800"/>
              <a:t>Mapped, unused memory</a:t>
            </a:r>
            <a:endParaRPr sz="2800"/>
          </a:p>
        </p:txBody>
      </p:sp>
      <p:cxnSp>
        <p:nvCxnSpPr>
          <p:cNvPr id="706" name="Google Shape;706;p95"/>
          <p:cNvCxnSpPr/>
          <p:nvPr/>
        </p:nvCxnSpPr>
        <p:spPr>
          <a:xfrm rot="10800000" flipH="1">
            <a:off x="2609500" y="5697100"/>
            <a:ext cx="4020800" cy="477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07" name="Google Shape;707;p95"/>
          <p:cNvSpPr/>
          <p:nvPr/>
        </p:nvSpPr>
        <p:spPr>
          <a:xfrm>
            <a:off x="6543567" y="4935900"/>
            <a:ext cx="970400" cy="7204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2</a:t>
            </a:r>
            <a:endParaRPr sz="3067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9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Errors:  Fail Silently</a:t>
            </a:r>
            <a:endParaRPr/>
          </a:p>
        </p:txBody>
      </p:sp>
      <p:sp>
        <p:nvSpPr>
          <p:cNvPr id="713" name="Google Shape;713;p9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dirty="0"/>
              <a:t>Some errors in C fall under </a:t>
            </a:r>
            <a:r>
              <a:rPr lang="en" u="sng" dirty="0"/>
              <a:t>undefined behavior</a:t>
            </a:r>
            <a:r>
              <a:rPr lang="en" dirty="0"/>
              <a:t>:</a:t>
            </a:r>
            <a:endParaRPr dirty="0"/>
          </a:p>
          <a:p>
            <a:pPr marL="609585" indent="-558786">
              <a:spcBef>
                <a:spcPts val="1333"/>
              </a:spcBef>
            </a:pPr>
            <a:r>
              <a:rPr lang="en" dirty="0"/>
              <a:t>Write out-of-bounds in an array</a:t>
            </a:r>
            <a:endParaRPr dirty="0"/>
          </a:p>
          <a:p>
            <a:pPr marL="1219170" lvl="1" indent="-507987">
              <a:spcBef>
                <a:spcPts val="0"/>
              </a:spcBef>
            </a:pPr>
            <a:r>
              <a:rPr lang="en" dirty="0"/>
              <a:t>May crash with SEGFAULT</a:t>
            </a:r>
            <a:endParaRPr dirty="0"/>
          </a:p>
          <a:p>
            <a:pPr marL="1219170" lvl="1" indent="-507987">
              <a:spcBef>
                <a:spcPts val="0"/>
              </a:spcBef>
            </a:pPr>
            <a:r>
              <a:rPr lang="en" dirty="0"/>
              <a:t>May not crash and just work</a:t>
            </a:r>
            <a:endParaRPr dirty="0"/>
          </a:p>
          <a:p>
            <a:pPr marL="1219170" lvl="1" indent="-507987">
              <a:spcBef>
                <a:spcPts val="0"/>
              </a:spcBef>
            </a:pPr>
            <a:r>
              <a:rPr lang="en" dirty="0"/>
              <a:t>May not crash and corrupt data</a:t>
            </a:r>
            <a:endParaRPr dirty="0"/>
          </a:p>
        </p:txBody>
      </p:sp>
      <p:sp>
        <p:nvSpPr>
          <p:cNvPr id="714" name="Google Shape;714;p9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14</a:t>
            </a:fld>
            <a:endParaRPr/>
          </a:p>
        </p:txBody>
      </p:sp>
      <p:sp>
        <p:nvSpPr>
          <p:cNvPr id="715" name="Google Shape;715;p96"/>
          <p:cNvSpPr txBox="1"/>
          <p:nvPr/>
        </p:nvSpPr>
        <p:spPr>
          <a:xfrm>
            <a:off x="485132" y="4351800"/>
            <a:ext cx="4454157" cy="22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0795"/>
              </a:lnSpc>
            </a:pPr>
            <a:r>
              <a:rPr lang="en" sz="1200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int</a:t>
            </a:r>
            <a:r>
              <a:rPr lang="en" sz="12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* array = malloc(</a:t>
            </a:r>
            <a:r>
              <a:rPr lang="en" sz="1200" b="1" dirty="0">
                <a:solidFill>
                  <a:srgbClr val="0000DD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2</a:t>
            </a:r>
            <a:r>
              <a:rPr lang="en" sz="12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*</a:t>
            </a:r>
            <a:r>
              <a:rPr lang="en" sz="12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sizeof</a:t>
            </a:r>
            <a:r>
              <a:rPr lang="en" sz="12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</a:t>
            </a:r>
            <a:r>
              <a:rPr lang="en" sz="1200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int</a:t>
            </a:r>
            <a:r>
              <a:rPr lang="en" sz="12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));</a:t>
            </a:r>
            <a:endParaRPr sz="12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12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...</a:t>
            </a:r>
            <a:endParaRPr sz="12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1200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int</a:t>
            </a:r>
            <a:r>
              <a:rPr lang="en" sz="12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* secondsSizeBoot = malloc(</a:t>
            </a:r>
            <a:r>
              <a:rPr lang="en" sz="12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sizeof</a:t>
            </a:r>
            <a:r>
              <a:rPr lang="en" sz="12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</a:t>
            </a:r>
            <a:r>
              <a:rPr lang="en" sz="1200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int</a:t>
            </a:r>
            <a:r>
              <a:rPr lang="en" sz="12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));</a:t>
            </a:r>
            <a:endParaRPr sz="12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endParaRPr b="1" dirty="0">
              <a:solidFill>
                <a:srgbClr val="333399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  <p:sp>
        <p:nvSpPr>
          <p:cNvPr id="716" name="Google Shape;716;p96"/>
          <p:cNvSpPr/>
          <p:nvPr/>
        </p:nvSpPr>
        <p:spPr>
          <a:xfrm>
            <a:off x="5087967" y="4901754"/>
            <a:ext cx="970400" cy="720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0</a:t>
            </a:r>
            <a:endParaRPr sz="3067"/>
          </a:p>
        </p:txBody>
      </p:sp>
      <p:sp>
        <p:nvSpPr>
          <p:cNvPr id="717" name="Google Shape;717;p96"/>
          <p:cNvSpPr/>
          <p:nvPr/>
        </p:nvSpPr>
        <p:spPr>
          <a:xfrm>
            <a:off x="6058367" y="4901754"/>
            <a:ext cx="970400" cy="720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 dirty="0"/>
              <a:t>1</a:t>
            </a:r>
            <a:endParaRPr sz="3067" dirty="0"/>
          </a:p>
        </p:txBody>
      </p:sp>
      <p:cxnSp>
        <p:nvCxnSpPr>
          <p:cNvPr id="718" name="Google Shape;718;p96"/>
          <p:cNvCxnSpPr>
            <a:cxnSpLocks/>
          </p:cNvCxnSpPr>
          <p:nvPr/>
        </p:nvCxnSpPr>
        <p:spPr>
          <a:xfrm>
            <a:off x="1595418" y="4656171"/>
            <a:ext cx="3492549" cy="245583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19" name="Google Shape;719;p96"/>
          <p:cNvSpPr/>
          <p:nvPr/>
        </p:nvSpPr>
        <p:spPr>
          <a:xfrm>
            <a:off x="7028767" y="4901754"/>
            <a:ext cx="970400" cy="7204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533" dirty="0"/>
              <a:t>2000</a:t>
            </a:r>
            <a:endParaRPr sz="2533" dirty="0"/>
          </a:p>
        </p:txBody>
      </p:sp>
      <p:cxnSp>
        <p:nvCxnSpPr>
          <p:cNvPr id="720" name="Google Shape;720;p96"/>
          <p:cNvCxnSpPr>
            <a:cxnSpLocks/>
          </p:cNvCxnSpPr>
          <p:nvPr/>
        </p:nvCxnSpPr>
        <p:spPr>
          <a:xfrm>
            <a:off x="2586336" y="5031113"/>
            <a:ext cx="4442431" cy="591041"/>
          </a:xfrm>
          <a:prstGeom prst="curvedConnector3">
            <a:avLst>
              <a:gd name="adj1" fmla="val 1082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21" name="Google Shape;721;p96"/>
          <p:cNvSpPr txBox="1"/>
          <p:nvPr/>
        </p:nvSpPr>
        <p:spPr>
          <a:xfrm>
            <a:off x="8405768" y="2852200"/>
            <a:ext cx="3720312" cy="35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r>
              <a:rPr lang="en" sz="2400" dirty="0">
                <a:latin typeface="Proxima Nova"/>
                <a:ea typeface="Proxima Nova"/>
                <a:cs typeface="Proxima Nova"/>
                <a:sym typeface="Proxima Nova"/>
              </a:rPr>
              <a:t>ts1 = 2000;</a:t>
            </a: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770871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9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Errors:  Fail Silently</a:t>
            </a:r>
            <a:endParaRPr/>
          </a:p>
        </p:txBody>
      </p:sp>
      <p:sp>
        <p:nvSpPr>
          <p:cNvPr id="713" name="Google Shape;713;p9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dirty="0"/>
              <a:t>Some errors in C fall under </a:t>
            </a:r>
            <a:r>
              <a:rPr lang="en" u="sng" dirty="0"/>
              <a:t>undefined behavior</a:t>
            </a:r>
            <a:r>
              <a:rPr lang="en" dirty="0"/>
              <a:t>:</a:t>
            </a:r>
            <a:endParaRPr dirty="0"/>
          </a:p>
          <a:p>
            <a:pPr marL="609585" indent="-558786">
              <a:spcBef>
                <a:spcPts val="1333"/>
              </a:spcBef>
            </a:pPr>
            <a:r>
              <a:rPr lang="en" dirty="0"/>
              <a:t>Write out-of-bounds in an array</a:t>
            </a:r>
            <a:endParaRPr dirty="0"/>
          </a:p>
          <a:p>
            <a:pPr marL="1219170" lvl="1" indent="-507987">
              <a:spcBef>
                <a:spcPts val="0"/>
              </a:spcBef>
            </a:pPr>
            <a:r>
              <a:rPr lang="en" dirty="0"/>
              <a:t>May crash with SEGFAULT</a:t>
            </a:r>
            <a:endParaRPr dirty="0"/>
          </a:p>
          <a:p>
            <a:pPr marL="1219170" lvl="1" indent="-507987">
              <a:spcBef>
                <a:spcPts val="0"/>
              </a:spcBef>
            </a:pPr>
            <a:r>
              <a:rPr lang="en" dirty="0"/>
              <a:t>May not crash and just work</a:t>
            </a:r>
            <a:endParaRPr dirty="0"/>
          </a:p>
          <a:p>
            <a:pPr marL="1219170" lvl="1" indent="-507987">
              <a:spcBef>
                <a:spcPts val="0"/>
              </a:spcBef>
            </a:pPr>
            <a:r>
              <a:rPr lang="en" dirty="0"/>
              <a:t>May not crash and corrupt data</a:t>
            </a:r>
            <a:endParaRPr dirty="0"/>
          </a:p>
        </p:txBody>
      </p:sp>
      <p:sp>
        <p:nvSpPr>
          <p:cNvPr id="714" name="Google Shape;714;p9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15</a:t>
            </a:fld>
            <a:endParaRPr/>
          </a:p>
        </p:txBody>
      </p:sp>
      <p:sp>
        <p:nvSpPr>
          <p:cNvPr id="715" name="Google Shape;715;p96"/>
          <p:cNvSpPr txBox="1"/>
          <p:nvPr/>
        </p:nvSpPr>
        <p:spPr>
          <a:xfrm>
            <a:off x="485132" y="4351800"/>
            <a:ext cx="4454157" cy="22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0795"/>
              </a:lnSpc>
            </a:pPr>
            <a:r>
              <a:rPr lang="en" sz="1200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int</a:t>
            </a:r>
            <a:r>
              <a:rPr lang="en" sz="12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* array = malloc(</a:t>
            </a:r>
            <a:r>
              <a:rPr lang="en" sz="1200" b="1" dirty="0">
                <a:solidFill>
                  <a:srgbClr val="0000DD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2</a:t>
            </a:r>
            <a:r>
              <a:rPr lang="en" sz="12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*</a:t>
            </a:r>
            <a:r>
              <a:rPr lang="en" sz="12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sizeof</a:t>
            </a:r>
            <a:r>
              <a:rPr lang="en" sz="12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</a:t>
            </a:r>
            <a:r>
              <a:rPr lang="en" sz="1200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int</a:t>
            </a:r>
            <a:r>
              <a:rPr lang="en" sz="12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));</a:t>
            </a:r>
            <a:endParaRPr sz="12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12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...</a:t>
            </a:r>
            <a:endParaRPr sz="12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1200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int</a:t>
            </a:r>
            <a:r>
              <a:rPr lang="en" sz="12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* secondsSizeBoot = malloc(</a:t>
            </a:r>
            <a:r>
              <a:rPr lang="en" sz="12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sizeof</a:t>
            </a:r>
            <a:r>
              <a:rPr lang="en" sz="12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</a:t>
            </a:r>
            <a:r>
              <a:rPr lang="en" sz="1200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int</a:t>
            </a:r>
            <a:r>
              <a:rPr lang="en" sz="12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));</a:t>
            </a:r>
            <a:endParaRPr sz="12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endParaRPr b="1" dirty="0">
              <a:solidFill>
                <a:srgbClr val="333399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  <p:sp>
        <p:nvSpPr>
          <p:cNvPr id="716" name="Google Shape;716;p96"/>
          <p:cNvSpPr/>
          <p:nvPr/>
        </p:nvSpPr>
        <p:spPr>
          <a:xfrm>
            <a:off x="5087967" y="4901754"/>
            <a:ext cx="970400" cy="720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0</a:t>
            </a:r>
            <a:endParaRPr sz="3067"/>
          </a:p>
        </p:txBody>
      </p:sp>
      <p:sp>
        <p:nvSpPr>
          <p:cNvPr id="717" name="Google Shape;717;p96"/>
          <p:cNvSpPr/>
          <p:nvPr/>
        </p:nvSpPr>
        <p:spPr>
          <a:xfrm>
            <a:off x="6058367" y="4901754"/>
            <a:ext cx="970400" cy="720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 dirty="0"/>
              <a:t>1</a:t>
            </a:r>
            <a:endParaRPr sz="3067" dirty="0"/>
          </a:p>
        </p:txBody>
      </p:sp>
      <p:cxnSp>
        <p:nvCxnSpPr>
          <p:cNvPr id="718" name="Google Shape;718;p96"/>
          <p:cNvCxnSpPr>
            <a:cxnSpLocks/>
          </p:cNvCxnSpPr>
          <p:nvPr/>
        </p:nvCxnSpPr>
        <p:spPr>
          <a:xfrm>
            <a:off x="1595418" y="4656171"/>
            <a:ext cx="3492549" cy="245583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19" name="Google Shape;719;p96"/>
          <p:cNvSpPr/>
          <p:nvPr/>
        </p:nvSpPr>
        <p:spPr>
          <a:xfrm>
            <a:off x="7028767" y="4901754"/>
            <a:ext cx="970400" cy="7204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533" dirty="0"/>
              <a:t>2</a:t>
            </a:r>
            <a:endParaRPr sz="2533" dirty="0"/>
          </a:p>
        </p:txBody>
      </p:sp>
      <p:cxnSp>
        <p:nvCxnSpPr>
          <p:cNvPr id="720" name="Google Shape;720;p96"/>
          <p:cNvCxnSpPr>
            <a:cxnSpLocks/>
          </p:cNvCxnSpPr>
          <p:nvPr/>
        </p:nvCxnSpPr>
        <p:spPr>
          <a:xfrm>
            <a:off x="2586336" y="5031113"/>
            <a:ext cx="4442431" cy="591041"/>
          </a:xfrm>
          <a:prstGeom prst="curvedConnector3">
            <a:avLst>
              <a:gd name="adj1" fmla="val 1082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21" name="Google Shape;721;p96"/>
          <p:cNvSpPr txBox="1"/>
          <p:nvPr/>
        </p:nvSpPr>
        <p:spPr>
          <a:xfrm>
            <a:off x="8405768" y="2852200"/>
            <a:ext cx="3720312" cy="35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lang="en"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r>
              <a:rPr lang="en" sz="2400" dirty="0">
                <a:latin typeface="Proxima Nova"/>
                <a:ea typeface="Proxima Nova"/>
                <a:cs typeface="Proxima Nova"/>
                <a:sym typeface="Proxima Nova"/>
              </a:rPr>
              <a:t>ts1 = 2000;</a:t>
            </a:r>
          </a:p>
          <a:p>
            <a:r>
              <a:rPr lang="en-US" sz="2400" dirty="0">
                <a:solidFill>
                  <a:srgbClr val="333333"/>
                </a:solidFill>
                <a:latin typeface="Inconsolata"/>
                <a:ea typeface="Inconsolata"/>
                <a:cs typeface="Inconsolata"/>
                <a:sym typeface="Inconsolata"/>
              </a:rPr>
              <a:t>array[</a:t>
            </a:r>
            <a:r>
              <a:rPr lang="en-US" sz="2400" b="1" dirty="0">
                <a:solidFill>
                  <a:srgbClr val="0000DD"/>
                </a:solidFill>
                <a:latin typeface="Inconsolata"/>
                <a:ea typeface="Inconsolata"/>
                <a:cs typeface="Inconsolata"/>
                <a:sym typeface="Inconsolata"/>
              </a:rPr>
              <a:t>2</a:t>
            </a:r>
            <a:r>
              <a:rPr lang="en-US" sz="2400" dirty="0">
                <a:solidFill>
                  <a:srgbClr val="333333"/>
                </a:solidFill>
                <a:latin typeface="Inconsolata"/>
                <a:ea typeface="Inconsolata"/>
                <a:cs typeface="Inconsolata"/>
                <a:sym typeface="Inconsolata"/>
              </a:rPr>
              <a:t>] = </a:t>
            </a:r>
            <a:r>
              <a:rPr lang="en-US" sz="2400" b="1" dirty="0">
                <a:solidFill>
                  <a:srgbClr val="0000DD"/>
                </a:solidFill>
                <a:latin typeface="Inconsolata"/>
                <a:ea typeface="Inconsolata"/>
                <a:cs typeface="Inconsolata"/>
                <a:sym typeface="Inconsolata"/>
              </a:rPr>
              <a:t>2</a:t>
            </a:r>
            <a:r>
              <a:rPr lang="en-US" sz="2400" dirty="0">
                <a:solidFill>
                  <a:srgbClr val="333333"/>
                </a:solidFill>
                <a:latin typeface="Inconsolata"/>
                <a:ea typeface="Inconsolata"/>
                <a:cs typeface="Inconsolata"/>
                <a:sym typeface="Inconsolata"/>
              </a:rPr>
              <a:t>;</a:t>
            </a:r>
            <a:endParaRPr lang="en-US" sz="3600" b="1" dirty="0">
              <a:solidFill>
                <a:srgbClr val="333399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2470221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10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4800" dirty="0"/>
              <a:t>Valgrind and Compiler Sanitizers</a:t>
            </a:r>
            <a:endParaRPr sz="4800" dirty="0"/>
          </a:p>
        </p:txBody>
      </p:sp>
      <p:sp>
        <p:nvSpPr>
          <p:cNvPr id="768" name="Google Shape;768;p10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/>
            <a:r>
              <a:rPr lang="en"/>
              <a:t>There are tools to detect these errors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Valgrind memcheck</a:t>
            </a:r>
            <a:endParaRPr/>
          </a:p>
          <a:p>
            <a:pPr marL="0" indent="0">
              <a:spcBef>
                <a:spcPts val="1333"/>
              </a:spcBef>
              <a:buNone/>
            </a:pPr>
            <a:endParaRPr/>
          </a:p>
          <a:p>
            <a:pPr marL="0" indent="0">
              <a:spcBef>
                <a:spcPts val="1333"/>
              </a:spcBef>
              <a:buNone/>
            </a:pPr>
            <a:endParaRPr/>
          </a:p>
          <a:p>
            <a:pPr marL="1219170" lvl="1" indent="-507987">
              <a:spcBef>
                <a:spcPts val="1333"/>
              </a:spcBef>
            </a:pPr>
            <a:r>
              <a:rPr lang="en"/>
              <a:t>Also detect memory leaks</a:t>
            </a:r>
            <a:endParaRPr/>
          </a:p>
        </p:txBody>
      </p:sp>
      <p:sp>
        <p:nvSpPr>
          <p:cNvPr id="769" name="Google Shape;769;p10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16</a:t>
            </a:fld>
            <a:endParaRPr/>
          </a:p>
        </p:txBody>
      </p:sp>
      <p:pic>
        <p:nvPicPr>
          <p:cNvPr id="770" name="Google Shape;770;p100"/>
          <p:cNvPicPr preferRelativeResize="0"/>
          <p:nvPr/>
        </p:nvPicPr>
        <p:blipFill rotWithShape="1">
          <a:blip r:embed="rId3">
            <a:alphaModFix/>
          </a:blip>
          <a:srcRect b="17850"/>
          <a:stretch/>
        </p:blipFill>
        <p:spPr>
          <a:xfrm>
            <a:off x="9798267" y="4344362"/>
            <a:ext cx="2270267" cy="19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771" name="Google Shape;771;p100"/>
          <p:cNvSpPr txBox="1"/>
          <p:nvPr/>
        </p:nvSpPr>
        <p:spPr>
          <a:xfrm>
            <a:off x="2665832" y="2200137"/>
            <a:ext cx="7725600" cy="1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200" dirty="0">
                <a:highlight>
                  <a:srgbClr val="F2F2F9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==25832== Invalid read of size 4</a:t>
            </a:r>
            <a:endParaRPr sz="1200" dirty="0">
              <a:highlight>
                <a:srgbClr val="F2F2F9"/>
              </a:highlight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200" dirty="0">
                <a:highlight>
                  <a:srgbClr val="F2F2F9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==25832==    at 0x8048724: BandMatrix::ReSize(int, int, int) (bogon.cpp:45)</a:t>
            </a:r>
            <a:endParaRPr sz="1200" dirty="0">
              <a:highlight>
                <a:srgbClr val="F2F2F9"/>
              </a:highlight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200" dirty="0">
                <a:highlight>
                  <a:srgbClr val="F2F2F9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==25832==    by 0x80487AF: main (bogon.cpp:66)</a:t>
            </a:r>
            <a:endParaRPr sz="1200" dirty="0">
              <a:highlight>
                <a:srgbClr val="F2F2F9"/>
              </a:highlight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 marR="101597">
              <a:lnSpc>
                <a:spcPct val="115000"/>
              </a:lnSpc>
            </a:pPr>
            <a:r>
              <a:rPr lang="en" sz="1200" dirty="0">
                <a:highlight>
                  <a:srgbClr val="F2F2F9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==25832==  Address 0xBFFFF74C is not stack'd, malloc'd or free'd</a:t>
            </a:r>
            <a:endParaRPr sz="1200" dirty="0">
              <a:highlight>
                <a:srgbClr val="F2F2F9"/>
              </a:highlight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  <p:sp>
        <p:nvSpPr>
          <p:cNvPr id="772" name="Google Shape;772;p100"/>
          <p:cNvSpPr txBox="1"/>
          <p:nvPr/>
        </p:nvSpPr>
        <p:spPr>
          <a:xfrm>
            <a:off x="2613822" y="3740000"/>
            <a:ext cx="6314000" cy="15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100" dirty="0"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==9704== 16 bytes in 1 blocks are definitely lost in loss record 1 of 2</a:t>
            </a:r>
            <a:endParaRPr sz="1100" dirty="0"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100" dirty="0"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==9704==    at 0x1B903D38: malloc (vg_replace_malloc.c:131)</a:t>
            </a:r>
            <a:endParaRPr sz="1100" dirty="0"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100" dirty="0"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==9704==    by 0x80483BF: main (test.c:15)</a:t>
            </a:r>
            <a:endParaRPr sz="1100" dirty="0"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10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4800" dirty="0"/>
              <a:t>Valgrind and Compiler Sanitizers</a:t>
            </a:r>
            <a:endParaRPr sz="4800" dirty="0"/>
          </a:p>
        </p:txBody>
      </p:sp>
      <p:sp>
        <p:nvSpPr>
          <p:cNvPr id="777" name="Google Shape;777;p10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/>
            <a:r>
              <a:rPr lang="en"/>
              <a:t>There are tools to detect these errors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Clang/GCC compiler sanitizers</a:t>
            </a:r>
            <a:endParaRPr/>
          </a:p>
          <a:p>
            <a:pPr marL="1828754" lvl="2" indent="-457189">
              <a:spcBef>
                <a:spcPts val="0"/>
              </a:spcBef>
            </a:pPr>
            <a:r>
              <a:rPr lang="en"/>
              <a:t>Memory sanitizer (--fsanitize=memory)</a:t>
            </a:r>
            <a:endParaRPr/>
          </a:p>
          <a:p>
            <a:pPr marL="1828754" lvl="2" indent="-457189">
              <a:spcBef>
                <a:spcPts val="0"/>
              </a:spcBef>
            </a:pPr>
            <a:r>
              <a:rPr lang="en"/>
              <a:t>Address sanitizer (--fsanitize=address)</a:t>
            </a:r>
            <a:endParaRPr/>
          </a:p>
        </p:txBody>
      </p:sp>
      <p:sp>
        <p:nvSpPr>
          <p:cNvPr id="780" name="Google Shape;780;p10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17</a:t>
            </a:fld>
            <a:endParaRPr/>
          </a:p>
        </p:txBody>
      </p:sp>
      <p:sp>
        <p:nvSpPr>
          <p:cNvPr id="778" name="Google Shape;778;p101"/>
          <p:cNvSpPr txBox="1"/>
          <p:nvPr/>
        </p:nvSpPr>
        <p:spPr>
          <a:xfrm>
            <a:off x="492567" y="3366833"/>
            <a:ext cx="10746400" cy="28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050" dirty="0">
                <a:solidFill>
                  <a:srgbClr val="888888"/>
                </a:solidFill>
                <a:highlight>
                  <a:srgbClr val="F0F0F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==9442== ERROR: AddressSanitizer heap-use-after-free on address 0x7f7ddab8c084 at pc 0x403c8c bp 0x7fff87fb82d0 sp 0x7fff87fb82c8</a:t>
            </a:r>
            <a:endParaRPr sz="1050" dirty="0">
              <a:solidFill>
                <a:srgbClr val="333333"/>
              </a:solidFill>
              <a:highlight>
                <a:srgbClr val="F0F0F0"/>
              </a:highlight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100" dirty="0">
                <a:solidFill>
                  <a:srgbClr val="888888"/>
                </a:solidFill>
                <a:highlight>
                  <a:srgbClr val="F0F0F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READ of size 4 at 0x7f7ddab8c084 thread T0</a:t>
            </a:r>
            <a:endParaRPr sz="1100" dirty="0">
              <a:solidFill>
                <a:srgbClr val="333333"/>
              </a:solidFill>
              <a:highlight>
                <a:srgbClr val="F0F0F0"/>
              </a:highlight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100" b="1" dirty="0">
                <a:solidFill>
                  <a:srgbClr val="C65D09"/>
                </a:solidFill>
                <a:highlight>
                  <a:srgbClr val="F0F0F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#</a:t>
            </a:r>
            <a:r>
              <a:rPr lang="en" sz="1100" dirty="0">
                <a:solidFill>
                  <a:srgbClr val="40A070"/>
                </a:solidFill>
                <a:highlight>
                  <a:srgbClr val="F0F0F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</a:t>
            </a:r>
            <a:r>
              <a:rPr lang="en" sz="1100" dirty="0">
                <a:solidFill>
                  <a:srgbClr val="333333"/>
                </a:solidFill>
                <a:highlight>
                  <a:srgbClr val="F0F0F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0x403c8c in main example_UseAfterFree.cc:4</a:t>
            </a:r>
            <a:endParaRPr sz="1100" dirty="0">
              <a:solidFill>
                <a:srgbClr val="333333"/>
              </a:solidFill>
              <a:highlight>
                <a:srgbClr val="F0F0F0"/>
              </a:highlight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100" b="1" dirty="0">
                <a:solidFill>
                  <a:srgbClr val="C65D09"/>
                </a:solidFill>
                <a:highlight>
                  <a:srgbClr val="F0F0F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#</a:t>
            </a:r>
            <a:r>
              <a:rPr lang="en" sz="1100" dirty="0">
                <a:solidFill>
                  <a:srgbClr val="40A070"/>
                </a:solidFill>
                <a:highlight>
                  <a:srgbClr val="F0F0F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1</a:t>
            </a:r>
            <a:r>
              <a:rPr lang="en" sz="1100" dirty="0">
                <a:solidFill>
                  <a:srgbClr val="333333"/>
                </a:solidFill>
                <a:highlight>
                  <a:srgbClr val="F0F0F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0x7f7ddabcac4d in __libc_start_main ??:0</a:t>
            </a:r>
            <a:endParaRPr sz="1100" dirty="0">
              <a:solidFill>
                <a:srgbClr val="333333"/>
              </a:solidFill>
              <a:highlight>
                <a:srgbClr val="F0F0F0"/>
              </a:highlight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200" dirty="0">
                <a:solidFill>
                  <a:srgbClr val="888888"/>
                </a:solidFill>
                <a:highlight>
                  <a:srgbClr val="F0F0F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0x7f7ddab8c084 is located 4 bytes inside of 400-byte region [0x7f7ddab8c080,0x7f7ddab8c210)</a:t>
            </a:r>
            <a:endParaRPr sz="1200" dirty="0">
              <a:solidFill>
                <a:srgbClr val="333333"/>
              </a:solidFill>
              <a:highlight>
                <a:srgbClr val="F0F0F0"/>
              </a:highlight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200" dirty="0">
                <a:solidFill>
                  <a:srgbClr val="888888"/>
                </a:solidFill>
                <a:highlight>
                  <a:srgbClr val="F0F0F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freed by thread T0 here:</a:t>
            </a:r>
            <a:endParaRPr sz="1200" dirty="0">
              <a:solidFill>
                <a:srgbClr val="333333"/>
              </a:solidFill>
              <a:highlight>
                <a:srgbClr val="F0F0F0"/>
              </a:highlight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100" b="1" dirty="0">
                <a:solidFill>
                  <a:srgbClr val="C65D09"/>
                </a:solidFill>
                <a:highlight>
                  <a:srgbClr val="F0F0F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#</a:t>
            </a:r>
            <a:r>
              <a:rPr lang="en" sz="1100" dirty="0">
                <a:solidFill>
                  <a:srgbClr val="40A070"/>
                </a:solidFill>
                <a:highlight>
                  <a:srgbClr val="F0F0F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</a:t>
            </a:r>
            <a:r>
              <a:rPr lang="en" sz="1100" dirty="0">
                <a:solidFill>
                  <a:srgbClr val="333333"/>
                </a:solidFill>
                <a:highlight>
                  <a:srgbClr val="F0F0F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0x404704 in operator delete</a:t>
            </a:r>
            <a:r>
              <a:rPr lang="en" sz="1100" dirty="0">
                <a:solidFill>
                  <a:srgbClr val="666666"/>
                </a:solidFill>
                <a:highlight>
                  <a:srgbClr val="F0F0F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[](</a:t>
            </a:r>
            <a:r>
              <a:rPr lang="en" sz="1100" dirty="0">
                <a:solidFill>
                  <a:srgbClr val="333333"/>
                </a:solidFill>
                <a:highlight>
                  <a:srgbClr val="F0F0F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void*</a:t>
            </a:r>
            <a:r>
              <a:rPr lang="en" sz="1100" dirty="0">
                <a:solidFill>
                  <a:srgbClr val="666666"/>
                </a:solidFill>
                <a:highlight>
                  <a:srgbClr val="F0F0F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)</a:t>
            </a:r>
            <a:r>
              <a:rPr lang="en" sz="1100" dirty="0">
                <a:solidFill>
                  <a:srgbClr val="333333"/>
                </a:solidFill>
                <a:highlight>
                  <a:srgbClr val="F0F0F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??:0</a:t>
            </a:r>
            <a:endParaRPr sz="1100" dirty="0">
              <a:solidFill>
                <a:srgbClr val="333333"/>
              </a:solidFill>
              <a:highlight>
                <a:srgbClr val="F0F0F0"/>
              </a:highlight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100" b="1" dirty="0">
                <a:solidFill>
                  <a:srgbClr val="C65D09"/>
                </a:solidFill>
                <a:highlight>
                  <a:srgbClr val="F0F0F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#</a:t>
            </a:r>
            <a:r>
              <a:rPr lang="en" sz="1100" dirty="0">
                <a:solidFill>
                  <a:srgbClr val="40A070"/>
                </a:solidFill>
                <a:highlight>
                  <a:srgbClr val="F0F0F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1</a:t>
            </a:r>
            <a:r>
              <a:rPr lang="en" sz="1100" dirty="0">
                <a:solidFill>
                  <a:srgbClr val="333333"/>
                </a:solidFill>
                <a:highlight>
                  <a:srgbClr val="F0F0F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0x403c53 in main example_UseAfterFree.cc:4</a:t>
            </a:r>
            <a:endParaRPr sz="1100" dirty="0">
              <a:solidFill>
                <a:srgbClr val="333333"/>
              </a:solidFill>
              <a:highlight>
                <a:srgbClr val="F0F0F0"/>
              </a:highlight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100" b="1" dirty="0">
                <a:solidFill>
                  <a:srgbClr val="C65D09"/>
                </a:solidFill>
                <a:highlight>
                  <a:srgbClr val="F0F0F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#</a:t>
            </a:r>
            <a:r>
              <a:rPr lang="en" sz="1100" dirty="0">
                <a:solidFill>
                  <a:srgbClr val="40A070"/>
                </a:solidFill>
                <a:highlight>
                  <a:srgbClr val="F0F0F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2</a:t>
            </a:r>
            <a:r>
              <a:rPr lang="en" sz="1100" dirty="0">
                <a:solidFill>
                  <a:srgbClr val="333333"/>
                </a:solidFill>
                <a:highlight>
                  <a:srgbClr val="F0F0F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0x7f7ddabcac4d in __libc_start_main ??:0</a:t>
            </a:r>
            <a:endParaRPr sz="1100" dirty="0">
              <a:solidFill>
                <a:srgbClr val="333333"/>
              </a:solidFill>
              <a:highlight>
                <a:srgbClr val="F0F0F0"/>
              </a:highlight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100" dirty="0">
                <a:solidFill>
                  <a:srgbClr val="888888"/>
                </a:solidFill>
                <a:highlight>
                  <a:srgbClr val="F0F0F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previously allocated by thread T0 here:</a:t>
            </a:r>
            <a:endParaRPr sz="1100" dirty="0">
              <a:solidFill>
                <a:srgbClr val="333333"/>
              </a:solidFill>
              <a:highlight>
                <a:srgbClr val="F0F0F0"/>
              </a:highlight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100" b="1" dirty="0">
                <a:solidFill>
                  <a:srgbClr val="C65D09"/>
                </a:solidFill>
                <a:highlight>
                  <a:srgbClr val="F0F0F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#</a:t>
            </a:r>
            <a:r>
              <a:rPr lang="en" sz="1100" dirty="0">
                <a:solidFill>
                  <a:srgbClr val="40A070"/>
                </a:solidFill>
                <a:highlight>
                  <a:srgbClr val="F0F0F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</a:t>
            </a:r>
            <a:r>
              <a:rPr lang="en" sz="1100" dirty="0">
                <a:solidFill>
                  <a:srgbClr val="333333"/>
                </a:solidFill>
                <a:highlight>
                  <a:srgbClr val="F0F0F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0x404544 in operator new</a:t>
            </a:r>
            <a:r>
              <a:rPr lang="en" sz="1100" dirty="0">
                <a:solidFill>
                  <a:srgbClr val="666666"/>
                </a:solidFill>
                <a:highlight>
                  <a:srgbClr val="F0F0F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[](</a:t>
            </a:r>
            <a:r>
              <a:rPr lang="en" sz="1100" dirty="0">
                <a:solidFill>
                  <a:srgbClr val="333333"/>
                </a:solidFill>
                <a:highlight>
                  <a:srgbClr val="F0F0F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unsigned long</a:t>
            </a:r>
            <a:r>
              <a:rPr lang="en" sz="1100" dirty="0">
                <a:solidFill>
                  <a:srgbClr val="666666"/>
                </a:solidFill>
                <a:highlight>
                  <a:srgbClr val="F0F0F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)</a:t>
            </a:r>
            <a:r>
              <a:rPr lang="en" sz="1100" dirty="0">
                <a:solidFill>
                  <a:srgbClr val="333333"/>
                </a:solidFill>
                <a:highlight>
                  <a:srgbClr val="F0F0F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??:0</a:t>
            </a:r>
            <a:endParaRPr sz="1100" dirty="0">
              <a:solidFill>
                <a:srgbClr val="333333"/>
              </a:solidFill>
              <a:highlight>
                <a:srgbClr val="F0F0F0"/>
              </a:highlight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100" b="1" dirty="0">
                <a:solidFill>
                  <a:srgbClr val="C65D09"/>
                </a:solidFill>
                <a:highlight>
                  <a:srgbClr val="F0F0F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#</a:t>
            </a:r>
            <a:r>
              <a:rPr lang="en" sz="1100" dirty="0">
                <a:solidFill>
                  <a:srgbClr val="40A070"/>
                </a:solidFill>
                <a:highlight>
                  <a:srgbClr val="F0F0F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1</a:t>
            </a:r>
            <a:r>
              <a:rPr lang="en" sz="1100" dirty="0">
                <a:solidFill>
                  <a:srgbClr val="333333"/>
                </a:solidFill>
                <a:highlight>
                  <a:srgbClr val="F0F0F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0x403c43 in main example_UseAfterFree.cc:2</a:t>
            </a:r>
            <a:endParaRPr sz="1100" dirty="0">
              <a:solidFill>
                <a:srgbClr val="333333"/>
              </a:solidFill>
              <a:highlight>
                <a:srgbClr val="F0F0F0"/>
              </a:highlight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100" b="1" dirty="0">
                <a:solidFill>
                  <a:srgbClr val="C65D09"/>
                </a:solidFill>
                <a:highlight>
                  <a:srgbClr val="F0F0F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#</a:t>
            </a:r>
            <a:r>
              <a:rPr lang="en" sz="1100" dirty="0">
                <a:solidFill>
                  <a:srgbClr val="40A070"/>
                </a:solidFill>
                <a:highlight>
                  <a:srgbClr val="F0F0F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2</a:t>
            </a:r>
            <a:r>
              <a:rPr lang="en" sz="1100" dirty="0">
                <a:solidFill>
                  <a:srgbClr val="333333"/>
                </a:solidFill>
                <a:highlight>
                  <a:srgbClr val="F0F0F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0x7f7ddabcac4d in __libc_start_main ??:0</a:t>
            </a:r>
            <a:endParaRPr sz="1100" dirty="0">
              <a:solidFill>
                <a:srgbClr val="333333"/>
              </a:solidFill>
              <a:highlight>
                <a:srgbClr val="F0F0F0"/>
              </a:highlight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 marR="152396">
              <a:lnSpc>
                <a:spcPct val="115000"/>
              </a:lnSpc>
              <a:spcAft>
                <a:spcPts val="1200"/>
              </a:spcAft>
            </a:pPr>
            <a:r>
              <a:rPr lang="en" sz="1100" dirty="0">
                <a:solidFill>
                  <a:srgbClr val="888888"/>
                </a:solidFill>
                <a:highlight>
                  <a:srgbClr val="F0F0F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==9442== ABORTING</a:t>
            </a:r>
            <a:endParaRPr sz="1100" dirty="0">
              <a:solidFill>
                <a:srgbClr val="888888"/>
              </a:solidFill>
              <a:highlight>
                <a:srgbClr val="F0F0F0"/>
              </a:highlight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  <p:pic>
        <p:nvPicPr>
          <p:cNvPr id="781" name="Google Shape;781;p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54321" y="3761901"/>
            <a:ext cx="2692799" cy="2692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DB6851-256C-97D2-D929-369C7E983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t>18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8FFD6E-E595-C7A1-793B-6E8917CFA57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338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10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6600" dirty="0"/>
              <a:t>Errors:  Allow to Check</a:t>
            </a:r>
            <a:endParaRPr sz="6600" dirty="0"/>
          </a:p>
        </p:txBody>
      </p:sp>
      <p:sp>
        <p:nvSpPr>
          <p:cNvPr id="787" name="Google Shape;787;p102"/>
          <p:cNvSpPr txBox="1">
            <a:spLocks noGrp="1"/>
          </p:cNvSpPr>
          <p:nvPr>
            <p:ph idx="1"/>
          </p:nvPr>
        </p:nvSpPr>
        <p:spPr>
          <a:xfrm>
            <a:off x="1097280" y="1373274"/>
            <a:ext cx="10905476" cy="449581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dirty="0"/>
              <a:t>Use one special value to represent error:</a:t>
            </a:r>
          </a:p>
          <a:p>
            <a:pPr marL="0" indent="0">
              <a:buNone/>
            </a:pPr>
            <a:endParaRPr dirty="0"/>
          </a:p>
          <a:p>
            <a:pPr marL="0" indent="0">
              <a:spcBef>
                <a:spcPts val="1333"/>
              </a:spcBef>
              <a:buNone/>
            </a:pPr>
            <a:endParaRPr dirty="0"/>
          </a:p>
          <a:p>
            <a:pPr marL="609585" indent="-558786">
              <a:spcBef>
                <a:spcPts val="1333"/>
              </a:spcBef>
            </a:pPr>
            <a:r>
              <a:rPr lang="en" dirty="0"/>
              <a:t>Function to open a file in Linux</a:t>
            </a:r>
            <a:endParaRPr dirty="0"/>
          </a:p>
          <a:p>
            <a:pPr marL="609585" indent="-558786"/>
            <a:r>
              <a:rPr lang="en" dirty="0"/>
              <a:t>Returns a positive number (file descriptor) if file was opened successfully</a:t>
            </a:r>
            <a:endParaRPr dirty="0"/>
          </a:p>
          <a:p>
            <a:pPr marL="609585" indent="-558786"/>
            <a:r>
              <a:rPr lang="en" dirty="0"/>
              <a:t>Returns a negative number on error</a:t>
            </a:r>
            <a:endParaRPr dirty="0"/>
          </a:p>
        </p:txBody>
      </p:sp>
      <p:sp>
        <p:nvSpPr>
          <p:cNvPr id="788" name="Google Shape;788;p10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19</a:t>
            </a:fld>
            <a:endParaRPr/>
          </a:p>
        </p:txBody>
      </p:sp>
      <p:sp>
        <p:nvSpPr>
          <p:cNvPr id="2" name="Google Shape;789;p102">
            <a:extLst>
              <a:ext uri="{FF2B5EF4-FFF2-40B4-BE49-F238E27FC236}">
                <a16:creationId xmlns:a16="http://schemas.microsoft.com/office/drawing/2014/main" id="{299A8F7B-46A1-4377-952D-E08A75E7E1F2}"/>
              </a:ext>
            </a:extLst>
          </p:cNvPr>
          <p:cNvSpPr txBox="1"/>
          <p:nvPr/>
        </p:nvSpPr>
        <p:spPr>
          <a:xfrm>
            <a:off x="1428611" y="2045677"/>
            <a:ext cx="9144000" cy="7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597" algn="ctr">
              <a:lnSpc>
                <a:spcPct val="115000"/>
              </a:lnSpc>
            </a:pPr>
            <a:r>
              <a:rPr lang="en" sz="2667" b="1" dirty="0">
                <a:solidFill>
                  <a:srgbClr val="502000"/>
                </a:solidFill>
                <a:latin typeface="Courier New"/>
                <a:ea typeface="Courier New"/>
                <a:cs typeface="Courier New"/>
                <a:sym typeface="Courier New"/>
              </a:rPr>
              <a:t>int open(const char *</a:t>
            </a:r>
            <a:r>
              <a:rPr lang="en" sz="2667" i="1" dirty="0">
                <a:solidFill>
                  <a:srgbClr val="006000"/>
                </a:solidFill>
                <a:latin typeface="Courier New"/>
                <a:ea typeface="Courier New"/>
                <a:cs typeface="Courier New"/>
                <a:sym typeface="Courier New"/>
              </a:rPr>
              <a:t>pathname</a:t>
            </a:r>
            <a:r>
              <a:rPr lang="en" sz="2667" b="1" dirty="0">
                <a:solidFill>
                  <a:srgbClr val="502000"/>
                </a:solidFill>
                <a:latin typeface="Courier New"/>
                <a:ea typeface="Courier New"/>
                <a:cs typeface="Courier New"/>
                <a:sym typeface="Courier New"/>
              </a:rPr>
              <a:t>, int </a:t>
            </a:r>
            <a:r>
              <a:rPr lang="en" sz="2667" i="1" dirty="0">
                <a:solidFill>
                  <a:srgbClr val="006000"/>
                </a:solidFill>
                <a:latin typeface="Courier New"/>
                <a:ea typeface="Courier New"/>
                <a:cs typeface="Courier New"/>
                <a:sym typeface="Courier New"/>
              </a:rPr>
              <a:t>flags</a:t>
            </a:r>
            <a:r>
              <a:rPr lang="en" sz="2667" b="1" dirty="0">
                <a:solidFill>
                  <a:srgbClr val="502000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sz="2667" b="1" dirty="0">
              <a:solidFill>
                <a:srgbClr val="502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DB6851-256C-97D2-D929-369C7E983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8FFD6E-E595-C7A1-793B-6E8917CFA57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890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10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6600" dirty="0"/>
              <a:t>Errors:  Allow to Check</a:t>
            </a:r>
            <a:endParaRPr sz="6600" dirty="0"/>
          </a:p>
        </p:txBody>
      </p:sp>
      <p:sp>
        <p:nvSpPr>
          <p:cNvPr id="795" name="Google Shape;795;p10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dirty="0"/>
              <a:t>Use one special value to represent error:</a:t>
            </a:r>
          </a:p>
          <a:p>
            <a:pPr marL="0" indent="0">
              <a:buNone/>
            </a:pPr>
            <a:endParaRPr dirty="0"/>
          </a:p>
          <a:p>
            <a:pPr marL="0" indent="0">
              <a:spcBef>
                <a:spcPts val="1333"/>
              </a:spcBef>
              <a:buNone/>
            </a:pPr>
            <a:endParaRPr dirty="0"/>
          </a:p>
          <a:p>
            <a:pPr marL="609585" indent="-558786">
              <a:spcBef>
                <a:spcPts val="1333"/>
              </a:spcBef>
            </a:pPr>
            <a:r>
              <a:rPr lang="en" dirty="0"/>
              <a:t>+ Mostly doesn’t change working code</a:t>
            </a:r>
            <a:endParaRPr dirty="0"/>
          </a:p>
          <a:p>
            <a:pPr marL="609585" indent="-558786"/>
            <a:r>
              <a:rPr lang="en" dirty="0"/>
              <a:t>- Programmers have to check return value (they may not)</a:t>
            </a:r>
            <a:endParaRPr dirty="0"/>
          </a:p>
          <a:p>
            <a:pPr marL="609585" indent="-558786"/>
            <a:r>
              <a:rPr lang="en" dirty="0"/>
              <a:t>- Does not provide detail about what went wrong</a:t>
            </a:r>
          </a:p>
          <a:p>
            <a:pPr marL="609585" indent="-558786"/>
            <a:r>
              <a:rPr lang="en-US" dirty="0"/>
              <a:t>- Sometimes it’s not possible to reserve a value</a:t>
            </a:r>
          </a:p>
          <a:p>
            <a:pPr marL="609585" indent="-558786"/>
            <a:endParaRPr dirty="0"/>
          </a:p>
        </p:txBody>
      </p:sp>
      <p:sp>
        <p:nvSpPr>
          <p:cNvPr id="796" name="Google Shape;796;p10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20</a:t>
            </a:fld>
            <a:endParaRPr/>
          </a:p>
        </p:txBody>
      </p:sp>
      <p:sp>
        <p:nvSpPr>
          <p:cNvPr id="2" name="Google Shape;789;p102">
            <a:extLst>
              <a:ext uri="{FF2B5EF4-FFF2-40B4-BE49-F238E27FC236}">
                <a16:creationId xmlns:a16="http://schemas.microsoft.com/office/drawing/2014/main" id="{703B67B8-46E2-43AE-B344-9D67E80D28CC}"/>
              </a:ext>
            </a:extLst>
          </p:cNvPr>
          <p:cNvSpPr txBox="1"/>
          <p:nvPr/>
        </p:nvSpPr>
        <p:spPr>
          <a:xfrm>
            <a:off x="1428611" y="2045677"/>
            <a:ext cx="9144000" cy="7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597" algn="ctr">
              <a:lnSpc>
                <a:spcPct val="115000"/>
              </a:lnSpc>
            </a:pPr>
            <a:r>
              <a:rPr lang="en" sz="2667" b="1" dirty="0">
                <a:solidFill>
                  <a:srgbClr val="502000"/>
                </a:solidFill>
                <a:latin typeface="Courier New"/>
                <a:ea typeface="Courier New"/>
                <a:cs typeface="Courier New"/>
                <a:sym typeface="Courier New"/>
              </a:rPr>
              <a:t>int open(const char *</a:t>
            </a:r>
            <a:r>
              <a:rPr lang="en" sz="2667" i="1" dirty="0">
                <a:solidFill>
                  <a:srgbClr val="006000"/>
                </a:solidFill>
                <a:latin typeface="Courier New"/>
                <a:ea typeface="Courier New"/>
                <a:cs typeface="Courier New"/>
                <a:sym typeface="Courier New"/>
              </a:rPr>
              <a:t>pathname</a:t>
            </a:r>
            <a:r>
              <a:rPr lang="en" sz="2667" b="1" dirty="0">
                <a:solidFill>
                  <a:srgbClr val="502000"/>
                </a:solidFill>
                <a:latin typeface="Courier New"/>
                <a:ea typeface="Courier New"/>
                <a:cs typeface="Courier New"/>
                <a:sym typeface="Courier New"/>
              </a:rPr>
              <a:t>, int </a:t>
            </a:r>
            <a:r>
              <a:rPr lang="en" sz="2667" i="1" dirty="0">
                <a:solidFill>
                  <a:srgbClr val="006000"/>
                </a:solidFill>
                <a:latin typeface="Courier New"/>
                <a:ea typeface="Courier New"/>
                <a:cs typeface="Courier New"/>
                <a:sym typeface="Courier New"/>
              </a:rPr>
              <a:t>flags</a:t>
            </a:r>
            <a:r>
              <a:rPr lang="en" sz="2667" b="1" dirty="0">
                <a:solidFill>
                  <a:srgbClr val="502000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sz="2667" b="1" dirty="0">
              <a:solidFill>
                <a:srgbClr val="502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10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6600" dirty="0"/>
              <a:t>Errors:  Allow to Check</a:t>
            </a:r>
            <a:endParaRPr sz="6600" dirty="0"/>
          </a:p>
        </p:txBody>
      </p:sp>
      <p:sp>
        <p:nvSpPr>
          <p:cNvPr id="803" name="Google Shape;803;p10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dirty="0"/>
              <a:t>Use one special value to represent error:</a:t>
            </a:r>
          </a:p>
          <a:p>
            <a:pPr marL="0" indent="0">
              <a:buNone/>
            </a:pPr>
            <a:endParaRPr dirty="0"/>
          </a:p>
          <a:p>
            <a:pPr marL="0" indent="0">
              <a:spcBef>
                <a:spcPts val="1333"/>
              </a:spcBef>
              <a:buNone/>
            </a:pPr>
            <a:endParaRPr dirty="0"/>
          </a:p>
          <a:p>
            <a:pPr marL="609585" indent="-541853">
              <a:spcBef>
                <a:spcPts val="1333"/>
              </a:spcBef>
              <a:buSzPts val="2800"/>
            </a:pPr>
            <a:r>
              <a:rPr lang="en" sz="3200" dirty="0"/>
              <a:t>Cannot reserve a special value for division by zero</a:t>
            </a:r>
            <a:endParaRPr sz="3200" dirty="0"/>
          </a:p>
          <a:p>
            <a:pPr marL="609585" indent="-541853">
              <a:buSzPts val="2800"/>
            </a:pPr>
            <a:r>
              <a:rPr lang="en" sz="3200" dirty="0"/>
              <a:t>Any value returned is wrong when that happens</a:t>
            </a:r>
            <a:endParaRPr sz="3200" dirty="0"/>
          </a:p>
        </p:txBody>
      </p:sp>
      <p:sp>
        <p:nvSpPr>
          <p:cNvPr id="804" name="Google Shape;804;p10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21</a:t>
            </a:fld>
            <a:endParaRPr/>
          </a:p>
        </p:txBody>
      </p:sp>
      <p:sp>
        <p:nvSpPr>
          <p:cNvPr id="805" name="Google Shape;805;p104"/>
          <p:cNvSpPr txBox="1"/>
          <p:nvPr/>
        </p:nvSpPr>
        <p:spPr>
          <a:xfrm>
            <a:off x="1554480" y="1967946"/>
            <a:ext cx="9144000" cy="7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597" algn="ctr">
              <a:lnSpc>
                <a:spcPct val="115000"/>
              </a:lnSpc>
            </a:pPr>
            <a:r>
              <a:rPr lang="en" sz="2667" b="1" dirty="0">
                <a:solidFill>
                  <a:srgbClr val="502000"/>
                </a:solidFill>
                <a:latin typeface="Courier New"/>
                <a:ea typeface="Courier New"/>
                <a:cs typeface="Courier New"/>
                <a:sym typeface="Courier New"/>
              </a:rPr>
              <a:t>int div(const int </a:t>
            </a:r>
            <a:r>
              <a:rPr lang="en" sz="2667" i="1" dirty="0">
                <a:solidFill>
                  <a:srgbClr val="006000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" sz="2667" b="1" dirty="0">
                <a:solidFill>
                  <a:srgbClr val="502000"/>
                </a:solidFill>
                <a:latin typeface="Courier New"/>
                <a:ea typeface="Courier New"/>
                <a:cs typeface="Courier New"/>
                <a:sym typeface="Courier New"/>
              </a:rPr>
              <a:t>, const int </a:t>
            </a:r>
            <a:r>
              <a:rPr lang="en" sz="2667" i="1" dirty="0">
                <a:solidFill>
                  <a:srgbClr val="006000"/>
                </a:solidFill>
                <a:latin typeface="Courier New"/>
                <a:ea typeface="Courier New"/>
                <a:cs typeface="Courier New"/>
                <a:sym typeface="Courier New"/>
              </a:rPr>
              <a:t>b</a:t>
            </a:r>
            <a:r>
              <a:rPr lang="en" sz="2667" b="1" dirty="0">
                <a:solidFill>
                  <a:srgbClr val="502000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sz="2667" b="1" dirty="0">
              <a:solidFill>
                <a:srgbClr val="502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10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6600" dirty="0"/>
              <a:t>Errors:  Allow to Check</a:t>
            </a:r>
            <a:endParaRPr sz="6600" dirty="0"/>
          </a:p>
        </p:txBody>
      </p:sp>
      <p:sp>
        <p:nvSpPr>
          <p:cNvPr id="803" name="Google Shape;803;p10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dirty="0"/>
              <a:t>Use one special value to represent error:</a:t>
            </a:r>
          </a:p>
          <a:p>
            <a:pPr marL="0" indent="0">
              <a:buNone/>
            </a:pPr>
            <a:endParaRPr dirty="0"/>
          </a:p>
          <a:p>
            <a:pPr marL="0" indent="0">
              <a:spcBef>
                <a:spcPts val="1333"/>
              </a:spcBef>
              <a:buNone/>
            </a:pPr>
            <a:endParaRPr dirty="0"/>
          </a:p>
          <a:p>
            <a:pPr marL="609585" indent="-541853">
              <a:spcBef>
                <a:spcPts val="1333"/>
              </a:spcBef>
              <a:buSzPts val="2800"/>
            </a:pPr>
            <a:r>
              <a:rPr lang="en-US" sz="3200" dirty="0"/>
              <a:t>Some types have special error values built in</a:t>
            </a:r>
          </a:p>
          <a:p>
            <a:pPr marL="609585" indent="-541853">
              <a:spcBef>
                <a:spcPts val="1333"/>
              </a:spcBef>
              <a:buSzPts val="2800"/>
            </a:pPr>
            <a:r>
              <a:rPr lang="en-US" sz="3200" dirty="0"/>
              <a:t>For instance, floats have Not a Number (</a:t>
            </a:r>
            <a:r>
              <a:rPr lang="en-US" sz="2800" dirty="0" err="1"/>
              <a:t>NaN</a:t>
            </a:r>
            <a:r>
              <a:rPr lang="en-US" sz="2800" dirty="0"/>
              <a:t>)</a:t>
            </a:r>
            <a:endParaRPr sz="2800" dirty="0"/>
          </a:p>
        </p:txBody>
      </p:sp>
      <p:sp>
        <p:nvSpPr>
          <p:cNvPr id="804" name="Google Shape;804;p10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22</a:t>
            </a:fld>
            <a:endParaRPr/>
          </a:p>
        </p:txBody>
      </p:sp>
      <p:sp>
        <p:nvSpPr>
          <p:cNvPr id="805" name="Google Shape;805;p104"/>
          <p:cNvSpPr txBox="1"/>
          <p:nvPr/>
        </p:nvSpPr>
        <p:spPr>
          <a:xfrm>
            <a:off x="1554480" y="1967946"/>
            <a:ext cx="9144000" cy="7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597" algn="ctr">
              <a:lnSpc>
                <a:spcPct val="115000"/>
              </a:lnSpc>
            </a:pPr>
            <a:r>
              <a:rPr lang="en" sz="2667" b="1" dirty="0">
                <a:solidFill>
                  <a:srgbClr val="502000"/>
                </a:solidFill>
                <a:latin typeface="Courier New"/>
                <a:ea typeface="Courier New"/>
                <a:cs typeface="Courier New"/>
                <a:sym typeface="Courier New"/>
              </a:rPr>
              <a:t>float div(const float </a:t>
            </a:r>
            <a:r>
              <a:rPr lang="en" sz="2667" i="1" dirty="0">
                <a:solidFill>
                  <a:srgbClr val="006000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" sz="2667" b="1" dirty="0">
                <a:solidFill>
                  <a:srgbClr val="502000"/>
                </a:solidFill>
                <a:latin typeface="Courier New"/>
                <a:ea typeface="Courier New"/>
                <a:cs typeface="Courier New"/>
                <a:sym typeface="Courier New"/>
              </a:rPr>
              <a:t>, const float </a:t>
            </a:r>
            <a:r>
              <a:rPr lang="en" sz="2667" i="1" dirty="0">
                <a:solidFill>
                  <a:srgbClr val="006000"/>
                </a:solidFill>
                <a:latin typeface="Courier New"/>
                <a:ea typeface="Courier New"/>
                <a:cs typeface="Courier New"/>
                <a:sym typeface="Courier New"/>
              </a:rPr>
              <a:t>b</a:t>
            </a:r>
            <a:r>
              <a:rPr lang="en" sz="2667" b="1" dirty="0">
                <a:solidFill>
                  <a:srgbClr val="502000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sz="2667" b="1" dirty="0">
              <a:solidFill>
                <a:srgbClr val="502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3298978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10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6600" dirty="0"/>
              <a:t>Not a Number in Java</a:t>
            </a:r>
            <a:endParaRPr sz="6600" dirty="0"/>
          </a:p>
        </p:txBody>
      </p:sp>
      <p:sp>
        <p:nvSpPr>
          <p:cNvPr id="804" name="Google Shape;804;p10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23</a:t>
            </a:fld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7544D3-E67D-4E1F-A5C6-D4B722E9E765}"/>
              </a:ext>
            </a:extLst>
          </p:cNvPr>
          <p:cNvSpPr txBox="1"/>
          <p:nvPr/>
        </p:nvSpPr>
        <p:spPr>
          <a:xfrm>
            <a:off x="1139232" y="1872904"/>
            <a:ext cx="609683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D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&gt;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D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&lt;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D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!=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D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&gt;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&lt;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!=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kumimoji="0" lang="en-US" alt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AA4A78A-C890-4B06-9EC8-AC7C50C3146E}"/>
              </a:ext>
            </a:extLst>
          </p:cNvPr>
          <p:cNvSpPr/>
          <p:nvPr/>
        </p:nvSpPr>
        <p:spPr>
          <a:xfrm>
            <a:off x="6325438" y="1713244"/>
            <a:ext cx="4230356" cy="3431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</a:rPr>
              <a:t>How many are true?</a:t>
            </a:r>
          </a:p>
          <a:p>
            <a:pPr algn="ctr"/>
            <a:endParaRPr lang="en-US" sz="3200" dirty="0">
              <a:solidFill>
                <a:sysClr val="windowText" lastClr="000000"/>
              </a:solidFill>
            </a:endParaRPr>
          </a:p>
          <a:p>
            <a:pPr marL="342900" indent="-342900" algn="ctr">
              <a:buAutoNum type="alphaLcParenR"/>
            </a:pPr>
            <a:r>
              <a:rPr lang="en-US" sz="2400" dirty="0">
                <a:solidFill>
                  <a:sysClr val="windowText" lastClr="000000"/>
                </a:solidFill>
              </a:rPr>
              <a:t>0</a:t>
            </a:r>
          </a:p>
          <a:p>
            <a:pPr marL="342900" indent="-342900" algn="ctr">
              <a:buAutoNum type="alphaLcParenR"/>
            </a:pPr>
            <a:r>
              <a:rPr lang="en-US" sz="2400" dirty="0">
                <a:solidFill>
                  <a:sysClr val="windowText" lastClr="000000"/>
                </a:solidFill>
              </a:rPr>
              <a:t>1</a:t>
            </a:r>
          </a:p>
          <a:p>
            <a:pPr marL="342900" indent="-342900" algn="ctr">
              <a:buAutoNum type="alphaLcParenR"/>
            </a:pPr>
            <a:r>
              <a:rPr lang="en-US" sz="2400" dirty="0">
                <a:solidFill>
                  <a:sysClr val="windowText" lastClr="000000"/>
                </a:solidFill>
              </a:rPr>
              <a:t>2</a:t>
            </a:r>
          </a:p>
          <a:p>
            <a:pPr marL="342900" indent="-342900" algn="ctr">
              <a:buAutoNum type="alphaLcParenR"/>
            </a:pPr>
            <a:r>
              <a:rPr lang="en-US" sz="2400" dirty="0">
                <a:solidFill>
                  <a:sysClr val="windowText" lastClr="000000"/>
                </a:solidFill>
              </a:rPr>
              <a:t>3</a:t>
            </a:r>
          </a:p>
          <a:p>
            <a:pPr marL="342900" indent="-342900" algn="ctr">
              <a:buAutoNum type="alphaLcParenR"/>
            </a:pPr>
            <a:r>
              <a:rPr lang="en-US" sz="2400" dirty="0">
                <a:solidFill>
                  <a:sysClr val="windowText" lastClr="000000"/>
                </a:solidFill>
              </a:rPr>
              <a:t>4</a:t>
            </a:r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F3CC7E3F-2E58-C956-94E7-26FB4EAF22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789022" y="4987783"/>
            <a:ext cx="1269564" cy="126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325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10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6600" dirty="0"/>
              <a:t>Not a Number in Java</a:t>
            </a:r>
            <a:endParaRPr sz="6600" dirty="0"/>
          </a:p>
        </p:txBody>
      </p:sp>
      <p:sp>
        <p:nvSpPr>
          <p:cNvPr id="804" name="Google Shape;804;p10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24</a:t>
            </a:fld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7544D3-E67D-4E1F-A5C6-D4B722E9E765}"/>
              </a:ext>
            </a:extLst>
          </p:cNvPr>
          <p:cNvSpPr txBox="1"/>
          <p:nvPr/>
        </p:nvSpPr>
        <p:spPr>
          <a:xfrm>
            <a:off x="1139231" y="1872904"/>
            <a:ext cx="994410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D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&gt;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D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&lt;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D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!=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D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sng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2800" b="0" i="0" u="none" strike="sng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NaN</a:t>
            </a:r>
            <a:r>
              <a:rPr kumimoji="0" lang="en-US" altLang="en-US" sz="2800" b="0" i="0" u="none" strike="sng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kumimoji="0" lang="en-US" altLang="en-US" sz="2800" b="0" i="0" u="none" strike="sng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NaN</a:t>
            </a:r>
            <a:r>
              <a:rPr kumimoji="0" lang="en-US" altLang="en-US" sz="2800" b="0" i="0" u="none" strike="sng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2800" b="0" i="0" u="non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use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Float.isNAN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(float) instead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&gt;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&lt;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!=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kumimoji="0" lang="en-US" alt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6733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0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6600" dirty="0"/>
              <a:t>Errors:  Allow to Check</a:t>
            </a:r>
            <a:endParaRPr sz="6600" dirty="0"/>
          </a:p>
        </p:txBody>
      </p:sp>
      <p:sp>
        <p:nvSpPr>
          <p:cNvPr id="811" name="Google Shape;811;p10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dirty="0"/>
              <a:t>Use one special value to represent error:</a:t>
            </a:r>
          </a:p>
          <a:p>
            <a:pPr marL="0" indent="0">
              <a:buNone/>
            </a:pPr>
            <a:endParaRPr dirty="0"/>
          </a:p>
          <a:p>
            <a:pPr marL="0" indent="0">
              <a:spcBef>
                <a:spcPts val="1333"/>
              </a:spcBef>
              <a:buNone/>
            </a:pPr>
            <a:endParaRPr dirty="0"/>
          </a:p>
          <a:p>
            <a:pPr marL="609585" indent="-558786">
              <a:spcBef>
                <a:spcPts val="1333"/>
              </a:spcBef>
            </a:pPr>
            <a:r>
              <a:rPr lang="en" dirty="0"/>
              <a:t>Reads one character from file</a:t>
            </a:r>
            <a:endParaRPr dirty="0"/>
          </a:p>
          <a:p>
            <a:pPr marL="609585" indent="-558786"/>
            <a:r>
              <a:rPr lang="en" dirty="0"/>
              <a:t>Returns EOF on error or no more characters available</a:t>
            </a:r>
            <a:endParaRPr dirty="0"/>
          </a:p>
          <a:p>
            <a:pPr marL="609585" indent="-558786"/>
            <a:r>
              <a:rPr lang="en-US" dirty="0"/>
              <a:t>Stores error info in </a:t>
            </a:r>
            <a:r>
              <a:rPr lang="en" dirty="0"/>
              <a:t>global variable </a:t>
            </a:r>
            <a:r>
              <a:rPr lang="en" sz="4400" b="1" dirty="0">
                <a:latin typeface="Inconsolata"/>
                <a:ea typeface="Inconsolata"/>
                <a:cs typeface="Inconsolata"/>
                <a:sym typeface="Inconsolata"/>
              </a:rPr>
              <a:t>errno</a:t>
            </a:r>
            <a:endParaRPr sz="4400" b="1" dirty="0"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812" name="Google Shape;812;p10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25</a:t>
            </a:fld>
            <a:endParaRPr/>
          </a:p>
        </p:txBody>
      </p:sp>
      <p:sp>
        <p:nvSpPr>
          <p:cNvPr id="813" name="Google Shape;813;p105"/>
          <p:cNvSpPr txBox="1"/>
          <p:nvPr/>
        </p:nvSpPr>
        <p:spPr>
          <a:xfrm>
            <a:off x="1524000" y="2108623"/>
            <a:ext cx="9144000" cy="7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597" algn="ctr">
              <a:lnSpc>
                <a:spcPct val="115000"/>
              </a:lnSpc>
            </a:pPr>
            <a:r>
              <a:rPr lang="en" sz="2667" b="1" dirty="0">
                <a:solidFill>
                  <a:srgbClr val="502000"/>
                </a:solidFill>
                <a:latin typeface="Courier New"/>
                <a:ea typeface="Courier New"/>
                <a:cs typeface="Courier New"/>
                <a:sym typeface="Courier New"/>
              </a:rPr>
              <a:t>int fgetc(FILE* </a:t>
            </a:r>
            <a:r>
              <a:rPr lang="en" sz="2667" i="1" dirty="0">
                <a:solidFill>
                  <a:srgbClr val="006000"/>
                </a:solidFill>
                <a:latin typeface="Courier New"/>
                <a:ea typeface="Courier New"/>
                <a:cs typeface="Courier New"/>
                <a:sym typeface="Courier New"/>
              </a:rPr>
              <a:t>file</a:t>
            </a:r>
            <a:r>
              <a:rPr lang="en" sz="2667" b="1" dirty="0">
                <a:solidFill>
                  <a:srgbClr val="502000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sz="2667" b="1" dirty="0">
              <a:solidFill>
                <a:srgbClr val="502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10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>
                <a:latin typeface="Inconsolata"/>
                <a:ea typeface="Inconsolata"/>
                <a:cs typeface="Inconsolata"/>
                <a:sym typeface="Inconsolata"/>
              </a:rPr>
              <a:t>errno</a:t>
            </a:r>
            <a:r>
              <a:rPr lang="en"/>
              <a:t> in C/C++</a:t>
            </a:r>
            <a:endParaRPr/>
          </a:p>
        </p:txBody>
      </p:sp>
      <p:sp>
        <p:nvSpPr>
          <p:cNvPr id="820" name="Google Shape;820;p10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/>
            <a:r>
              <a:rPr lang="en"/>
              <a:t>Global int variable that holds error codes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Error codes defined by constants</a:t>
            </a:r>
            <a:endParaRPr/>
          </a:p>
        </p:txBody>
      </p:sp>
      <p:sp>
        <p:nvSpPr>
          <p:cNvPr id="819" name="Google Shape;819;p10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26</a:t>
            </a:fld>
            <a:endParaRPr/>
          </a:p>
        </p:txBody>
      </p:sp>
      <p:sp>
        <p:nvSpPr>
          <p:cNvPr id="821" name="Google Shape;821;p106"/>
          <p:cNvSpPr txBox="1"/>
          <p:nvPr/>
        </p:nvSpPr>
        <p:spPr>
          <a:xfrm>
            <a:off x="415600" y="2641667"/>
            <a:ext cx="4234800" cy="38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200" dirty="0">
                <a:highlight>
                  <a:srgbClr val="FFFFFF"/>
                </a:highlight>
              </a:rPr>
              <a:t>EACCES </a:t>
            </a:r>
            <a:endParaRPr sz="1200" dirty="0">
              <a:highlight>
                <a:srgbClr val="FFFFFF"/>
              </a:highlight>
            </a:endParaRPr>
          </a:p>
          <a:p>
            <a:pPr>
              <a:lnSpc>
                <a:spcPct val="115000"/>
              </a:lnSpc>
            </a:pPr>
            <a:r>
              <a:rPr lang="en" sz="1200" dirty="0">
                <a:highlight>
                  <a:srgbClr val="FFFFFF"/>
                </a:highlight>
              </a:rPr>
              <a:t>Another process has the file locked.</a:t>
            </a:r>
            <a:endParaRPr sz="1200" dirty="0">
              <a:highlight>
                <a:srgbClr val="FFFFFF"/>
              </a:highlight>
            </a:endParaRPr>
          </a:p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" sz="1200" dirty="0">
                <a:highlight>
                  <a:srgbClr val="FFFFFF"/>
                </a:highlight>
              </a:rPr>
              <a:t>EBADF </a:t>
            </a:r>
            <a:endParaRPr sz="1200" dirty="0">
              <a:highlight>
                <a:srgbClr val="FFFFFF"/>
              </a:highlight>
            </a:endParaRPr>
          </a:p>
          <a:p>
            <a:pPr>
              <a:lnSpc>
                <a:spcPct val="115000"/>
              </a:lnSpc>
            </a:pPr>
            <a:r>
              <a:rPr lang="en" sz="1200" dirty="0">
                <a:highlight>
                  <a:srgbClr val="FFFFFF"/>
                </a:highlight>
              </a:rPr>
              <a:t>stdin is not a valid stream opened for reading.</a:t>
            </a:r>
            <a:endParaRPr sz="1200" dirty="0">
              <a:highlight>
                <a:srgbClr val="FFFFFF"/>
              </a:highlight>
            </a:endParaRPr>
          </a:p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" sz="1200" dirty="0">
                <a:highlight>
                  <a:srgbClr val="FFFFFF"/>
                </a:highlight>
              </a:rPr>
              <a:t>EINTR </a:t>
            </a:r>
            <a:endParaRPr sz="1200" dirty="0">
              <a:highlight>
                <a:srgbClr val="FFFFFF"/>
              </a:highlight>
            </a:endParaRPr>
          </a:p>
          <a:p>
            <a:pPr>
              <a:lnSpc>
                <a:spcPct val="115000"/>
              </a:lnSpc>
            </a:pPr>
            <a:r>
              <a:rPr lang="en" sz="1200" dirty="0">
                <a:highlight>
                  <a:srgbClr val="FFFFFF"/>
                </a:highlight>
              </a:rPr>
              <a:t>A signal interrupted the call.</a:t>
            </a:r>
            <a:endParaRPr sz="1200" dirty="0">
              <a:highlight>
                <a:srgbClr val="FFFFFF"/>
              </a:highlight>
            </a:endParaRPr>
          </a:p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" sz="1200" dirty="0">
                <a:highlight>
                  <a:srgbClr val="FFFFFF"/>
                </a:highlight>
              </a:rPr>
              <a:t>EIO </a:t>
            </a:r>
            <a:endParaRPr sz="1200" dirty="0">
              <a:highlight>
                <a:srgbClr val="FFFFFF"/>
              </a:highlight>
            </a:endParaRPr>
          </a:p>
          <a:p>
            <a:pPr>
              <a:lnSpc>
                <a:spcPct val="115000"/>
              </a:lnSpc>
            </a:pPr>
            <a:r>
              <a:rPr lang="en" sz="1200" dirty="0">
                <a:highlight>
                  <a:srgbClr val="FFFFFF"/>
                </a:highlight>
              </a:rPr>
              <a:t>An input error occurred.</a:t>
            </a:r>
            <a:endParaRPr sz="1200" dirty="0">
              <a:highlight>
                <a:srgbClr val="FFFFFF"/>
              </a:highlight>
            </a:endParaRPr>
          </a:p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" sz="1200" dirty="0">
                <a:highlight>
                  <a:srgbClr val="FFFFFF"/>
                </a:highlight>
              </a:rPr>
              <a:t>EISDIR </a:t>
            </a:r>
            <a:endParaRPr sz="1200" dirty="0">
              <a:highlight>
                <a:srgbClr val="FFFFFF"/>
              </a:highlight>
            </a:endParaRPr>
          </a:p>
          <a:p>
            <a:pPr>
              <a:lnSpc>
                <a:spcPct val="115000"/>
              </a:lnSpc>
            </a:pPr>
            <a:r>
              <a:rPr lang="en" sz="1200" dirty="0">
                <a:highlight>
                  <a:srgbClr val="FFFFFF"/>
                </a:highlight>
              </a:rPr>
              <a:t>The open object is a directory, rather than a file.</a:t>
            </a:r>
            <a:endParaRPr sz="1200" dirty="0">
              <a:highlight>
                <a:srgbClr val="FFFFFF"/>
              </a:highlight>
            </a:endParaRPr>
          </a:p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" sz="1200" dirty="0">
                <a:highlight>
                  <a:srgbClr val="FFFFFF"/>
                </a:highlight>
              </a:rPr>
              <a:t>ENOMEM </a:t>
            </a:r>
            <a:endParaRPr sz="1200" dirty="0">
              <a:highlight>
                <a:srgbClr val="FFFFFF"/>
              </a:highlight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" sz="1200" dirty="0">
                <a:highlight>
                  <a:srgbClr val="FFFFFF"/>
                </a:highlight>
              </a:rPr>
              <a:t>Memory could not be allocated for internal buffers.</a:t>
            </a:r>
            <a:endParaRPr sz="1200" dirty="0">
              <a:highlight>
                <a:srgbClr val="FFFFFF"/>
              </a:highlight>
            </a:endParaRPr>
          </a:p>
        </p:txBody>
      </p:sp>
      <p:sp>
        <p:nvSpPr>
          <p:cNvPr id="822" name="Google Shape;822;p106"/>
          <p:cNvSpPr txBox="1"/>
          <p:nvPr/>
        </p:nvSpPr>
        <p:spPr>
          <a:xfrm>
            <a:off x="6096000" y="2641667"/>
            <a:ext cx="4234800" cy="38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1200">
                <a:highlight>
                  <a:srgbClr val="FFFFFF"/>
                </a:highlight>
              </a:rPr>
              <a:t>ENXIO </a:t>
            </a:r>
            <a:endParaRPr sz="1200">
              <a:highlight>
                <a:srgbClr val="FFFFFF"/>
              </a:highlight>
            </a:endParaRPr>
          </a:p>
          <a:p>
            <a:pPr>
              <a:lnSpc>
                <a:spcPct val="115000"/>
              </a:lnSpc>
            </a:pPr>
            <a:r>
              <a:rPr lang="en" sz="1200">
                <a:highlight>
                  <a:srgbClr val="FFFFFF"/>
                </a:highlight>
              </a:rPr>
              <a:t>A device error occurred.</a:t>
            </a:r>
            <a:endParaRPr sz="1200">
              <a:highlight>
                <a:srgbClr val="FFFFFF"/>
              </a:highlight>
            </a:endParaRPr>
          </a:p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" sz="1200">
                <a:highlight>
                  <a:srgbClr val="FFFFFF"/>
                </a:highlight>
              </a:rPr>
              <a:t>EOVERFLOW </a:t>
            </a:r>
            <a:endParaRPr sz="1200">
              <a:highlight>
                <a:srgbClr val="FFFFFF"/>
              </a:highlight>
            </a:endParaRPr>
          </a:p>
          <a:p>
            <a:pPr>
              <a:lnSpc>
                <a:spcPct val="115000"/>
              </a:lnSpc>
            </a:pPr>
            <a:r>
              <a:rPr lang="en" sz="1200">
                <a:highlight>
                  <a:srgbClr val="FFFFFF"/>
                </a:highlight>
              </a:rPr>
              <a:t>The file is a regular file and an attempt was made to read at or beyond the offset maximum associated with the corresponding stream.</a:t>
            </a:r>
            <a:endParaRPr sz="1200">
              <a:highlight>
                <a:srgbClr val="FFFFFF"/>
              </a:highlight>
            </a:endParaRPr>
          </a:p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" sz="1200">
                <a:highlight>
                  <a:srgbClr val="FFFFFF"/>
                </a:highlight>
              </a:rPr>
              <a:t>EWOULDBLOCK </a:t>
            </a:r>
            <a:endParaRPr sz="1200">
              <a:highlight>
                <a:srgbClr val="FFFFFF"/>
              </a:highlight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" sz="1200">
                <a:highlight>
                  <a:srgbClr val="FFFFFF"/>
                </a:highlight>
              </a:rPr>
              <a:t>The underlying file descriptor is a non-blocking socket and no data is ready to be read.</a:t>
            </a:r>
            <a:endParaRPr sz="1200"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10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6600" dirty="0"/>
              <a:t>Errors:  Allow to Check</a:t>
            </a:r>
            <a:endParaRPr sz="6600" dirty="0"/>
          </a:p>
        </p:txBody>
      </p:sp>
      <p:sp>
        <p:nvSpPr>
          <p:cNvPr id="827" name="Google Shape;827;p10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endParaRPr dirty="0"/>
          </a:p>
          <a:p>
            <a:pPr marL="0" indent="0">
              <a:spcBef>
                <a:spcPts val="1333"/>
              </a:spcBef>
              <a:buNone/>
            </a:pPr>
            <a:endParaRPr lang="en-US" dirty="0"/>
          </a:p>
          <a:p>
            <a:pPr marL="0" indent="0">
              <a:spcBef>
                <a:spcPts val="1333"/>
              </a:spcBef>
              <a:buNone/>
            </a:pPr>
            <a:endParaRPr lang="en-US" dirty="0"/>
          </a:p>
          <a:p>
            <a:pPr marL="0" indent="0">
              <a:spcBef>
                <a:spcPts val="1333"/>
              </a:spcBef>
              <a:buNone/>
            </a:pPr>
            <a:endParaRPr dirty="0"/>
          </a:p>
          <a:p>
            <a:pPr marL="0" indent="0">
              <a:spcBef>
                <a:spcPts val="1333"/>
              </a:spcBef>
              <a:buNone/>
            </a:pPr>
            <a:endParaRPr dirty="0"/>
          </a:p>
          <a:p>
            <a:pPr marL="609585" indent="-558786">
              <a:spcBef>
                <a:spcPts val="1333"/>
              </a:spcBef>
            </a:pPr>
            <a:r>
              <a:rPr lang="en" dirty="0"/>
              <a:t>All based on developer knowledge and discipline</a:t>
            </a:r>
            <a:endParaRPr dirty="0"/>
          </a:p>
          <a:p>
            <a:pPr marL="609585" indent="-558786"/>
            <a:r>
              <a:rPr lang="en" dirty="0"/>
              <a:t>Compiler should help here, at least warn that a function may fail when error not handled</a:t>
            </a:r>
            <a:endParaRPr dirty="0"/>
          </a:p>
        </p:txBody>
      </p:sp>
      <p:sp>
        <p:nvSpPr>
          <p:cNvPr id="829" name="Google Shape;829;p10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27</a:t>
            </a:fld>
            <a:endParaRPr/>
          </a:p>
        </p:txBody>
      </p:sp>
      <p:sp>
        <p:nvSpPr>
          <p:cNvPr id="830" name="Google Shape;830;p107"/>
          <p:cNvSpPr txBox="1"/>
          <p:nvPr/>
        </p:nvSpPr>
        <p:spPr>
          <a:xfrm>
            <a:off x="3171567" y="1429000"/>
            <a:ext cx="7218400" cy="22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200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char</a:t>
            </a:r>
            <a:r>
              <a:rPr lang="en" sz="32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c = fgetc(stdin);</a:t>
            </a:r>
            <a:endParaRPr sz="32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32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if</a:t>
            </a:r>
            <a:r>
              <a:rPr lang="en" sz="32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(errno != </a:t>
            </a:r>
            <a:r>
              <a:rPr lang="en" sz="3200" b="1" dirty="0">
                <a:solidFill>
                  <a:srgbClr val="0000DD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</a:t>
            </a:r>
            <a:r>
              <a:rPr lang="en" sz="32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) {</a:t>
            </a:r>
            <a:endParaRPr sz="32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32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" sz="32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// Handle error here</a:t>
            </a:r>
            <a:endParaRPr sz="32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32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</a:t>
            </a:r>
            <a:endParaRPr sz="32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10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6600" dirty="0"/>
              <a:t>Errors:  Allow to Check</a:t>
            </a:r>
            <a:endParaRPr sz="6600" dirty="0"/>
          </a:p>
        </p:txBody>
      </p:sp>
      <p:sp>
        <p:nvSpPr>
          <p:cNvPr id="836" name="Google Shape;836;p10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/>
            <a:r>
              <a:rPr lang="en"/>
              <a:t>Google created the Go language recently</a:t>
            </a:r>
            <a:endParaRPr/>
          </a:p>
          <a:p>
            <a:pPr marL="609585" indent="-558786"/>
            <a:r>
              <a:rPr lang="en"/>
              <a:t>Functions in Go can return multiple values</a:t>
            </a:r>
            <a:endParaRPr/>
          </a:p>
        </p:txBody>
      </p:sp>
      <p:sp>
        <p:nvSpPr>
          <p:cNvPr id="837" name="Google Shape;837;p10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28</a:t>
            </a:fld>
            <a:endParaRPr/>
          </a:p>
        </p:txBody>
      </p:sp>
      <p:sp>
        <p:nvSpPr>
          <p:cNvPr id="838" name="Google Shape;838;p108"/>
          <p:cNvSpPr txBox="1"/>
          <p:nvPr/>
        </p:nvSpPr>
        <p:spPr>
          <a:xfrm>
            <a:off x="1123851" y="3188912"/>
            <a:ext cx="5721600" cy="34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28571"/>
              </a:lnSpc>
            </a:pPr>
            <a:r>
              <a:rPr lang="en" sz="2533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func</a:t>
            </a:r>
            <a:r>
              <a:rPr lang="en" sz="25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vals() (</a:t>
            </a:r>
            <a:r>
              <a:rPr lang="en" sz="2533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int</a:t>
            </a:r>
            <a:r>
              <a:rPr lang="en" sz="25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, </a:t>
            </a:r>
            <a:r>
              <a:rPr lang="en" sz="2533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int</a:t>
            </a:r>
            <a:r>
              <a:rPr lang="en" sz="25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) {</a:t>
            </a:r>
            <a:endParaRPr sz="25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28571"/>
              </a:lnSpc>
            </a:pPr>
            <a:r>
              <a:rPr lang="en" sz="25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</a:t>
            </a:r>
            <a:r>
              <a:rPr lang="en" sz="2533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return</a:t>
            </a:r>
            <a:r>
              <a:rPr lang="en" sz="25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2533" b="1" dirty="0">
                <a:solidFill>
                  <a:srgbClr val="0000DD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3</a:t>
            </a:r>
            <a:r>
              <a:rPr lang="en" sz="25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, </a:t>
            </a:r>
            <a:r>
              <a:rPr lang="en" sz="2533" b="1" dirty="0">
                <a:solidFill>
                  <a:srgbClr val="0000DD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7</a:t>
            </a:r>
            <a:endParaRPr sz="25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28571"/>
              </a:lnSpc>
            </a:pPr>
            <a:r>
              <a:rPr lang="en" sz="25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</a:t>
            </a:r>
            <a:endParaRPr sz="25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28571"/>
              </a:lnSpc>
            </a:pPr>
            <a:r>
              <a:rPr lang="en" sz="2533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func</a:t>
            </a:r>
            <a:r>
              <a:rPr lang="en" sz="25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main() {</a:t>
            </a:r>
            <a:endParaRPr sz="25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28571"/>
              </a:lnSpc>
            </a:pPr>
            <a:r>
              <a:rPr lang="en" sz="25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a, b := vals()</a:t>
            </a:r>
            <a:endParaRPr sz="25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5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</a:t>
            </a:r>
            <a:endParaRPr sz="2467" dirty="0">
              <a:solidFill>
                <a:srgbClr val="954121"/>
              </a:solidFill>
              <a:highlight>
                <a:srgbClr val="F0F0F0"/>
              </a:highlight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  <p:pic>
        <p:nvPicPr>
          <p:cNvPr id="839" name="Google Shape;839;p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3236" y="3023067"/>
            <a:ext cx="5862531" cy="3310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4" name="Google Shape;844;p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3236" y="3023067"/>
            <a:ext cx="5862531" cy="3310699"/>
          </a:xfrm>
          <a:prstGeom prst="rect">
            <a:avLst/>
          </a:prstGeom>
          <a:noFill/>
          <a:ln>
            <a:noFill/>
          </a:ln>
        </p:spPr>
      </p:pic>
      <p:sp>
        <p:nvSpPr>
          <p:cNvPr id="845" name="Google Shape;845;p10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6600" dirty="0"/>
              <a:t>Errors:  Allow to Check</a:t>
            </a:r>
            <a:endParaRPr sz="6600" dirty="0"/>
          </a:p>
        </p:txBody>
      </p:sp>
      <p:sp>
        <p:nvSpPr>
          <p:cNvPr id="846" name="Google Shape;846;p10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/>
            <a:r>
              <a:rPr lang="en"/>
              <a:t>Google created the Go language recently</a:t>
            </a:r>
            <a:endParaRPr/>
          </a:p>
          <a:p>
            <a:pPr marL="609585" indent="-558786"/>
            <a:r>
              <a:rPr lang="en"/>
              <a:t>Multiple return used for errors</a:t>
            </a:r>
            <a:endParaRPr/>
          </a:p>
          <a:p>
            <a:pPr marL="609585" indent="-558786"/>
            <a:r>
              <a:rPr lang="en"/>
              <a:t>By convention, last return value that has an error type</a:t>
            </a:r>
            <a:endParaRPr/>
          </a:p>
        </p:txBody>
      </p:sp>
      <p:sp>
        <p:nvSpPr>
          <p:cNvPr id="847" name="Google Shape;847;p10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29</a:t>
            </a:fld>
            <a:endParaRPr/>
          </a:p>
        </p:txBody>
      </p:sp>
      <p:sp>
        <p:nvSpPr>
          <p:cNvPr id="848" name="Google Shape;848;p109"/>
          <p:cNvSpPr txBox="1"/>
          <p:nvPr/>
        </p:nvSpPr>
        <p:spPr>
          <a:xfrm>
            <a:off x="1168300" y="3939167"/>
            <a:ext cx="6904800" cy="2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func</a:t>
            </a:r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f1(arg </a:t>
            </a:r>
            <a:r>
              <a:rPr lang="en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int</a:t>
            </a:r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) (</a:t>
            </a:r>
            <a:r>
              <a:rPr lang="en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int</a:t>
            </a:r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, </a:t>
            </a:r>
            <a:r>
              <a:rPr lang="en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error</a:t>
            </a:r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);</a:t>
            </a:r>
            <a:endParaRPr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endParaRPr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if</a:t>
            </a:r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r, e := f1(i); e != </a:t>
            </a:r>
            <a:r>
              <a:rPr lang="en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nil</a:t>
            </a:r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{</a:t>
            </a:r>
            <a:endParaRPr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// Fail</a:t>
            </a:r>
            <a:endParaRPr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 </a:t>
            </a:r>
            <a:r>
              <a:rPr lang="en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else</a:t>
            </a:r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{</a:t>
            </a:r>
            <a:endParaRPr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// Worked</a:t>
            </a:r>
            <a:endParaRPr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</a:t>
            </a:r>
            <a:endParaRPr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31F09-733F-4FCC-B519-0E2299A60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2 Hints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D243D-8D58-4BB7-AF87-208FB06BD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ACD-29C2-4661-8CCF-56AFB7336F5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CA04DB-5763-4AB5-AEA0-65339E79A0EA}"/>
              </a:ext>
            </a:extLst>
          </p:cNvPr>
          <p:cNvSpPr txBox="1"/>
          <p:nvPr/>
        </p:nvSpPr>
        <p:spPr>
          <a:xfrm>
            <a:off x="933240" y="1522550"/>
            <a:ext cx="810022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88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BB00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field =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D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474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 }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 instance =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88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C();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Field f =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C.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getDeclaredField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("field");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Object value =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f.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(instance);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Class&lt;?&gt; c1 =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f.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getType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  <a:endParaRPr lang="en-US" altLang="en-US" dirty="0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Class&lt;?&gt; c2 =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value.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getClass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1167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3" name="Google Shape;853;p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3236" y="3023067"/>
            <a:ext cx="5862531" cy="3310699"/>
          </a:xfrm>
          <a:prstGeom prst="rect">
            <a:avLst/>
          </a:prstGeom>
          <a:noFill/>
          <a:ln>
            <a:noFill/>
          </a:ln>
        </p:spPr>
      </p:pic>
      <p:sp>
        <p:nvSpPr>
          <p:cNvPr id="854" name="Google Shape;854;p1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6600" dirty="0"/>
              <a:t>Errors:  Allow to Check</a:t>
            </a:r>
            <a:endParaRPr sz="6600" dirty="0"/>
          </a:p>
        </p:txBody>
      </p:sp>
      <p:sp>
        <p:nvSpPr>
          <p:cNvPr id="855" name="Google Shape;855;p11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/>
            <a:r>
              <a:rPr lang="en"/>
              <a:t>Google created the Go language recently</a:t>
            </a:r>
            <a:endParaRPr/>
          </a:p>
          <a:p>
            <a:pPr marL="609585" indent="-558786"/>
            <a:r>
              <a:rPr lang="en"/>
              <a:t>Multiple return used for errors</a:t>
            </a:r>
            <a:endParaRPr/>
          </a:p>
          <a:p>
            <a:pPr marL="609585" indent="-558786"/>
            <a:r>
              <a:rPr lang="en"/>
              <a:t>By convention, last return value that has an error type</a:t>
            </a:r>
            <a:endParaRPr/>
          </a:p>
        </p:txBody>
      </p:sp>
      <p:sp>
        <p:nvSpPr>
          <p:cNvPr id="856" name="Google Shape;856;p11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30</a:t>
            </a:fld>
            <a:endParaRPr/>
          </a:p>
        </p:txBody>
      </p:sp>
      <p:sp>
        <p:nvSpPr>
          <p:cNvPr id="857" name="Google Shape;857;p110"/>
          <p:cNvSpPr txBox="1"/>
          <p:nvPr/>
        </p:nvSpPr>
        <p:spPr>
          <a:xfrm>
            <a:off x="1168300" y="3939167"/>
            <a:ext cx="6904800" cy="2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b="1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func</a:t>
            </a:r>
            <a:r>
              <a:rPr lang="en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f1(arg </a:t>
            </a:r>
            <a:r>
              <a:rPr lang="en" b="1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int</a:t>
            </a:r>
            <a:r>
              <a:rPr lang="en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) (</a:t>
            </a:r>
            <a:r>
              <a:rPr lang="en" b="1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int</a:t>
            </a:r>
            <a:r>
              <a:rPr lang="en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, </a:t>
            </a:r>
            <a:r>
              <a:rPr lang="en" b="1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error</a:t>
            </a:r>
            <a:r>
              <a:rPr lang="en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);</a:t>
            </a:r>
            <a:endParaRPr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endParaRPr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r, _ := f1(i);</a:t>
            </a:r>
            <a:endParaRPr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// I don’t care</a:t>
            </a:r>
            <a:endParaRPr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3" name="Google Shape;853;p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3236" y="3023067"/>
            <a:ext cx="5862531" cy="3310699"/>
          </a:xfrm>
          <a:prstGeom prst="rect">
            <a:avLst/>
          </a:prstGeom>
          <a:noFill/>
          <a:ln>
            <a:noFill/>
          </a:ln>
        </p:spPr>
      </p:pic>
      <p:sp>
        <p:nvSpPr>
          <p:cNvPr id="854" name="Google Shape;854;p1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6600" dirty="0"/>
              <a:t>Errors:  Allow to Check</a:t>
            </a:r>
            <a:endParaRPr sz="6600" dirty="0"/>
          </a:p>
        </p:txBody>
      </p:sp>
      <p:sp>
        <p:nvSpPr>
          <p:cNvPr id="855" name="Google Shape;855;p11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/>
            <a:r>
              <a:rPr lang="en"/>
              <a:t>Google created the Go language recently</a:t>
            </a:r>
            <a:endParaRPr/>
          </a:p>
          <a:p>
            <a:pPr marL="609585" indent="-558786"/>
            <a:r>
              <a:rPr lang="en"/>
              <a:t>Multiple return used for errors</a:t>
            </a:r>
            <a:endParaRPr/>
          </a:p>
          <a:p>
            <a:pPr marL="609585" indent="-558786"/>
            <a:r>
              <a:rPr lang="en"/>
              <a:t>By convention, last return value that has an error type</a:t>
            </a:r>
            <a:endParaRPr/>
          </a:p>
        </p:txBody>
      </p:sp>
      <p:sp>
        <p:nvSpPr>
          <p:cNvPr id="856" name="Google Shape;856;p11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31</a:t>
            </a:fld>
            <a:endParaRPr/>
          </a:p>
        </p:txBody>
      </p:sp>
      <p:sp>
        <p:nvSpPr>
          <p:cNvPr id="857" name="Google Shape;857;p110"/>
          <p:cNvSpPr txBox="1"/>
          <p:nvPr/>
        </p:nvSpPr>
        <p:spPr>
          <a:xfrm>
            <a:off x="1168300" y="3939167"/>
            <a:ext cx="6904800" cy="2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b="1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func</a:t>
            </a:r>
            <a:r>
              <a:rPr lang="en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f1(arg </a:t>
            </a:r>
            <a:r>
              <a:rPr lang="en" b="1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int</a:t>
            </a:r>
            <a:r>
              <a:rPr lang="en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) (</a:t>
            </a:r>
            <a:r>
              <a:rPr lang="en" b="1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int</a:t>
            </a:r>
            <a:r>
              <a:rPr lang="en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, </a:t>
            </a:r>
            <a:r>
              <a:rPr lang="en" b="1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error</a:t>
            </a:r>
            <a:r>
              <a:rPr lang="en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);</a:t>
            </a:r>
            <a:endParaRPr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endParaRPr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r, _ := f1(i);</a:t>
            </a:r>
            <a:endParaRPr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// I don’t care</a:t>
            </a:r>
            <a:endParaRPr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  <p:pic>
        <p:nvPicPr>
          <p:cNvPr id="2" name="Google Shape;867;p111">
            <a:extLst>
              <a:ext uri="{FF2B5EF4-FFF2-40B4-BE49-F238E27FC236}">
                <a16:creationId xmlns:a16="http://schemas.microsoft.com/office/drawing/2014/main" id="{F2BA67A8-47BB-4842-B113-84386DFCF5F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1900" y="2076334"/>
            <a:ext cx="5676600" cy="42574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370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DB6851-256C-97D2-D929-369C7E983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t>32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8FFD6E-E595-C7A1-793B-6E8917CFA57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040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1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Errors:  Exceptions</a:t>
            </a:r>
            <a:endParaRPr/>
          </a:p>
        </p:txBody>
      </p:sp>
      <p:sp>
        <p:nvSpPr>
          <p:cNvPr id="890" name="Google Shape;890;p11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/>
            <a:r>
              <a:rPr lang="en" dirty="0"/>
              <a:t>An exception is an unexpected or unusual condition that arises during execution</a:t>
            </a:r>
            <a:endParaRPr dirty="0"/>
          </a:p>
          <a:p>
            <a:pPr marL="609585" indent="-558786"/>
            <a:r>
              <a:rPr lang="en" dirty="0"/>
              <a:t>Exceptions can be </a:t>
            </a:r>
            <a:r>
              <a:rPr lang="en" b="1" dirty="0"/>
              <a:t>thrown</a:t>
            </a:r>
            <a:r>
              <a:rPr lang="en" dirty="0"/>
              <a:t> (a.k.a. </a:t>
            </a:r>
            <a:r>
              <a:rPr lang="en" b="1" dirty="0"/>
              <a:t>raised</a:t>
            </a:r>
            <a:r>
              <a:rPr lang="en" dirty="0"/>
              <a:t>) when an error occurs</a:t>
            </a:r>
            <a:endParaRPr dirty="0"/>
          </a:p>
          <a:p>
            <a:pPr marL="609585" indent="-558786"/>
            <a:r>
              <a:rPr lang="en" dirty="0"/>
              <a:t>Exceptions can/must be </a:t>
            </a:r>
            <a:r>
              <a:rPr lang="en" b="1" dirty="0"/>
              <a:t>caught</a:t>
            </a:r>
            <a:r>
              <a:rPr lang="en" dirty="0"/>
              <a:t> to deal with the error</a:t>
            </a:r>
            <a:endParaRPr dirty="0"/>
          </a:p>
          <a:p>
            <a:pPr marL="609585" indent="-558786"/>
            <a:r>
              <a:rPr lang="en" dirty="0"/>
              <a:t>Java, C#, C++, Python all use exceptions</a:t>
            </a:r>
            <a:endParaRPr dirty="0"/>
          </a:p>
          <a:p>
            <a:pPr marL="609585" indent="0">
              <a:spcBef>
                <a:spcPts val="1333"/>
              </a:spcBef>
              <a:spcAft>
                <a:spcPts val="1333"/>
              </a:spcAft>
              <a:buNone/>
            </a:pPr>
            <a:endParaRPr dirty="0"/>
          </a:p>
        </p:txBody>
      </p:sp>
      <p:sp>
        <p:nvSpPr>
          <p:cNvPr id="891" name="Google Shape;891;p11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33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1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Errors:  Exceptions</a:t>
            </a:r>
            <a:endParaRPr/>
          </a:p>
        </p:txBody>
      </p:sp>
      <p:sp>
        <p:nvSpPr>
          <p:cNvPr id="873" name="Google Shape;873;p112"/>
          <p:cNvSpPr txBox="1">
            <a:spLocks noGrp="1"/>
          </p:cNvSpPr>
          <p:nvPr>
            <p:ph idx="1"/>
          </p:nvPr>
        </p:nvSpPr>
        <p:spPr>
          <a:xfrm>
            <a:off x="1097280" y="1373274"/>
            <a:ext cx="9890593" cy="449581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/>
            <a:r>
              <a:rPr lang="en" dirty="0"/>
              <a:t>An exception is an unexpected or unusual condition that arises during execution</a:t>
            </a:r>
            <a:endParaRPr dirty="0"/>
          </a:p>
          <a:p>
            <a:pPr marL="609585" indent="0">
              <a:spcAft>
                <a:spcPts val="1333"/>
              </a:spcAft>
              <a:buNone/>
            </a:pPr>
            <a:endParaRPr dirty="0"/>
          </a:p>
        </p:txBody>
      </p:sp>
      <p:sp>
        <p:nvSpPr>
          <p:cNvPr id="874" name="Google Shape;874;p11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34</a:t>
            </a:fld>
            <a:endParaRPr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B10EF2C-CB2D-4281-9729-7C8CC1BF3C1F}"/>
              </a:ext>
            </a:extLst>
          </p:cNvPr>
          <p:cNvSpPr/>
          <p:nvPr/>
        </p:nvSpPr>
        <p:spPr>
          <a:xfrm>
            <a:off x="944015" y="2706181"/>
            <a:ext cx="4190692" cy="2935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585" indent="-558786"/>
            <a:r>
              <a:rPr lang="en-GB" sz="2400" dirty="0">
                <a:solidFill>
                  <a:sysClr val="windowText" lastClr="000000"/>
                </a:solidFill>
              </a:rPr>
              <a:t>How many are exceptions?</a:t>
            </a:r>
          </a:p>
          <a:p>
            <a:pPr marL="609585" indent="-558786"/>
            <a:r>
              <a:rPr lang="pt-BR" sz="2400" dirty="0">
                <a:solidFill>
                  <a:sysClr val="windowText" lastClr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a) 1  b) 2  c) 3  d) 4</a:t>
            </a:r>
          </a:p>
          <a:p>
            <a:pPr marL="609585" indent="-558786"/>
            <a:endParaRPr lang="en-GB" dirty="0">
              <a:solidFill>
                <a:sysClr val="windowText" lastClr="000000"/>
              </a:solidFill>
            </a:endParaRPr>
          </a:p>
          <a:p>
            <a:pPr marL="0" indent="0">
              <a:spcBef>
                <a:spcPts val="1333"/>
              </a:spcBef>
              <a:buNone/>
            </a:pPr>
            <a:r>
              <a:rPr lang="en-GB" dirty="0" err="1">
                <a:solidFill>
                  <a:sysClr val="windowText" lastClr="000000"/>
                </a:solidFill>
              </a:rPr>
              <a:t>i</a:t>
            </a:r>
            <a:r>
              <a:rPr lang="en-GB" dirty="0">
                <a:solidFill>
                  <a:sysClr val="windowText" lastClr="000000"/>
                </a:solidFill>
              </a:rPr>
              <a:t>) Access array out of bounds</a:t>
            </a:r>
          </a:p>
          <a:p>
            <a:pPr marL="0" indent="0">
              <a:buNone/>
            </a:pPr>
            <a:r>
              <a:rPr lang="en-GB" dirty="0">
                <a:solidFill>
                  <a:sysClr val="windowText" lastClr="000000"/>
                </a:solidFill>
              </a:rPr>
              <a:t>ii) Ask map for non-existing key</a:t>
            </a:r>
          </a:p>
          <a:p>
            <a:pPr marL="0" indent="0">
              <a:buNone/>
            </a:pPr>
            <a:r>
              <a:rPr lang="en-GB" dirty="0">
                <a:solidFill>
                  <a:sysClr val="windowText" lastClr="000000"/>
                </a:solidFill>
              </a:rPr>
              <a:t>iii) Divide int by zero</a:t>
            </a:r>
          </a:p>
          <a:p>
            <a:pPr marL="0" indent="0">
              <a:buNone/>
            </a:pPr>
            <a:r>
              <a:rPr lang="en-GB" dirty="0">
                <a:solidFill>
                  <a:sysClr val="windowText" lastClr="000000"/>
                </a:solidFill>
              </a:rPr>
              <a:t>iv) Divide float by zero</a:t>
            </a:r>
          </a:p>
          <a:p>
            <a:pPr marL="0" indent="0">
              <a:buNone/>
            </a:pPr>
            <a:r>
              <a:rPr lang="en-GB" dirty="0">
                <a:solidFill>
                  <a:sysClr val="windowText" lastClr="000000"/>
                </a:solidFill>
              </a:rPr>
              <a:t>v) Call method with wrong arguments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E0C0031D-36B7-2D84-67E7-B490D8241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789022" y="4987783"/>
            <a:ext cx="1269564" cy="126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0402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1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Exceptions in Java</a:t>
            </a:r>
            <a:endParaRPr/>
          </a:p>
        </p:txBody>
      </p:sp>
      <p:sp>
        <p:nvSpPr>
          <p:cNvPr id="897" name="Google Shape;897;p11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35</a:t>
            </a:fld>
            <a:endParaRPr/>
          </a:p>
        </p:txBody>
      </p:sp>
      <p:sp>
        <p:nvSpPr>
          <p:cNvPr id="898" name="Google Shape;898;p115"/>
          <p:cNvSpPr txBox="1"/>
          <p:nvPr/>
        </p:nvSpPr>
        <p:spPr>
          <a:xfrm>
            <a:off x="2890733" y="1982533"/>
            <a:ext cx="9526000" cy="42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8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try</a:t>
            </a:r>
            <a:r>
              <a:rPr lang="en" sz="2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{</a:t>
            </a:r>
            <a:endParaRPr sz="28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Class&lt;?&gt; c = Class.</a:t>
            </a:r>
            <a:r>
              <a:rPr lang="en" sz="28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forName</a:t>
            </a:r>
            <a:r>
              <a:rPr lang="en" sz="2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</a:t>
            </a:r>
            <a:r>
              <a:rPr lang="en" sz="2800" dirty="0">
                <a:solidFill>
                  <a:srgbClr val="333333"/>
                </a:solidFill>
                <a:highlight>
                  <a:srgbClr val="FFF0F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"className"</a:t>
            </a:r>
            <a:r>
              <a:rPr lang="en" sz="2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);</a:t>
            </a:r>
            <a:endParaRPr sz="28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c.</a:t>
            </a:r>
            <a:r>
              <a:rPr lang="en" sz="28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getDeclaredField</a:t>
            </a:r>
            <a:r>
              <a:rPr lang="en" sz="2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</a:t>
            </a:r>
            <a:r>
              <a:rPr lang="en" sz="2800" dirty="0">
                <a:solidFill>
                  <a:srgbClr val="333333"/>
                </a:solidFill>
                <a:highlight>
                  <a:srgbClr val="FFF0F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"fieldName"</a:t>
            </a:r>
            <a:r>
              <a:rPr lang="en" sz="2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);</a:t>
            </a:r>
            <a:endParaRPr sz="28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 </a:t>
            </a:r>
            <a:r>
              <a:rPr lang="en" sz="28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catch</a:t>
            </a:r>
            <a:r>
              <a:rPr lang="en" sz="2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(ClassNotFoundException e) {</a:t>
            </a:r>
            <a:endParaRPr sz="28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" sz="28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// Handle error</a:t>
            </a:r>
            <a:endParaRPr sz="28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 </a:t>
            </a:r>
            <a:r>
              <a:rPr lang="en" sz="28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catch</a:t>
            </a:r>
            <a:r>
              <a:rPr lang="en" sz="2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(NoSuchFieldException e) {</a:t>
            </a:r>
            <a:endParaRPr sz="28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" sz="28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// Handle error</a:t>
            </a:r>
            <a:endParaRPr sz="2800" dirty="0">
              <a:solidFill>
                <a:srgbClr val="888888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 </a:t>
            </a:r>
            <a:endParaRPr sz="2800" dirty="0">
              <a:solidFill>
                <a:srgbClr val="888888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  <p:sp>
        <p:nvSpPr>
          <p:cNvPr id="902" name="Google Shape;902;p115"/>
          <p:cNvSpPr txBox="1"/>
          <p:nvPr/>
        </p:nvSpPr>
        <p:spPr>
          <a:xfrm>
            <a:off x="614300" y="2124733"/>
            <a:ext cx="1707600" cy="6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800">
                <a:latin typeface="Proxima Nova"/>
                <a:ea typeface="Proxima Nova"/>
                <a:cs typeface="Proxima Nova"/>
                <a:sym typeface="Proxima Nova"/>
              </a:rPr>
              <a:t>Try block</a:t>
            </a:r>
            <a:endParaRPr sz="2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03" name="Google Shape;903;p115"/>
          <p:cNvSpPr txBox="1"/>
          <p:nvPr/>
        </p:nvSpPr>
        <p:spPr>
          <a:xfrm>
            <a:off x="75100" y="3397933"/>
            <a:ext cx="2531200" cy="6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800">
                <a:latin typeface="Proxima Nova"/>
                <a:ea typeface="Proxima Nova"/>
                <a:cs typeface="Proxima Nova"/>
                <a:sym typeface="Proxima Nova"/>
              </a:rPr>
              <a:t>Catch block 1</a:t>
            </a:r>
            <a:endParaRPr sz="2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04" name="Google Shape;904;p115"/>
          <p:cNvSpPr txBox="1"/>
          <p:nvPr/>
        </p:nvSpPr>
        <p:spPr>
          <a:xfrm>
            <a:off x="75100" y="4671133"/>
            <a:ext cx="2531200" cy="6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800">
                <a:latin typeface="Proxima Nova"/>
                <a:ea typeface="Proxima Nova"/>
                <a:cs typeface="Proxima Nova"/>
                <a:sym typeface="Proxima Nova"/>
              </a:rPr>
              <a:t>Catch block 2</a:t>
            </a:r>
            <a:endParaRPr sz="28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1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Exceptions in Java</a:t>
            </a:r>
            <a:endParaRPr/>
          </a:p>
        </p:txBody>
      </p:sp>
      <p:sp>
        <p:nvSpPr>
          <p:cNvPr id="910" name="Google Shape;910;p11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/>
            <a:r>
              <a:rPr lang="en"/>
              <a:t>Try blocks should be around methods that throw exceptions</a:t>
            </a:r>
            <a:endParaRPr/>
          </a:p>
          <a:p>
            <a:pPr marL="609585" indent="0">
              <a:spcBef>
                <a:spcPts val="1333"/>
              </a:spcBef>
              <a:buNone/>
            </a:pPr>
            <a:endParaRPr/>
          </a:p>
          <a:p>
            <a:pPr marL="609585" indent="-558786">
              <a:spcBef>
                <a:spcPts val="1333"/>
              </a:spcBef>
            </a:pPr>
            <a:r>
              <a:rPr lang="en"/>
              <a:t>Compilation error if you do not *</a:t>
            </a:r>
            <a:endParaRPr/>
          </a:p>
          <a:p>
            <a:pPr marL="609585" indent="-558786"/>
            <a:r>
              <a:rPr lang="en"/>
              <a:t>Must be followed by one or more catch blocks **</a:t>
            </a:r>
            <a:endParaRPr/>
          </a:p>
        </p:txBody>
      </p:sp>
      <p:sp>
        <p:nvSpPr>
          <p:cNvPr id="911" name="Google Shape;911;p11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36</a:t>
            </a:fld>
            <a:endParaRPr/>
          </a:p>
        </p:txBody>
      </p:sp>
      <p:sp>
        <p:nvSpPr>
          <p:cNvPr id="912" name="Google Shape;912;p116"/>
          <p:cNvSpPr txBox="1"/>
          <p:nvPr/>
        </p:nvSpPr>
        <p:spPr>
          <a:xfrm>
            <a:off x="1153788" y="2034389"/>
            <a:ext cx="103648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b="1" dirty="0">
                <a:solidFill>
                  <a:srgbClr val="0088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public</a:t>
            </a:r>
            <a:r>
              <a:rPr lang="en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Field </a:t>
            </a:r>
            <a:r>
              <a:rPr lang="en" b="1" dirty="0">
                <a:solidFill>
                  <a:srgbClr val="0066BB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getDeclaredField</a:t>
            </a:r>
            <a:r>
              <a:rPr lang="en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(String name) </a:t>
            </a:r>
            <a:r>
              <a:rPr lang="en" b="1" dirty="0">
                <a:solidFill>
                  <a:srgbClr val="0088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throws</a:t>
            </a:r>
            <a:r>
              <a:rPr lang="en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NoSuchFieldException</a:t>
            </a:r>
            <a:endParaRPr sz="2400" dirty="0">
              <a:solidFill>
                <a:srgbClr val="3538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1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Exceptions in Java</a:t>
            </a:r>
            <a:endParaRPr/>
          </a:p>
        </p:txBody>
      </p:sp>
      <p:sp>
        <p:nvSpPr>
          <p:cNvPr id="918" name="Google Shape;918;p11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/>
            <a:r>
              <a:rPr lang="en" dirty="0"/>
              <a:t>Exceptions are thrown with </a:t>
            </a:r>
            <a:r>
              <a:rPr lang="en" sz="2267" b="1" dirty="0">
                <a:solidFill>
                  <a:srgbClr val="008800"/>
                </a:solidFill>
                <a:highlight>
                  <a:srgbClr val="FFFFFF"/>
                </a:highlight>
                <a:latin typeface="Inconsolata"/>
                <a:ea typeface="Inconsolata"/>
                <a:cs typeface="Inconsolata"/>
                <a:sym typeface="Inconsolata"/>
              </a:rPr>
              <a:t>throw</a:t>
            </a:r>
          </a:p>
          <a:p>
            <a:pPr marL="609585" indent="-558786"/>
            <a:endParaRPr lang="en" sz="2267" b="1" dirty="0">
              <a:solidFill>
                <a:srgbClr val="008800"/>
              </a:solidFill>
              <a:highlight>
                <a:srgbClr val="FFFFFF"/>
              </a:highlight>
              <a:latin typeface="Inconsolata"/>
              <a:ea typeface="Inconsolata"/>
              <a:sym typeface="Inconsolata"/>
            </a:endParaRPr>
          </a:p>
          <a:p>
            <a:pPr marL="609585" indent="-558786"/>
            <a:endParaRPr dirty="0"/>
          </a:p>
          <a:p>
            <a:pPr marL="0" indent="0">
              <a:spcBef>
                <a:spcPts val="1333"/>
              </a:spcBef>
              <a:buNone/>
            </a:pPr>
            <a:endParaRPr dirty="0"/>
          </a:p>
          <a:p>
            <a:pPr marL="0" indent="0">
              <a:spcBef>
                <a:spcPts val="1333"/>
              </a:spcBef>
              <a:buNone/>
            </a:pPr>
            <a:endParaRPr dirty="0"/>
          </a:p>
          <a:p>
            <a:pPr marL="609585" indent="-558786">
              <a:spcBef>
                <a:spcPts val="1333"/>
              </a:spcBef>
            </a:pPr>
            <a:r>
              <a:rPr lang="en" dirty="0"/>
              <a:t>A thrown exception “returns” from the method</a:t>
            </a:r>
            <a:endParaRPr dirty="0"/>
          </a:p>
          <a:p>
            <a:pPr marL="1219170" lvl="1" indent="-507987">
              <a:spcBef>
                <a:spcPts val="0"/>
              </a:spcBef>
            </a:pPr>
            <a:r>
              <a:rPr lang="en" dirty="0"/>
              <a:t>And keeps “returning” until it finds a suitable catch block</a:t>
            </a:r>
            <a:endParaRPr dirty="0"/>
          </a:p>
          <a:p>
            <a:pPr marL="609585" indent="-558786"/>
            <a:r>
              <a:rPr lang="en" dirty="0"/>
              <a:t>This is called </a:t>
            </a:r>
            <a:r>
              <a:rPr lang="en" b="1" dirty="0"/>
              <a:t>unwinding the stack</a:t>
            </a:r>
            <a:endParaRPr b="1" dirty="0"/>
          </a:p>
          <a:p>
            <a:pPr marL="0" indent="0">
              <a:spcBef>
                <a:spcPts val="1333"/>
              </a:spcBef>
              <a:spcAft>
                <a:spcPts val="1333"/>
              </a:spcAft>
              <a:buNone/>
            </a:pPr>
            <a:endParaRPr dirty="0"/>
          </a:p>
        </p:txBody>
      </p:sp>
      <p:sp>
        <p:nvSpPr>
          <p:cNvPr id="919" name="Google Shape;919;p11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37</a:t>
            </a:fld>
            <a:endParaRPr/>
          </a:p>
        </p:txBody>
      </p:sp>
      <p:sp>
        <p:nvSpPr>
          <p:cNvPr id="920" name="Google Shape;920;p117"/>
          <p:cNvSpPr txBox="1"/>
          <p:nvPr/>
        </p:nvSpPr>
        <p:spPr>
          <a:xfrm>
            <a:off x="1273400" y="2089762"/>
            <a:ext cx="10080400" cy="16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8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if</a:t>
            </a:r>
            <a:r>
              <a:rPr lang="en" sz="2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(</a:t>
            </a:r>
            <a:r>
              <a:rPr lang="en" sz="28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/*something went wrong*/</a:t>
            </a:r>
            <a:r>
              <a:rPr lang="en" sz="2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) {</a:t>
            </a:r>
            <a:endParaRPr sz="28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" sz="28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throw</a:t>
            </a:r>
            <a:r>
              <a:rPr lang="en" sz="2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28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2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2800" b="1" dirty="0">
                <a:solidFill>
                  <a:srgbClr val="0066BB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Exception</a:t>
            </a:r>
            <a:r>
              <a:rPr lang="en" sz="2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</a:t>
            </a:r>
            <a:r>
              <a:rPr lang="en" sz="2800" dirty="0">
                <a:solidFill>
                  <a:srgbClr val="333333"/>
                </a:solidFill>
                <a:highlight>
                  <a:srgbClr val="FFF0F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"Something went wrong"</a:t>
            </a:r>
            <a:r>
              <a:rPr lang="en" sz="2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);</a:t>
            </a:r>
            <a:endParaRPr sz="28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</a:t>
            </a:r>
            <a:endParaRPr sz="28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9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Stack unwinding</a:t>
            </a:r>
            <a:endParaRPr dirty="0"/>
          </a:p>
        </p:txBody>
      </p:sp>
      <p:sp>
        <p:nvSpPr>
          <p:cNvPr id="801" name="Google Shape;801;p9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/>
            <a:r>
              <a:rPr lang="en"/>
              <a:t>An uncaught exception from main terminates the program</a:t>
            </a:r>
            <a:endParaRPr/>
          </a:p>
        </p:txBody>
      </p:sp>
      <p:sp>
        <p:nvSpPr>
          <p:cNvPr id="802" name="Google Shape;802;p9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38</a:t>
            </a:fld>
            <a:endParaRPr/>
          </a:p>
        </p:txBody>
      </p:sp>
      <p:sp>
        <p:nvSpPr>
          <p:cNvPr id="803" name="Google Shape;803;p91"/>
          <p:cNvSpPr txBox="1"/>
          <p:nvPr/>
        </p:nvSpPr>
        <p:spPr>
          <a:xfrm>
            <a:off x="503313" y="1992163"/>
            <a:ext cx="10444000" cy="4221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000" dirty="0" err="1">
                <a:latin typeface="Courier New"/>
                <a:ea typeface="Courier New"/>
                <a:cs typeface="Courier New"/>
                <a:sym typeface="Courier New"/>
              </a:rPr>
              <a:t>java.lang.Error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: Not implemented</a:t>
            </a:r>
          </a:p>
          <a:p>
            <a:endParaRPr lang="en-US" sz="1000" dirty="0"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edu.uic.cs474.a2.Main.getReflectionUtils(Main.java:8)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edu.uic.cs474.a2.Test01_SimpleInvokeMethod.invokeMethod(Test01_SimpleInvokeMethod.java:13)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 err="1">
                <a:latin typeface="Courier New"/>
                <a:ea typeface="Courier New"/>
                <a:cs typeface="Courier New"/>
                <a:sym typeface="Courier New"/>
              </a:rPr>
              <a:t>java.base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/jdk.internal.reflect.NativeMethodAccessorImpl.invoke0(Native Method)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 err="1">
                <a:latin typeface="Courier New"/>
                <a:ea typeface="Courier New"/>
                <a:cs typeface="Courier New"/>
                <a:sym typeface="Courier New"/>
              </a:rPr>
              <a:t>java.base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/</a:t>
            </a:r>
            <a:r>
              <a:rPr lang="en-US" sz="1000" dirty="0" err="1">
                <a:latin typeface="Courier New"/>
                <a:ea typeface="Courier New"/>
                <a:cs typeface="Courier New"/>
                <a:sym typeface="Courier New"/>
              </a:rPr>
              <a:t>jdk.internal.reflect.NativeMethodAccessorImpl.invoke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(NativeMethodAccessorImpl.java:62)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 err="1">
                <a:latin typeface="Courier New"/>
                <a:ea typeface="Courier New"/>
                <a:cs typeface="Courier New"/>
                <a:sym typeface="Courier New"/>
              </a:rPr>
              <a:t>java.base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/</a:t>
            </a:r>
            <a:r>
              <a:rPr lang="en-US" sz="1000" dirty="0" err="1">
                <a:latin typeface="Courier New"/>
                <a:ea typeface="Courier New"/>
                <a:cs typeface="Courier New"/>
                <a:sym typeface="Courier New"/>
              </a:rPr>
              <a:t>jdk.internal.reflect.DelegatingMethodAccessorImpl.invoke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(DelegatingMethodAccessorImpl.java:43)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 err="1">
                <a:latin typeface="Courier New"/>
                <a:ea typeface="Courier New"/>
                <a:cs typeface="Courier New"/>
                <a:sym typeface="Courier New"/>
              </a:rPr>
              <a:t>java.base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/</a:t>
            </a:r>
            <a:r>
              <a:rPr lang="en-US" sz="1000" dirty="0" err="1">
                <a:latin typeface="Courier New"/>
                <a:ea typeface="Courier New"/>
                <a:cs typeface="Courier New"/>
                <a:sym typeface="Courier New"/>
              </a:rPr>
              <a:t>java.lang.reflect.Method.invoke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(Method.java:566)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org.junit.runners.model.FrameworkMethod$1.runReflectiveCall(FrameworkMethod.java:47)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 err="1">
                <a:latin typeface="Courier New"/>
                <a:ea typeface="Courier New"/>
                <a:cs typeface="Courier New"/>
                <a:sym typeface="Courier New"/>
              </a:rPr>
              <a:t>org.junit.internal.runners.model.ReflectiveCallable.run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(ReflectiveCallable.java:12)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 err="1">
                <a:latin typeface="Courier New"/>
                <a:ea typeface="Courier New"/>
                <a:cs typeface="Courier New"/>
                <a:sym typeface="Courier New"/>
              </a:rPr>
              <a:t>org.junit.runners.model.FrameworkMethod.invokeExplosively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(FrameworkMethod.java:44)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 err="1">
                <a:latin typeface="Courier New"/>
                <a:ea typeface="Courier New"/>
                <a:cs typeface="Courier New"/>
                <a:sym typeface="Courier New"/>
              </a:rPr>
              <a:t>org.junit.internal.runners.statements.InvokeMethod.evaluate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(InvokeMethod.java:17)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 err="1">
                <a:latin typeface="Courier New"/>
                <a:ea typeface="Courier New"/>
                <a:cs typeface="Courier New"/>
                <a:sym typeface="Courier New"/>
              </a:rPr>
              <a:t>org.junit.runners.ParentRunner.runLeaf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(ParentRunner.java:271)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org.junit.runners.BlockJUnit4ClassRunner.runChild(BlockJUnit4ClassRunner.java:70)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org.junit.runners.BlockJUnit4ClassRunner.runChild(BlockJUnit4ClassRunner.java:50)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org.junit.runners.ParentRunner$3.run(ParentRunner.java:238)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org.junit.runners.ParentRunner$1.schedule(ParentRunner.java:63)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 err="1">
                <a:latin typeface="Courier New"/>
                <a:ea typeface="Courier New"/>
                <a:cs typeface="Courier New"/>
                <a:sym typeface="Courier New"/>
              </a:rPr>
              <a:t>org.junit.runners.ParentRunner.runChildren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(ParentRunner.java:236)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org.junit.runners.ParentRunner.access$000(ParentRunner.java:53)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org.junit.runners.ParentRunner$2.evaluate(ParentRunner.java:229)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 err="1">
                <a:latin typeface="Courier New"/>
                <a:ea typeface="Courier New"/>
                <a:cs typeface="Courier New"/>
                <a:sym typeface="Courier New"/>
              </a:rPr>
              <a:t>org.junit.runners.ParentRunner.run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(ParentRunner.java:309)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 err="1">
                <a:latin typeface="Courier New"/>
                <a:ea typeface="Courier New"/>
                <a:cs typeface="Courier New"/>
                <a:sym typeface="Courier New"/>
              </a:rPr>
              <a:t>org.junit.runner.JUnitCore.run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(JUnitCore.java:160)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com.intellij.junit4.JUnit4IdeaTestRunner.startRunnerWithArgs(JUnit4IdeaTestRunner.java:68)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com.intellij.rt.junit.IdeaTestRunner$Repeater.startRunnerWithArgs(IdeaTestRunner.java:33)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 err="1">
                <a:latin typeface="Courier New"/>
                <a:ea typeface="Courier New"/>
                <a:cs typeface="Courier New"/>
                <a:sym typeface="Courier New"/>
              </a:rPr>
              <a:t>com.intellij.rt.junit.JUnitStarter.prepareStreamsAndStart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(JUnitStarter.java:230)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 err="1">
                <a:latin typeface="Courier New"/>
                <a:ea typeface="Courier New"/>
                <a:cs typeface="Courier New"/>
                <a:sym typeface="Courier New"/>
              </a:rPr>
              <a:t>com.intellij.rt.junit.JUnitStarter.main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(JUnitStarter.java:58)</a:t>
            </a:r>
          </a:p>
          <a:p>
            <a:endParaRPr lang="en-US" sz="1000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8" name="Google Shape;827;p94">
            <a:extLst>
              <a:ext uri="{FF2B5EF4-FFF2-40B4-BE49-F238E27FC236}">
                <a16:creationId xmlns:a16="http://schemas.microsoft.com/office/drawing/2014/main" id="{1AFCBD7A-E52D-489C-86AB-8BA68A7FFAD5}"/>
              </a:ext>
            </a:extLst>
          </p:cNvPr>
          <p:cNvCxnSpPr/>
          <p:nvPr/>
        </p:nvCxnSpPr>
        <p:spPr>
          <a:xfrm rot="10800000">
            <a:off x="10006233" y="1508367"/>
            <a:ext cx="0" cy="48628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9" name="Google Shape;828;p94">
            <a:extLst>
              <a:ext uri="{FF2B5EF4-FFF2-40B4-BE49-F238E27FC236}">
                <a16:creationId xmlns:a16="http://schemas.microsoft.com/office/drawing/2014/main" id="{BF7BB551-3CE2-4011-94BD-855C130FACA5}"/>
              </a:ext>
            </a:extLst>
          </p:cNvPr>
          <p:cNvSpPr txBox="1"/>
          <p:nvPr/>
        </p:nvSpPr>
        <p:spPr>
          <a:xfrm>
            <a:off x="10171767" y="3191633"/>
            <a:ext cx="1975600" cy="9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Stack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Unwinding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17669948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1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Exceptions in Java</a:t>
            </a:r>
            <a:endParaRPr/>
          </a:p>
        </p:txBody>
      </p:sp>
      <p:sp>
        <p:nvSpPr>
          <p:cNvPr id="926" name="Google Shape;926;p11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39</a:t>
            </a:fld>
            <a:endParaRPr/>
          </a:p>
        </p:txBody>
      </p:sp>
      <p:sp>
        <p:nvSpPr>
          <p:cNvPr id="927" name="Google Shape;927;p118"/>
          <p:cNvSpPr txBox="1"/>
          <p:nvPr/>
        </p:nvSpPr>
        <p:spPr>
          <a:xfrm>
            <a:off x="299567" y="1429000"/>
            <a:ext cx="11116400" cy="20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0795"/>
              </a:lnSpc>
            </a:pPr>
            <a:r>
              <a:rPr lang="en" sz="2400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void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2400" b="1" dirty="0">
                <a:solidFill>
                  <a:srgbClr val="0066BB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m1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 { </a:t>
            </a:r>
            <a:r>
              <a:rPr lang="en" sz="24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try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{ m2(); } </a:t>
            </a:r>
            <a:r>
              <a:rPr lang="en" sz="24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catch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(Exception e) { return; } }</a:t>
            </a: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400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void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2400" b="1" dirty="0">
                <a:solidFill>
                  <a:srgbClr val="0066BB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m2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 { m3(); }</a:t>
            </a: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400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void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2400" b="1" dirty="0">
                <a:solidFill>
                  <a:srgbClr val="0066BB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m3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 { m4(); }</a:t>
            </a: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400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void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2400" b="1" dirty="0">
                <a:solidFill>
                  <a:srgbClr val="0066BB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m4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 { </a:t>
            </a:r>
            <a:r>
              <a:rPr lang="en" sz="24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throw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24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Exception(); m1(); }</a:t>
            </a:r>
          </a:p>
          <a:p>
            <a:pPr>
              <a:lnSpc>
                <a:spcPct val="110795"/>
              </a:lnSpc>
            </a:pPr>
            <a:r>
              <a:rPr lang="en-US" sz="3200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m</a:t>
            </a:r>
            <a:r>
              <a:rPr lang="en" sz="3200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1();</a:t>
            </a:r>
            <a:endParaRPr lang="en" sz="2400" b="1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ABEEF91-7CC3-44A1-91CB-9085A339532B}"/>
              </a:ext>
            </a:extLst>
          </p:cNvPr>
          <p:cNvSpPr/>
          <p:nvPr/>
        </p:nvSpPr>
        <p:spPr>
          <a:xfrm>
            <a:off x="4468344" y="4181911"/>
            <a:ext cx="7600255" cy="16140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dirty="0">
                <a:solidFill>
                  <a:sysClr val="windowText" lastClr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This program:</a:t>
            </a:r>
          </a:p>
          <a:p>
            <a:pPr marL="609585" indent="-491054">
              <a:buSzPts val="2200"/>
              <a:buFont typeface="Proxima Nova"/>
              <a:buAutoNum type="alphaLcParenR"/>
            </a:pPr>
            <a:r>
              <a:rPr lang="en-GB" sz="1800" dirty="0">
                <a:solidFill>
                  <a:sysClr val="windowText" lastClr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Never terminates</a:t>
            </a:r>
          </a:p>
          <a:p>
            <a:pPr marL="609585" indent="-491054">
              <a:buSzPts val="2200"/>
              <a:buFont typeface="Proxima Nova"/>
              <a:buAutoNum type="alphaLcParenR"/>
            </a:pPr>
            <a:r>
              <a:rPr lang="en-GB" sz="1800" dirty="0">
                <a:solidFill>
                  <a:sysClr val="windowText" lastClr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Executes each method once and terminates normally</a:t>
            </a:r>
          </a:p>
          <a:p>
            <a:pPr marL="609585" indent="-491054">
              <a:buSzPts val="2200"/>
              <a:buFont typeface="Proxima Nova"/>
              <a:buAutoNum type="alphaLcParenR"/>
            </a:pPr>
            <a:r>
              <a:rPr lang="en-GB" sz="1800" dirty="0">
                <a:solidFill>
                  <a:sysClr val="windowText" lastClr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Executes each method once and terminates with an exception</a:t>
            </a:r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A58C4236-4F45-73A5-0214-3F830A09AB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520898" y="2587668"/>
            <a:ext cx="1269564" cy="126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96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31F09-733F-4FCC-B519-0E2299A60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2 Hints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D243D-8D58-4BB7-AF87-208FB06BD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ACD-29C2-4661-8CCF-56AFB7336F5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CA04DB-5763-4AB5-AEA0-65339E79A0EA}"/>
              </a:ext>
            </a:extLst>
          </p:cNvPr>
          <p:cNvSpPr txBox="1"/>
          <p:nvPr/>
        </p:nvSpPr>
        <p:spPr>
          <a:xfrm>
            <a:off x="933240" y="1522550"/>
            <a:ext cx="810022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88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BB00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field =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D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474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 }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 instance =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88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C();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Field f =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C.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getDeclaredField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("field");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Object value =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f.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(instance);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Class&lt;?&gt; c1 =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f.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getType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  <a:endParaRPr lang="en-US" altLang="en-US" dirty="0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Class&lt;?&gt; c2 =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value.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getClass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9E25DD8-664E-441E-A557-717BACD2E308}"/>
              </a:ext>
            </a:extLst>
          </p:cNvPr>
          <p:cNvSpPr/>
          <p:nvPr/>
        </p:nvSpPr>
        <p:spPr>
          <a:xfrm>
            <a:off x="5863213" y="3019530"/>
            <a:ext cx="5838092" cy="27884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</a:rPr>
              <a:t>Which is true?</a:t>
            </a:r>
          </a:p>
          <a:p>
            <a:pPr algn="ctr"/>
            <a:endParaRPr lang="en-US" dirty="0">
              <a:solidFill>
                <a:sysClr val="windowText" lastClr="000000"/>
              </a:solidFill>
            </a:endParaRPr>
          </a:p>
          <a:p>
            <a:pPr marL="342900" indent="-342900">
              <a:buAutoNum type="alphaLcParenR"/>
            </a:pPr>
            <a:r>
              <a:rPr lang="en-US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</a:t>
            </a:r>
            <a:r>
              <a:rPr lang="en-US" dirty="0">
                <a:solidFill>
                  <a:sysClr val="windowText" lastClr="000000"/>
                </a:solidFill>
              </a:rPr>
              <a:t> and </a:t>
            </a:r>
            <a:r>
              <a:rPr lang="en-US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c2</a:t>
            </a:r>
            <a:r>
              <a:rPr lang="en-US" dirty="0">
                <a:solidFill>
                  <a:sysClr val="windowText" lastClr="000000"/>
                </a:solidFill>
              </a:rPr>
              <a:t> are the </a:t>
            </a:r>
            <a:r>
              <a:rPr lang="en-US" b="1" u="sng" dirty="0">
                <a:solidFill>
                  <a:sysClr val="windowText" lastClr="000000"/>
                </a:solidFill>
              </a:rPr>
              <a:t>static</a:t>
            </a:r>
            <a:r>
              <a:rPr lang="en-US" dirty="0">
                <a:solidFill>
                  <a:sysClr val="windowText" lastClr="000000"/>
                </a:solidFill>
              </a:rPr>
              <a:t> type of the field</a:t>
            </a:r>
            <a:endParaRPr lang="en-US" dirty="0">
              <a:solidFill>
                <a:sysClr val="windowText" lastClr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>
              <a:buAutoNum type="alphaLcParenR"/>
            </a:pPr>
            <a:r>
              <a:rPr lang="en-US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</a:t>
            </a:r>
            <a:r>
              <a:rPr lang="en-US" dirty="0">
                <a:solidFill>
                  <a:sysClr val="windowText" lastClr="000000"/>
                </a:solidFill>
              </a:rPr>
              <a:t> and </a:t>
            </a:r>
            <a:r>
              <a:rPr lang="en-US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c2</a:t>
            </a:r>
            <a:r>
              <a:rPr lang="en-US" dirty="0">
                <a:solidFill>
                  <a:sysClr val="windowText" lastClr="000000"/>
                </a:solidFill>
              </a:rPr>
              <a:t> are the </a:t>
            </a:r>
            <a:r>
              <a:rPr lang="en-US" b="1" u="sng" dirty="0">
                <a:solidFill>
                  <a:sysClr val="windowText" lastClr="000000"/>
                </a:solidFill>
              </a:rPr>
              <a:t>dynamic</a:t>
            </a:r>
            <a:r>
              <a:rPr lang="en-US" dirty="0">
                <a:solidFill>
                  <a:sysClr val="windowText" lastClr="000000"/>
                </a:solidFill>
              </a:rPr>
              <a:t> type of the field</a:t>
            </a:r>
          </a:p>
          <a:p>
            <a:pPr marL="342900" indent="-342900">
              <a:buAutoNum type="alphaLcParenR"/>
            </a:pPr>
            <a:r>
              <a:rPr lang="en-US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</a:t>
            </a:r>
            <a:r>
              <a:rPr lang="en-US" dirty="0">
                <a:solidFill>
                  <a:sysClr val="windowText" lastClr="000000"/>
                </a:solidFill>
              </a:rPr>
              <a:t> is the </a:t>
            </a:r>
            <a:r>
              <a:rPr lang="en-US" b="1" u="sng" dirty="0">
                <a:solidFill>
                  <a:sysClr val="windowText" lastClr="000000"/>
                </a:solidFill>
              </a:rPr>
              <a:t>static</a:t>
            </a:r>
            <a:r>
              <a:rPr lang="en-US" dirty="0">
                <a:solidFill>
                  <a:sysClr val="windowText" lastClr="000000"/>
                </a:solidFill>
              </a:rPr>
              <a:t> type, </a:t>
            </a:r>
            <a:r>
              <a:rPr lang="en-US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c2</a:t>
            </a:r>
            <a:r>
              <a:rPr lang="en-US" dirty="0">
                <a:solidFill>
                  <a:sysClr val="windowText" lastClr="000000"/>
                </a:solidFill>
              </a:rPr>
              <a:t> is the dynamic type</a:t>
            </a:r>
          </a:p>
          <a:p>
            <a:pPr marL="342900" indent="-342900">
              <a:buAutoNum type="alphaLcParenR"/>
            </a:pPr>
            <a:r>
              <a:rPr lang="en-US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</a:t>
            </a:r>
            <a:r>
              <a:rPr lang="en-US" dirty="0">
                <a:solidFill>
                  <a:sysClr val="windowText" lastClr="000000"/>
                </a:solidFill>
              </a:rPr>
              <a:t> is the </a:t>
            </a:r>
            <a:r>
              <a:rPr lang="en-US" b="1" u="sng" dirty="0">
                <a:solidFill>
                  <a:sysClr val="windowText" lastClr="000000"/>
                </a:solidFill>
              </a:rPr>
              <a:t>dynamic</a:t>
            </a:r>
            <a:r>
              <a:rPr lang="en-US" dirty="0">
                <a:solidFill>
                  <a:sysClr val="windowText" lastClr="000000"/>
                </a:solidFill>
              </a:rPr>
              <a:t> type </a:t>
            </a:r>
            <a:r>
              <a:rPr lang="en-US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c2</a:t>
            </a:r>
            <a:r>
              <a:rPr lang="en-US" dirty="0">
                <a:solidFill>
                  <a:sysClr val="windowText" lastClr="000000"/>
                </a:solidFill>
              </a:rPr>
              <a:t> is the </a:t>
            </a:r>
            <a:r>
              <a:rPr lang="en-US" b="1" u="sng" dirty="0">
                <a:solidFill>
                  <a:sysClr val="windowText" lastClr="000000"/>
                </a:solidFill>
              </a:rPr>
              <a:t>static</a:t>
            </a:r>
            <a:r>
              <a:rPr lang="en-US" dirty="0">
                <a:solidFill>
                  <a:sysClr val="windowText" lastClr="000000"/>
                </a:solidFill>
              </a:rPr>
              <a:t> type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E09C9CA-81BB-4854-D35B-BEE92078E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246658" y="1581194"/>
            <a:ext cx="1269564" cy="126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4068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1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Exceptions in Java</a:t>
            </a:r>
            <a:endParaRPr/>
          </a:p>
        </p:txBody>
      </p:sp>
      <p:sp>
        <p:nvSpPr>
          <p:cNvPr id="926" name="Google Shape;926;p11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40</a:t>
            </a:fld>
            <a:endParaRPr/>
          </a:p>
        </p:txBody>
      </p:sp>
      <p:sp>
        <p:nvSpPr>
          <p:cNvPr id="927" name="Google Shape;927;p118"/>
          <p:cNvSpPr txBox="1"/>
          <p:nvPr/>
        </p:nvSpPr>
        <p:spPr>
          <a:xfrm>
            <a:off x="299567" y="1429000"/>
            <a:ext cx="11116400" cy="20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0795"/>
              </a:lnSpc>
            </a:pPr>
            <a:r>
              <a:rPr lang="en" sz="2400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void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2400" b="1" dirty="0">
                <a:solidFill>
                  <a:srgbClr val="0066BB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m1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 { </a:t>
            </a:r>
            <a:r>
              <a:rPr lang="en" sz="24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try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{ m2(); } </a:t>
            </a:r>
            <a:r>
              <a:rPr lang="en" sz="24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catch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(Exception e) { return; } }</a:t>
            </a: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400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void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2400" b="1" dirty="0">
                <a:solidFill>
                  <a:srgbClr val="0066BB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m2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 { m3(); }</a:t>
            </a: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400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void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2400" b="1" dirty="0">
                <a:solidFill>
                  <a:srgbClr val="0066BB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m3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 { m4(); }</a:t>
            </a: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400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void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2400" b="1" dirty="0">
                <a:solidFill>
                  <a:srgbClr val="0066BB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m4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 { </a:t>
            </a:r>
            <a:r>
              <a:rPr lang="en" sz="24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throw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24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Exception(); m1(); }</a:t>
            </a:r>
          </a:p>
          <a:p>
            <a:pPr>
              <a:lnSpc>
                <a:spcPct val="110795"/>
              </a:lnSpc>
            </a:pPr>
            <a:r>
              <a:rPr lang="en-US" sz="3200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m</a:t>
            </a:r>
            <a:r>
              <a:rPr lang="en" sz="3200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1();</a:t>
            </a:r>
            <a:endParaRPr lang="en" sz="2400" b="1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  <p:sp>
        <p:nvSpPr>
          <p:cNvPr id="6" name="Google Shape;945;p120">
            <a:extLst>
              <a:ext uri="{FF2B5EF4-FFF2-40B4-BE49-F238E27FC236}">
                <a16:creationId xmlns:a16="http://schemas.microsoft.com/office/drawing/2014/main" id="{6DA98363-DDA2-4971-92AC-FB7DECD804B1}"/>
              </a:ext>
            </a:extLst>
          </p:cNvPr>
          <p:cNvSpPr txBox="1"/>
          <p:nvPr/>
        </p:nvSpPr>
        <p:spPr>
          <a:xfrm>
            <a:off x="8063567" y="3535867"/>
            <a:ext cx="2712400" cy="7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Dead code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7EE8B30-629B-4C36-89ED-39B35E5EC460}"/>
                  </a:ext>
                </a:extLst>
              </p14:cNvPr>
              <p14:cNvContentPartPr/>
              <p14:nvPr/>
            </p14:nvContentPartPr>
            <p14:xfrm>
              <a:off x="7462440" y="3275280"/>
              <a:ext cx="497520" cy="454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7EE8B30-629B-4C36-89ED-39B35E5EC46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53080" y="3265920"/>
                <a:ext cx="516240" cy="47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F562277-8D91-4C2D-AA90-D0D52E50A503}"/>
                  </a:ext>
                </a:extLst>
              </p14:cNvPr>
              <p14:cNvContentPartPr/>
              <p14:nvPr/>
            </p14:nvContentPartPr>
            <p14:xfrm>
              <a:off x="6718680" y="2674080"/>
              <a:ext cx="995760" cy="595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F562277-8D91-4C2D-AA90-D0D52E50A50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09320" y="2664720"/>
                <a:ext cx="1014480" cy="61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89156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DB6851-256C-97D2-D929-369C7E983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t>41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8FFD6E-E595-C7A1-793B-6E8917CFA57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9604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1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5400" dirty="0"/>
              <a:t>Exception Hierarchy in Java</a:t>
            </a:r>
            <a:endParaRPr sz="5400" dirty="0"/>
          </a:p>
        </p:txBody>
      </p:sp>
      <p:sp>
        <p:nvSpPr>
          <p:cNvPr id="952" name="Google Shape;952;p12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42</a:t>
            </a:fld>
            <a:endParaRPr/>
          </a:p>
        </p:txBody>
      </p:sp>
      <p:pic>
        <p:nvPicPr>
          <p:cNvPr id="953" name="Google Shape;953;p121"/>
          <p:cNvPicPr preferRelativeResize="0"/>
          <p:nvPr/>
        </p:nvPicPr>
        <p:blipFill rotWithShape="1">
          <a:blip r:embed="rId3">
            <a:alphaModFix/>
          </a:blip>
          <a:srcRect r="23809" b="38488"/>
          <a:stretch/>
        </p:blipFill>
        <p:spPr>
          <a:xfrm>
            <a:off x="2554851" y="1407967"/>
            <a:ext cx="9723900" cy="4471503"/>
          </a:xfrm>
          <a:prstGeom prst="rect">
            <a:avLst/>
          </a:prstGeom>
          <a:noFill/>
          <a:ln>
            <a:noFill/>
          </a:ln>
        </p:spPr>
      </p:pic>
      <p:sp>
        <p:nvSpPr>
          <p:cNvPr id="954" name="Google Shape;954;p121"/>
          <p:cNvSpPr/>
          <p:nvPr/>
        </p:nvSpPr>
        <p:spPr>
          <a:xfrm>
            <a:off x="8698651" y="1944967"/>
            <a:ext cx="3866400" cy="846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55" name="Google Shape;955;p121"/>
          <p:cNvSpPr/>
          <p:nvPr/>
        </p:nvSpPr>
        <p:spPr>
          <a:xfrm>
            <a:off x="10023133" y="3929567"/>
            <a:ext cx="2415669" cy="226829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56" name="Google Shape;956;p121"/>
          <p:cNvSpPr/>
          <p:nvPr/>
        </p:nvSpPr>
        <p:spPr>
          <a:xfrm>
            <a:off x="1736400" y="3144233"/>
            <a:ext cx="2952800" cy="2882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57" name="Google Shape;957;p121"/>
          <p:cNvSpPr/>
          <p:nvPr/>
        </p:nvSpPr>
        <p:spPr>
          <a:xfrm>
            <a:off x="4111400" y="3929567"/>
            <a:ext cx="2952800" cy="2450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58" name="Google Shape;958;p121"/>
          <p:cNvSpPr/>
          <p:nvPr/>
        </p:nvSpPr>
        <p:spPr>
          <a:xfrm>
            <a:off x="1736400" y="2889600"/>
            <a:ext cx="2100800" cy="2450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1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5400" dirty="0"/>
              <a:t>Exception Hierarchy in Java</a:t>
            </a:r>
            <a:endParaRPr sz="5400" dirty="0"/>
          </a:p>
        </p:txBody>
      </p:sp>
      <p:sp>
        <p:nvSpPr>
          <p:cNvPr id="964" name="Google Shape;964;p12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43</a:t>
            </a:fld>
            <a:endParaRPr/>
          </a:p>
        </p:txBody>
      </p:sp>
      <p:pic>
        <p:nvPicPr>
          <p:cNvPr id="965" name="Google Shape;965;p122"/>
          <p:cNvPicPr preferRelativeResize="0"/>
          <p:nvPr/>
        </p:nvPicPr>
        <p:blipFill rotWithShape="1">
          <a:blip r:embed="rId3">
            <a:alphaModFix/>
          </a:blip>
          <a:srcRect r="23809" b="38488"/>
          <a:stretch/>
        </p:blipFill>
        <p:spPr>
          <a:xfrm>
            <a:off x="2554851" y="1407967"/>
            <a:ext cx="9723900" cy="4471503"/>
          </a:xfrm>
          <a:prstGeom prst="rect">
            <a:avLst/>
          </a:prstGeom>
          <a:noFill/>
          <a:ln>
            <a:noFill/>
          </a:ln>
        </p:spPr>
      </p:pic>
      <p:sp>
        <p:nvSpPr>
          <p:cNvPr id="966" name="Google Shape;966;p122"/>
          <p:cNvSpPr/>
          <p:nvPr/>
        </p:nvSpPr>
        <p:spPr>
          <a:xfrm>
            <a:off x="8703133" y="1944967"/>
            <a:ext cx="3866400" cy="846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67" name="Google Shape;967;p122"/>
          <p:cNvSpPr/>
          <p:nvPr/>
        </p:nvSpPr>
        <p:spPr>
          <a:xfrm>
            <a:off x="10023133" y="3929567"/>
            <a:ext cx="2952800" cy="229723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68" name="Google Shape;968;p122"/>
          <p:cNvSpPr/>
          <p:nvPr/>
        </p:nvSpPr>
        <p:spPr>
          <a:xfrm>
            <a:off x="1736400" y="3144233"/>
            <a:ext cx="2952800" cy="2882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69" name="Google Shape;969;p122"/>
          <p:cNvSpPr/>
          <p:nvPr/>
        </p:nvSpPr>
        <p:spPr>
          <a:xfrm>
            <a:off x="4111400" y="3929567"/>
            <a:ext cx="2952800" cy="2450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70" name="Google Shape;970;p122"/>
          <p:cNvSpPr/>
          <p:nvPr/>
        </p:nvSpPr>
        <p:spPr>
          <a:xfrm>
            <a:off x="1736400" y="2889600"/>
            <a:ext cx="2100800" cy="2450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71" name="Google Shape;971;p122"/>
          <p:cNvSpPr txBox="1"/>
          <p:nvPr/>
        </p:nvSpPr>
        <p:spPr>
          <a:xfrm>
            <a:off x="360167" y="3429000"/>
            <a:ext cx="4000000" cy="30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try</a:t>
            </a:r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{</a:t>
            </a:r>
            <a:endParaRPr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throw</a:t>
            </a:r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b="1" dirty="0">
                <a:solidFill>
                  <a:srgbClr val="0066BB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EOFException</a:t>
            </a:r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();</a:t>
            </a:r>
            <a:endParaRPr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 </a:t>
            </a:r>
            <a:r>
              <a:rPr lang="en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catch</a:t>
            </a:r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(SQLException e) {</a:t>
            </a:r>
            <a:endParaRPr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// a)</a:t>
            </a:r>
            <a:endParaRPr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 </a:t>
            </a:r>
            <a:r>
              <a:rPr lang="en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catch</a:t>
            </a:r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(IOException e) {</a:t>
            </a:r>
            <a:endParaRPr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// b)</a:t>
            </a:r>
            <a:endParaRPr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 </a:t>
            </a:r>
            <a:r>
              <a:rPr lang="en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catch</a:t>
            </a:r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(EOFException e) {</a:t>
            </a:r>
            <a:endParaRPr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// c)</a:t>
            </a:r>
            <a:endParaRPr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</a:t>
            </a:r>
            <a:endParaRPr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  <p:sp>
        <p:nvSpPr>
          <p:cNvPr id="972" name="Google Shape;972;p122"/>
          <p:cNvSpPr txBox="1"/>
          <p:nvPr/>
        </p:nvSpPr>
        <p:spPr>
          <a:xfrm>
            <a:off x="419067" y="1455700"/>
            <a:ext cx="2197600" cy="19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Which handler is called?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12387700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1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5400" dirty="0"/>
              <a:t>Exception Hierarchy in Java</a:t>
            </a:r>
            <a:endParaRPr sz="5400" dirty="0"/>
          </a:p>
        </p:txBody>
      </p:sp>
      <p:sp>
        <p:nvSpPr>
          <p:cNvPr id="964" name="Google Shape;964;p12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44</a:t>
            </a:fld>
            <a:endParaRPr/>
          </a:p>
        </p:txBody>
      </p:sp>
      <p:pic>
        <p:nvPicPr>
          <p:cNvPr id="965" name="Google Shape;965;p122"/>
          <p:cNvPicPr preferRelativeResize="0"/>
          <p:nvPr/>
        </p:nvPicPr>
        <p:blipFill rotWithShape="1">
          <a:blip r:embed="rId3">
            <a:alphaModFix/>
          </a:blip>
          <a:srcRect r="23809" b="38488"/>
          <a:stretch/>
        </p:blipFill>
        <p:spPr>
          <a:xfrm>
            <a:off x="2554851" y="1407967"/>
            <a:ext cx="9723900" cy="4471503"/>
          </a:xfrm>
          <a:prstGeom prst="rect">
            <a:avLst/>
          </a:prstGeom>
          <a:noFill/>
          <a:ln>
            <a:noFill/>
          </a:ln>
        </p:spPr>
      </p:pic>
      <p:sp>
        <p:nvSpPr>
          <p:cNvPr id="966" name="Google Shape;966;p122"/>
          <p:cNvSpPr/>
          <p:nvPr/>
        </p:nvSpPr>
        <p:spPr>
          <a:xfrm>
            <a:off x="8703133" y="1944967"/>
            <a:ext cx="3866400" cy="846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67" name="Google Shape;967;p122"/>
          <p:cNvSpPr/>
          <p:nvPr/>
        </p:nvSpPr>
        <p:spPr>
          <a:xfrm>
            <a:off x="10023133" y="3929567"/>
            <a:ext cx="2952800" cy="229723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68" name="Google Shape;968;p122"/>
          <p:cNvSpPr/>
          <p:nvPr/>
        </p:nvSpPr>
        <p:spPr>
          <a:xfrm>
            <a:off x="1736400" y="3144233"/>
            <a:ext cx="2952800" cy="2882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69" name="Google Shape;969;p122"/>
          <p:cNvSpPr/>
          <p:nvPr/>
        </p:nvSpPr>
        <p:spPr>
          <a:xfrm>
            <a:off x="4111400" y="3929567"/>
            <a:ext cx="2952800" cy="2450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70" name="Google Shape;970;p122"/>
          <p:cNvSpPr/>
          <p:nvPr/>
        </p:nvSpPr>
        <p:spPr>
          <a:xfrm>
            <a:off x="1736400" y="2889600"/>
            <a:ext cx="2100800" cy="2450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71" name="Google Shape;971;p122"/>
          <p:cNvSpPr txBox="1"/>
          <p:nvPr/>
        </p:nvSpPr>
        <p:spPr>
          <a:xfrm>
            <a:off x="360167" y="3429000"/>
            <a:ext cx="4000000" cy="30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try</a:t>
            </a:r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{</a:t>
            </a:r>
            <a:endParaRPr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throw</a:t>
            </a:r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b="1" dirty="0">
                <a:solidFill>
                  <a:srgbClr val="0066BB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EOFException</a:t>
            </a:r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();</a:t>
            </a:r>
            <a:endParaRPr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 </a:t>
            </a:r>
            <a:r>
              <a:rPr lang="en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catch</a:t>
            </a:r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(SQLException e) {</a:t>
            </a:r>
            <a:endParaRPr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// a)</a:t>
            </a:r>
            <a:endParaRPr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 </a:t>
            </a:r>
            <a:r>
              <a:rPr lang="en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catch</a:t>
            </a:r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(IOException e) {</a:t>
            </a:r>
            <a:endParaRPr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// b)</a:t>
            </a:r>
            <a:endParaRPr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 </a:t>
            </a:r>
            <a:r>
              <a:rPr lang="en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catch</a:t>
            </a:r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(EOFException e) {</a:t>
            </a:r>
            <a:endParaRPr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// c)</a:t>
            </a:r>
            <a:endParaRPr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</a:t>
            </a:r>
            <a:endParaRPr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  <p:sp>
        <p:nvSpPr>
          <p:cNvPr id="972" name="Google Shape;972;p122"/>
          <p:cNvSpPr txBox="1"/>
          <p:nvPr/>
        </p:nvSpPr>
        <p:spPr>
          <a:xfrm>
            <a:off x="419067" y="1455700"/>
            <a:ext cx="2197600" cy="19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Which handler is called?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" name="Google Shape;1014;p125">
            <a:extLst>
              <a:ext uri="{FF2B5EF4-FFF2-40B4-BE49-F238E27FC236}">
                <a16:creationId xmlns:a16="http://schemas.microsoft.com/office/drawing/2014/main" id="{7DEEC966-69FE-415A-BC57-0402DE80675C}"/>
              </a:ext>
            </a:extLst>
          </p:cNvPr>
          <p:cNvSpPr txBox="1"/>
          <p:nvPr/>
        </p:nvSpPr>
        <p:spPr>
          <a:xfrm>
            <a:off x="4118451" y="4158236"/>
            <a:ext cx="2778400" cy="2358604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dirty="0">
                <a:latin typeface="Proxima Nova"/>
                <a:ea typeface="Proxima Nova"/>
                <a:cs typeface="Proxima Nova"/>
                <a:sym typeface="Proxima Nova"/>
              </a:rPr>
              <a:t>Actually this is a compilation error because the compiler knows that c) is dead code</a:t>
            </a: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2671779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5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4000" dirty="0"/>
              <a:t>Matching Exception Handlers in Java</a:t>
            </a:r>
            <a:endParaRPr sz="4000" dirty="0"/>
          </a:p>
        </p:txBody>
      </p:sp>
      <p:sp>
        <p:nvSpPr>
          <p:cNvPr id="379" name="Google Shape;379;p5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/>
            <a:r>
              <a:rPr lang="en" dirty="0"/>
              <a:t>Find the closest try-catch block</a:t>
            </a:r>
            <a:endParaRPr dirty="0"/>
          </a:p>
          <a:p>
            <a:pPr marL="1219170" lvl="1" indent="-507987">
              <a:spcBef>
                <a:spcPts val="0"/>
              </a:spcBef>
            </a:pPr>
            <a:r>
              <a:rPr lang="en" dirty="0"/>
              <a:t>Return and repeat until needed</a:t>
            </a:r>
            <a:endParaRPr dirty="0"/>
          </a:p>
          <a:p>
            <a:pPr marL="1219170" lvl="1" indent="-507987">
              <a:spcBef>
                <a:spcPts val="0"/>
              </a:spcBef>
            </a:pPr>
            <a:r>
              <a:rPr lang="en" dirty="0"/>
              <a:t>Nested try-catch blocks are OK</a:t>
            </a:r>
            <a:endParaRPr dirty="0"/>
          </a:p>
          <a:p>
            <a:pPr marL="1219170" lvl="1" indent="-507987">
              <a:spcBef>
                <a:spcPts val="0"/>
              </a:spcBef>
            </a:pPr>
            <a:r>
              <a:rPr lang="en" dirty="0"/>
              <a:t>Exception may not be caught by a try-catch block</a:t>
            </a:r>
            <a:endParaRPr dirty="0"/>
          </a:p>
          <a:p>
            <a:pPr marL="1828754" lvl="2" indent="-457189">
              <a:spcBef>
                <a:spcPts val="0"/>
              </a:spcBef>
            </a:pPr>
            <a:r>
              <a:rPr lang="en" dirty="0"/>
              <a:t>No handler can be used (e.g., handler for SQLException and an EOFException is thrown)</a:t>
            </a:r>
            <a:endParaRPr dirty="0"/>
          </a:p>
          <a:p>
            <a:pPr marL="609585" indent="-558786"/>
            <a:r>
              <a:rPr lang="en" dirty="0"/>
              <a:t>Execute that catch block</a:t>
            </a:r>
            <a:endParaRPr dirty="0"/>
          </a:p>
          <a:p>
            <a:pPr marL="1219170" lvl="1" indent="-507987">
              <a:spcBef>
                <a:spcPts val="0"/>
              </a:spcBef>
            </a:pPr>
            <a:r>
              <a:rPr lang="en" dirty="0"/>
              <a:t>And resume executing after that block</a:t>
            </a:r>
            <a:endParaRPr dirty="0"/>
          </a:p>
          <a:p>
            <a:pPr marL="609585" indent="-558786"/>
            <a:r>
              <a:rPr lang="en" dirty="0"/>
              <a:t>Exceptions that return from main terminate the program</a:t>
            </a:r>
            <a:endParaRPr dirty="0"/>
          </a:p>
        </p:txBody>
      </p:sp>
      <p:sp>
        <p:nvSpPr>
          <p:cNvPr id="380" name="Google Shape;380;p5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45</a:t>
            </a:fld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5333" dirty="0"/>
              <a:t>try-finally in Java</a:t>
            </a:r>
            <a:endParaRPr sz="5333" dirty="0"/>
          </a:p>
        </p:txBody>
      </p:sp>
      <p:sp>
        <p:nvSpPr>
          <p:cNvPr id="470" name="Google Shape;470;p5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/>
            <a:r>
              <a:rPr lang="en"/>
              <a:t>Finally blocks </a:t>
            </a:r>
            <a:r>
              <a:rPr lang="en" b="1"/>
              <a:t>always</a:t>
            </a:r>
            <a:r>
              <a:rPr lang="en"/>
              <a:t> execute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Even if exception is thrown</a:t>
            </a:r>
            <a:endParaRPr/>
          </a:p>
          <a:p>
            <a:pPr marL="1828754" lvl="2" indent="-457189">
              <a:spcBef>
                <a:spcPts val="0"/>
              </a:spcBef>
            </a:pPr>
            <a:r>
              <a:rPr lang="en"/>
              <a:t>After the exception handler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Even if method returns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Even if nothing happens</a:t>
            </a:r>
            <a:endParaRPr/>
          </a:p>
        </p:txBody>
      </p:sp>
      <p:sp>
        <p:nvSpPr>
          <p:cNvPr id="471" name="Google Shape;471;p5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46</a:t>
            </a:fld>
            <a:endParaRPr/>
          </a:p>
        </p:txBody>
      </p:sp>
      <p:sp>
        <p:nvSpPr>
          <p:cNvPr id="472" name="Google Shape;472;p57"/>
          <p:cNvSpPr txBox="1"/>
          <p:nvPr/>
        </p:nvSpPr>
        <p:spPr>
          <a:xfrm>
            <a:off x="1198100" y="3677684"/>
            <a:ext cx="10033600" cy="25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BufferedReader br;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String s;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try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{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br =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BufferedReader(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FileReader(</a:t>
            </a:r>
            <a:r>
              <a:rPr lang="en" sz="1600" dirty="0">
                <a:solidFill>
                  <a:srgbClr val="333333"/>
                </a:solidFill>
                <a:highlight>
                  <a:srgbClr val="FFF0F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"file.txt"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));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s = br.</a:t>
            </a:r>
            <a:r>
              <a:rPr lang="en" sz="16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readLine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();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catch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(IOException e) {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" sz="16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// something went wrong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finally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{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if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(br.</a:t>
            </a:r>
            <a:r>
              <a:rPr lang="en" sz="16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isOpen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()) br.</a:t>
            </a:r>
            <a:r>
              <a:rPr lang="en" sz="16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close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();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</p:spTree>
    <p:extLst>
      <p:ext uri="{BB962C8B-B14F-4D97-AF65-F5344CB8AC3E}">
        <p14:creationId xmlns:p14="http://schemas.microsoft.com/office/powerpoint/2010/main" val="39792052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5330" dirty="0"/>
              <a:t>try-finally in Java</a:t>
            </a:r>
          </a:p>
        </p:txBody>
      </p:sp>
      <p:sp>
        <p:nvSpPr>
          <p:cNvPr id="386" name="Google Shape;386;p5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47</a:t>
            </a:fld>
            <a:endParaRPr/>
          </a:p>
        </p:txBody>
      </p:sp>
      <p:pic>
        <p:nvPicPr>
          <p:cNvPr id="387" name="Google Shape;387;p51"/>
          <p:cNvPicPr preferRelativeResize="0"/>
          <p:nvPr/>
        </p:nvPicPr>
        <p:blipFill rotWithShape="1">
          <a:blip r:embed="rId3">
            <a:alphaModFix/>
          </a:blip>
          <a:srcRect r="23809" b="38488"/>
          <a:stretch/>
        </p:blipFill>
        <p:spPr>
          <a:xfrm>
            <a:off x="2554851" y="1407967"/>
            <a:ext cx="9723900" cy="4471503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51"/>
          <p:cNvSpPr/>
          <p:nvPr/>
        </p:nvSpPr>
        <p:spPr>
          <a:xfrm>
            <a:off x="8703133" y="1944967"/>
            <a:ext cx="3866400" cy="846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89" name="Google Shape;389;p51"/>
          <p:cNvSpPr/>
          <p:nvPr/>
        </p:nvSpPr>
        <p:spPr>
          <a:xfrm>
            <a:off x="10023133" y="3929567"/>
            <a:ext cx="2952800" cy="2450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90" name="Google Shape;390;p51"/>
          <p:cNvSpPr/>
          <p:nvPr/>
        </p:nvSpPr>
        <p:spPr>
          <a:xfrm>
            <a:off x="1736400" y="3144233"/>
            <a:ext cx="2952800" cy="2882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91" name="Google Shape;391;p51"/>
          <p:cNvSpPr/>
          <p:nvPr/>
        </p:nvSpPr>
        <p:spPr>
          <a:xfrm>
            <a:off x="4111400" y="3929567"/>
            <a:ext cx="2952800" cy="2450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92" name="Google Shape;392;p51"/>
          <p:cNvSpPr/>
          <p:nvPr/>
        </p:nvSpPr>
        <p:spPr>
          <a:xfrm>
            <a:off x="1736400" y="2889600"/>
            <a:ext cx="2100800" cy="2450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93" name="Google Shape;393;p51"/>
          <p:cNvSpPr txBox="1"/>
          <p:nvPr/>
        </p:nvSpPr>
        <p:spPr>
          <a:xfrm>
            <a:off x="360167" y="3327400"/>
            <a:ext cx="4000000" cy="3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try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{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throw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600" b="1" dirty="0">
                <a:solidFill>
                  <a:srgbClr val="0066BB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EOFException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();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catch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(SQLException e) {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" sz="16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// i)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catch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(EOFException e) {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" sz="16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// ii)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finally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{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" sz="16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// iii)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// iv)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  <p:sp>
        <p:nvSpPr>
          <p:cNvPr id="394" name="Google Shape;394;p51"/>
          <p:cNvSpPr txBox="1"/>
          <p:nvPr/>
        </p:nvSpPr>
        <p:spPr>
          <a:xfrm>
            <a:off x="177725" y="1755837"/>
            <a:ext cx="2875375" cy="19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000" dirty="0">
                <a:latin typeface="Proxima Nova"/>
                <a:ea typeface="Proxima Nova"/>
                <a:cs typeface="Proxima Nova"/>
                <a:sym typeface="Proxima Nova"/>
              </a:rPr>
              <a:t>How many are executed?</a:t>
            </a: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algn="ctr"/>
            <a:r>
              <a:rPr lang="pt-BR" sz="2000" dirty="0">
                <a:latin typeface="Proxima Nova"/>
                <a:ea typeface="Proxima Nova"/>
                <a:cs typeface="Proxima Nova"/>
                <a:sym typeface="Proxima Nova"/>
              </a:rPr>
              <a:t>a) 0 b) 1 c) 2 d) 3 e) 4</a:t>
            </a:r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5F3E3717-734F-4F2F-2B8E-B52255A0D6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551054" y="5210670"/>
            <a:ext cx="1269564" cy="126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516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5330" dirty="0"/>
              <a:t>try-finally in Java</a:t>
            </a:r>
            <a:endParaRPr sz="5330" dirty="0"/>
          </a:p>
        </p:txBody>
      </p:sp>
      <p:sp>
        <p:nvSpPr>
          <p:cNvPr id="386" name="Google Shape;386;p5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48</a:t>
            </a:fld>
            <a:endParaRPr/>
          </a:p>
        </p:txBody>
      </p:sp>
      <p:pic>
        <p:nvPicPr>
          <p:cNvPr id="387" name="Google Shape;387;p51"/>
          <p:cNvPicPr preferRelativeResize="0"/>
          <p:nvPr/>
        </p:nvPicPr>
        <p:blipFill rotWithShape="1">
          <a:blip r:embed="rId3">
            <a:alphaModFix/>
          </a:blip>
          <a:srcRect r="23809" b="38488"/>
          <a:stretch/>
        </p:blipFill>
        <p:spPr>
          <a:xfrm>
            <a:off x="2554851" y="1407967"/>
            <a:ext cx="9723900" cy="4471503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51"/>
          <p:cNvSpPr/>
          <p:nvPr/>
        </p:nvSpPr>
        <p:spPr>
          <a:xfrm>
            <a:off x="8703133" y="1944967"/>
            <a:ext cx="3866400" cy="846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89" name="Google Shape;389;p51"/>
          <p:cNvSpPr/>
          <p:nvPr/>
        </p:nvSpPr>
        <p:spPr>
          <a:xfrm>
            <a:off x="10023133" y="3929567"/>
            <a:ext cx="2952800" cy="237868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90" name="Google Shape;390;p51"/>
          <p:cNvSpPr/>
          <p:nvPr/>
        </p:nvSpPr>
        <p:spPr>
          <a:xfrm>
            <a:off x="1736400" y="3144233"/>
            <a:ext cx="2952800" cy="2882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91" name="Google Shape;391;p51"/>
          <p:cNvSpPr/>
          <p:nvPr/>
        </p:nvSpPr>
        <p:spPr>
          <a:xfrm>
            <a:off x="4111400" y="3929567"/>
            <a:ext cx="2952800" cy="2450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92" name="Google Shape;392;p51"/>
          <p:cNvSpPr/>
          <p:nvPr/>
        </p:nvSpPr>
        <p:spPr>
          <a:xfrm>
            <a:off x="1736400" y="2889600"/>
            <a:ext cx="2100800" cy="2450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93" name="Google Shape;393;p51"/>
          <p:cNvSpPr txBox="1"/>
          <p:nvPr/>
        </p:nvSpPr>
        <p:spPr>
          <a:xfrm>
            <a:off x="360167" y="3327400"/>
            <a:ext cx="4000000" cy="3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try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{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6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// No exception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catch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(SQLException e) {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" sz="16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// i)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catch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(EOFException e) {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" sz="16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// ii)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finally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{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" sz="16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// iii)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// iv)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  <p:sp>
        <p:nvSpPr>
          <p:cNvPr id="394" name="Google Shape;394;p51"/>
          <p:cNvSpPr txBox="1"/>
          <p:nvPr/>
        </p:nvSpPr>
        <p:spPr>
          <a:xfrm>
            <a:off x="177725" y="1755837"/>
            <a:ext cx="2993979" cy="19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000" dirty="0">
                <a:latin typeface="Proxima Nova"/>
                <a:ea typeface="Proxima Nova"/>
                <a:cs typeface="Proxima Nova"/>
                <a:sym typeface="Proxima Nova"/>
              </a:rPr>
              <a:t>How many are executed?</a:t>
            </a: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algn="ctr"/>
            <a:r>
              <a:rPr lang="en" sz="2000" dirty="0">
                <a:latin typeface="Proxima Nova"/>
                <a:ea typeface="Proxima Nova"/>
                <a:cs typeface="Proxima Nova"/>
                <a:sym typeface="Proxima Nova"/>
              </a:rPr>
              <a:t>a) 0 b) 1 c) 2 d) 3 e) 4</a:t>
            </a: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A0EA05F-5DA1-9F87-5BD5-1878F13B5F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551054" y="5210670"/>
            <a:ext cx="1269564" cy="126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5202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5330" dirty="0"/>
              <a:t>try-finally in Java</a:t>
            </a:r>
            <a:endParaRPr sz="5330" dirty="0"/>
          </a:p>
        </p:txBody>
      </p:sp>
      <p:sp>
        <p:nvSpPr>
          <p:cNvPr id="386" name="Google Shape;386;p5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49</a:t>
            </a:fld>
            <a:endParaRPr/>
          </a:p>
        </p:txBody>
      </p:sp>
      <p:pic>
        <p:nvPicPr>
          <p:cNvPr id="387" name="Google Shape;387;p51"/>
          <p:cNvPicPr preferRelativeResize="0"/>
          <p:nvPr/>
        </p:nvPicPr>
        <p:blipFill rotWithShape="1">
          <a:blip r:embed="rId3">
            <a:alphaModFix/>
          </a:blip>
          <a:srcRect r="23809" b="38488"/>
          <a:stretch/>
        </p:blipFill>
        <p:spPr>
          <a:xfrm>
            <a:off x="2554851" y="1407967"/>
            <a:ext cx="9723900" cy="4471503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51"/>
          <p:cNvSpPr/>
          <p:nvPr/>
        </p:nvSpPr>
        <p:spPr>
          <a:xfrm>
            <a:off x="8703133" y="1944967"/>
            <a:ext cx="3866400" cy="846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89" name="Google Shape;389;p51"/>
          <p:cNvSpPr/>
          <p:nvPr/>
        </p:nvSpPr>
        <p:spPr>
          <a:xfrm>
            <a:off x="10023133" y="3929567"/>
            <a:ext cx="2952800" cy="230834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90" name="Google Shape;390;p51"/>
          <p:cNvSpPr/>
          <p:nvPr/>
        </p:nvSpPr>
        <p:spPr>
          <a:xfrm>
            <a:off x="1736400" y="3144233"/>
            <a:ext cx="2952800" cy="2882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91" name="Google Shape;391;p51"/>
          <p:cNvSpPr/>
          <p:nvPr/>
        </p:nvSpPr>
        <p:spPr>
          <a:xfrm>
            <a:off x="4111400" y="3929567"/>
            <a:ext cx="2952800" cy="2450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92" name="Google Shape;392;p51"/>
          <p:cNvSpPr/>
          <p:nvPr/>
        </p:nvSpPr>
        <p:spPr>
          <a:xfrm>
            <a:off x="1736400" y="2889600"/>
            <a:ext cx="2100800" cy="2450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93" name="Google Shape;393;p51"/>
          <p:cNvSpPr txBox="1"/>
          <p:nvPr/>
        </p:nvSpPr>
        <p:spPr>
          <a:xfrm>
            <a:off x="360167" y="3327400"/>
            <a:ext cx="4000000" cy="3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try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{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return;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catch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(SQLException e) {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" sz="16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// i)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catch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(EOFException e) {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" sz="16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// ii)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finally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{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" sz="16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// iii)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// iv)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  <p:sp>
        <p:nvSpPr>
          <p:cNvPr id="394" name="Google Shape;394;p51"/>
          <p:cNvSpPr txBox="1"/>
          <p:nvPr/>
        </p:nvSpPr>
        <p:spPr>
          <a:xfrm>
            <a:off x="177725" y="1755837"/>
            <a:ext cx="2913635" cy="19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000" dirty="0">
                <a:latin typeface="Proxima Nova"/>
                <a:ea typeface="Proxima Nova"/>
                <a:cs typeface="Proxima Nova"/>
                <a:sym typeface="Proxima Nova"/>
              </a:rPr>
              <a:t>How many are executed?</a:t>
            </a: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algn="ctr"/>
            <a:r>
              <a:rPr lang="en" sz="2000" dirty="0">
                <a:latin typeface="Proxima Nova"/>
                <a:ea typeface="Proxima Nova"/>
                <a:cs typeface="Proxima Nova"/>
                <a:sym typeface="Proxima Nova"/>
              </a:rPr>
              <a:t>a) 0 b) 1 c) 2 d) 3 e) 4</a:t>
            </a: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056BD39E-3D5D-2CF1-D990-82EAECBF4D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551054" y="5210670"/>
            <a:ext cx="1269564" cy="126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37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31F09-733F-4FCC-B519-0E2299A60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2 Hints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D243D-8D58-4BB7-AF87-208FB06BD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ACD-29C2-4661-8CCF-56AFB7336F5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CA04DB-5763-4AB5-AEA0-65339E79A0EA}"/>
              </a:ext>
            </a:extLst>
          </p:cNvPr>
          <p:cNvSpPr txBox="1"/>
          <p:nvPr/>
        </p:nvSpPr>
        <p:spPr>
          <a:xfrm>
            <a:off x="872950" y="1414638"/>
            <a:ext cx="810022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88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BB00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primitive =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D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474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boxed =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D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474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;}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 instance =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88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C();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Field f =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C.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getDeclaredField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("primitive");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Object value =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f.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(instance);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Class&lt;?&gt; c1 =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f.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getType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  <a:endParaRPr lang="en-US" altLang="en-US" dirty="0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Class&lt;?&gt; c2 =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value.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getClass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0411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5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5333"/>
              <a:t>try-finally in Java</a:t>
            </a:r>
            <a:endParaRPr sz="5333"/>
          </a:p>
        </p:txBody>
      </p:sp>
      <p:sp>
        <p:nvSpPr>
          <p:cNvPr id="478" name="Google Shape;478;p5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/>
            <a:r>
              <a:rPr lang="en"/>
              <a:t>Finally blocks </a:t>
            </a:r>
            <a:r>
              <a:rPr lang="en" b="1"/>
              <a:t>always</a:t>
            </a:r>
            <a:r>
              <a:rPr lang="en"/>
              <a:t> execute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Even if exception is thrown</a:t>
            </a:r>
            <a:endParaRPr/>
          </a:p>
          <a:p>
            <a:pPr marL="1828754" lvl="2" indent="-457189">
              <a:spcBef>
                <a:spcPts val="0"/>
              </a:spcBef>
            </a:pPr>
            <a:r>
              <a:rPr lang="en"/>
              <a:t>After the exception handler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Even if method returns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Even if nothing happens</a:t>
            </a:r>
            <a:endParaRPr/>
          </a:p>
        </p:txBody>
      </p:sp>
      <p:sp>
        <p:nvSpPr>
          <p:cNvPr id="479" name="Google Shape;479;p5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50</a:t>
            </a:fld>
            <a:endParaRPr/>
          </a:p>
        </p:txBody>
      </p:sp>
      <p:sp>
        <p:nvSpPr>
          <p:cNvPr id="480" name="Google Shape;480;p58"/>
          <p:cNvSpPr txBox="1"/>
          <p:nvPr/>
        </p:nvSpPr>
        <p:spPr>
          <a:xfrm>
            <a:off x="760457" y="3790350"/>
            <a:ext cx="10033600" cy="25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class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BufferedReader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implements 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java.lang.AutoCloseable { } </a:t>
            </a:r>
            <a:r>
              <a:rPr lang="en" sz="16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// Java 8+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String s;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try 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</a:t>
            </a:r>
            <a:r>
              <a:rPr lang="en" sz="1600" dirty="0">
                <a:solidFill>
                  <a:srgbClr val="333333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BufferedReader br = </a:t>
            </a:r>
            <a:r>
              <a:rPr lang="en" sz="1600" b="1" dirty="0">
                <a:solidFill>
                  <a:srgbClr val="008800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1600" dirty="0">
                <a:solidFill>
                  <a:srgbClr val="333333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BufferedReader(</a:t>
            </a:r>
            <a:r>
              <a:rPr lang="en" sz="1600" b="1" dirty="0">
                <a:solidFill>
                  <a:srgbClr val="008800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1600" dirty="0">
                <a:solidFill>
                  <a:srgbClr val="333333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FileReader("file.txt"))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) {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s = br.</a:t>
            </a:r>
            <a:r>
              <a:rPr lang="en" sz="16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readLine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();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catch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(IOException e) {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" sz="16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// something went wrong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strike="sngStrike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 </a:t>
            </a:r>
            <a:r>
              <a:rPr lang="en" sz="1600" b="1" strike="sngStrike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finally</a:t>
            </a:r>
            <a:r>
              <a:rPr lang="en" sz="1600" strike="sngStrike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{</a:t>
            </a:r>
            <a:endParaRPr sz="1600" strike="sngStrike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strike="sngStrike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" sz="1600" b="1" strike="sngStrike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if</a:t>
            </a:r>
            <a:r>
              <a:rPr lang="en" sz="1600" strike="sngStrike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(br.</a:t>
            </a:r>
            <a:r>
              <a:rPr lang="en" sz="1600" strike="sngStrike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isOpen</a:t>
            </a:r>
            <a:r>
              <a:rPr lang="en" sz="1600" strike="sngStrike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()) br.</a:t>
            </a:r>
            <a:r>
              <a:rPr lang="en" sz="1600" strike="sngStrike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close</a:t>
            </a:r>
            <a:r>
              <a:rPr lang="en" sz="1600" strike="sngStrike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();</a:t>
            </a:r>
            <a:endParaRPr sz="1600" strike="sngStrike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  <p:sp>
        <p:nvSpPr>
          <p:cNvPr id="481" name="Google Shape;481;p58"/>
          <p:cNvSpPr/>
          <p:nvPr/>
        </p:nvSpPr>
        <p:spPr>
          <a:xfrm>
            <a:off x="4527967" y="5447000"/>
            <a:ext cx="301600" cy="794000"/>
          </a:xfrm>
          <a:prstGeom prst="rightBrace">
            <a:avLst>
              <a:gd name="adj1" fmla="val 8333"/>
              <a:gd name="adj2" fmla="val 50000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82" name="Google Shape;482;p58"/>
          <p:cNvSpPr txBox="1"/>
          <p:nvPr/>
        </p:nvSpPr>
        <p:spPr>
          <a:xfrm>
            <a:off x="5020467" y="5527867"/>
            <a:ext cx="4329600" cy="6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Java automatically calls AutoCloseable.close for us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83" name="Google Shape;483;p58"/>
          <p:cNvSpPr txBox="1"/>
          <p:nvPr/>
        </p:nvSpPr>
        <p:spPr>
          <a:xfrm>
            <a:off x="9643933" y="4373833"/>
            <a:ext cx="2359600" cy="10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>
                <a:latin typeface="Proxima Nova"/>
                <a:ea typeface="Proxima Nova"/>
                <a:cs typeface="Proxima Nova"/>
                <a:sym typeface="Proxima Nova"/>
              </a:rPr>
              <a:t>try-with-resources</a:t>
            </a: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484" name="Google Shape;484;p58"/>
          <p:cNvCxnSpPr/>
          <p:nvPr/>
        </p:nvCxnSpPr>
        <p:spPr>
          <a:xfrm rot="10800000">
            <a:off x="8930767" y="4660500"/>
            <a:ext cx="7940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DB6851-256C-97D2-D929-369C7E983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t>51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8FFD6E-E595-C7A1-793B-6E8917CFA57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202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5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Exceptions in Java</a:t>
            </a:r>
            <a:endParaRPr/>
          </a:p>
        </p:txBody>
      </p:sp>
      <p:sp>
        <p:nvSpPr>
          <p:cNvPr id="490" name="Google Shape;490;p5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/>
            <a:r>
              <a:rPr lang="en" dirty="0"/>
              <a:t>Try blocks should be around methods that throw exceptions</a:t>
            </a:r>
          </a:p>
          <a:p>
            <a:pPr marL="609585" indent="-558786"/>
            <a:endParaRPr dirty="0"/>
          </a:p>
          <a:p>
            <a:pPr marL="609585" indent="0">
              <a:spcBef>
                <a:spcPts val="1333"/>
              </a:spcBef>
              <a:buNone/>
            </a:pPr>
            <a:endParaRPr dirty="0"/>
          </a:p>
          <a:p>
            <a:pPr marL="609585" indent="-558786">
              <a:spcBef>
                <a:spcPts val="1333"/>
              </a:spcBef>
            </a:pPr>
            <a:r>
              <a:rPr lang="en" dirty="0"/>
              <a:t>Compilation error if you do not *</a:t>
            </a:r>
            <a:endParaRPr dirty="0"/>
          </a:p>
          <a:p>
            <a:pPr marL="609585" indent="-558786"/>
            <a:r>
              <a:rPr lang="en" dirty="0"/>
              <a:t>Must be followed by one or more catch blocks **</a:t>
            </a:r>
            <a:endParaRPr dirty="0"/>
          </a:p>
          <a:p>
            <a:pPr marL="0" indent="0">
              <a:spcBef>
                <a:spcPts val="1333"/>
              </a:spcBef>
              <a:buNone/>
            </a:pPr>
            <a:endParaRPr sz="1467" dirty="0"/>
          </a:p>
          <a:p>
            <a:pPr marL="0" indent="0">
              <a:spcBef>
                <a:spcPts val="1333"/>
              </a:spcBef>
              <a:buNone/>
            </a:pPr>
            <a:r>
              <a:rPr lang="en" sz="2933" dirty="0"/>
              <a:t>* unless the method throws a compatible exception</a:t>
            </a:r>
            <a:endParaRPr dirty="0"/>
          </a:p>
          <a:p>
            <a:pPr marL="0" indent="0">
              <a:spcBef>
                <a:spcPts val="1333"/>
              </a:spcBef>
              <a:spcAft>
                <a:spcPts val="1333"/>
              </a:spcAft>
              <a:buNone/>
            </a:pPr>
            <a:r>
              <a:rPr lang="en" sz="2933" dirty="0"/>
              <a:t>** try-finally blocks can be around code that does not throw exceptions</a:t>
            </a:r>
            <a:endParaRPr sz="2933" dirty="0"/>
          </a:p>
        </p:txBody>
      </p:sp>
      <p:sp>
        <p:nvSpPr>
          <p:cNvPr id="491" name="Google Shape;491;p5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52</a:t>
            </a:fld>
            <a:endParaRPr/>
          </a:p>
        </p:txBody>
      </p:sp>
      <p:sp>
        <p:nvSpPr>
          <p:cNvPr id="492" name="Google Shape;492;p59"/>
          <p:cNvSpPr txBox="1"/>
          <p:nvPr/>
        </p:nvSpPr>
        <p:spPr>
          <a:xfrm>
            <a:off x="790880" y="2119536"/>
            <a:ext cx="103648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267" b="1" dirty="0">
                <a:solidFill>
                  <a:srgbClr val="008800"/>
                </a:solidFill>
                <a:highlight>
                  <a:srgbClr val="FFFFFF"/>
                </a:highlight>
                <a:latin typeface="Inconsolata"/>
                <a:ea typeface="Inconsolata"/>
                <a:cs typeface="Inconsolata"/>
                <a:sym typeface="Inconsolata"/>
              </a:rPr>
              <a:t>public</a:t>
            </a:r>
            <a:r>
              <a:rPr lang="en" sz="2267" dirty="0">
                <a:solidFill>
                  <a:srgbClr val="333333"/>
                </a:solidFill>
                <a:highlight>
                  <a:srgbClr val="FFFFFF"/>
                </a:highlight>
                <a:latin typeface="Inconsolata"/>
                <a:ea typeface="Inconsolata"/>
                <a:cs typeface="Inconsolata"/>
                <a:sym typeface="Inconsolata"/>
              </a:rPr>
              <a:t> Field </a:t>
            </a:r>
            <a:r>
              <a:rPr lang="en" sz="2267" b="1" dirty="0">
                <a:solidFill>
                  <a:srgbClr val="0066BB"/>
                </a:solidFill>
                <a:highlight>
                  <a:srgbClr val="FFFFFF"/>
                </a:highlight>
                <a:latin typeface="Inconsolata"/>
                <a:ea typeface="Inconsolata"/>
                <a:cs typeface="Inconsolata"/>
                <a:sym typeface="Inconsolata"/>
              </a:rPr>
              <a:t>getDeclaredField</a:t>
            </a:r>
            <a:r>
              <a:rPr lang="en" sz="2267" dirty="0">
                <a:solidFill>
                  <a:srgbClr val="333333"/>
                </a:solidFill>
                <a:highlight>
                  <a:srgbClr val="FFFFFF"/>
                </a:highlight>
                <a:latin typeface="Inconsolata"/>
                <a:ea typeface="Inconsolata"/>
                <a:cs typeface="Inconsolata"/>
                <a:sym typeface="Inconsolata"/>
              </a:rPr>
              <a:t>(String name) </a:t>
            </a:r>
            <a:r>
              <a:rPr lang="en" sz="2267" b="1" dirty="0">
                <a:solidFill>
                  <a:srgbClr val="008800"/>
                </a:solidFill>
                <a:highlight>
                  <a:srgbClr val="FFFFFF"/>
                </a:highlight>
                <a:latin typeface="Inconsolata"/>
                <a:ea typeface="Inconsolata"/>
                <a:cs typeface="Inconsolata"/>
                <a:sym typeface="Inconsolata"/>
              </a:rPr>
              <a:t>throws</a:t>
            </a:r>
            <a:r>
              <a:rPr lang="en" sz="2267" dirty="0">
                <a:solidFill>
                  <a:srgbClr val="333333"/>
                </a:solidFill>
                <a:highlight>
                  <a:srgbClr val="FFFFFF"/>
                </a:highlight>
                <a:latin typeface="Inconsolata"/>
                <a:ea typeface="Inconsolata"/>
                <a:cs typeface="Inconsolata"/>
                <a:sym typeface="Inconsolata"/>
              </a:rPr>
              <a:t> NoSuchFieldException</a:t>
            </a:r>
            <a:endParaRPr sz="3000" dirty="0">
              <a:solidFill>
                <a:srgbClr val="353833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6000" dirty="0"/>
              <a:t>Java throws statement</a:t>
            </a:r>
            <a:endParaRPr sz="6000" dirty="0"/>
          </a:p>
        </p:txBody>
      </p:sp>
      <p:sp>
        <p:nvSpPr>
          <p:cNvPr id="498" name="Google Shape;498;p6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53</a:t>
            </a:fld>
            <a:endParaRPr/>
          </a:p>
        </p:txBody>
      </p:sp>
      <p:pic>
        <p:nvPicPr>
          <p:cNvPr id="499" name="Google Shape;499;p60"/>
          <p:cNvPicPr preferRelativeResize="0"/>
          <p:nvPr/>
        </p:nvPicPr>
        <p:blipFill rotWithShape="1">
          <a:blip r:embed="rId3">
            <a:alphaModFix/>
          </a:blip>
          <a:srcRect r="23809" b="38488"/>
          <a:stretch/>
        </p:blipFill>
        <p:spPr>
          <a:xfrm>
            <a:off x="2554851" y="1407967"/>
            <a:ext cx="9723900" cy="4471503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60"/>
          <p:cNvSpPr/>
          <p:nvPr/>
        </p:nvSpPr>
        <p:spPr>
          <a:xfrm>
            <a:off x="8703133" y="1944967"/>
            <a:ext cx="3866400" cy="846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01" name="Google Shape;501;p60"/>
          <p:cNvSpPr/>
          <p:nvPr/>
        </p:nvSpPr>
        <p:spPr>
          <a:xfrm>
            <a:off x="10023133" y="3929567"/>
            <a:ext cx="2952800" cy="234562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02" name="Google Shape;502;p60"/>
          <p:cNvSpPr/>
          <p:nvPr/>
        </p:nvSpPr>
        <p:spPr>
          <a:xfrm>
            <a:off x="1736400" y="3144233"/>
            <a:ext cx="2952800" cy="2882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03" name="Google Shape;503;p60"/>
          <p:cNvSpPr/>
          <p:nvPr/>
        </p:nvSpPr>
        <p:spPr>
          <a:xfrm>
            <a:off x="4111400" y="3929567"/>
            <a:ext cx="2952800" cy="2450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04" name="Google Shape;504;p60"/>
          <p:cNvSpPr/>
          <p:nvPr/>
        </p:nvSpPr>
        <p:spPr>
          <a:xfrm>
            <a:off x="1736400" y="2889600"/>
            <a:ext cx="2100800" cy="2450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05" name="Google Shape;505;p60"/>
          <p:cNvSpPr txBox="1"/>
          <p:nvPr/>
        </p:nvSpPr>
        <p:spPr>
          <a:xfrm>
            <a:off x="360167" y="5960633"/>
            <a:ext cx="11488800" cy="6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400" b="1" dirty="0">
                <a:solidFill>
                  <a:srgbClr val="333399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void</a:t>
            </a:r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400" b="1" dirty="0">
                <a:solidFill>
                  <a:srgbClr val="0066BB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m</a:t>
            </a:r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 </a:t>
            </a:r>
            <a:r>
              <a:rPr lang="en" sz="1400" b="1" dirty="0">
                <a:solidFill>
                  <a:srgbClr val="0088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throws</a:t>
            </a:r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400" dirty="0">
                <a:solidFill>
                  <a:srgbClr val="333333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Exception</a:t>
            </a:r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{ </a:t>
            </a:r>
            <a:r>
              <a:rPr lang="en" sz="1400" b="1" dirty="0">
                <a:solidFill>
                  <a:srgbClr val="0088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if</a:t>
            </a:r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(...) { </a:t>
            </a:r>
            <a:r>
              <a:rPr lang="en" sz="1400" b="1" dirty="0">
                <a:solidFill>
                  <a:srgbClr val="0088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throw</a:t>
            </a:r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400" b="1" dirty="0">
                <a:solidFill>
                  <a:srgbClr val="0088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EOFException(); } </a:t>
            </a:r>
            <a:r>
              <a:rPr lang="en" sz="1400" b="1" dirty="0">
                <a:solidFill>
                  <a:srgbClr val="0088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else</a:t>
            </a:r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{ </a:t>
            </a:r>
            <a:r>
              <a:rPr lang="en" sz="1400" b="1" dirty="0">
                <a:solidFill>
                  <a:srgbClr val="0088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throw</a:t>
            </a:r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400" b="1" dirty="0">
                <a:solidFill>
                  <a:srgbClr val="0088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SQLException(); } }</a:t>
            </a:r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 marL="304792" marR="304792">
              <a:lnSpc>
                <a:spcPct val="110795"/>
              </a:lnSpc>
            </a:pPr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Inconsolata"/>
              <a:ea typeface="Inconsolata"/>
              <a:cs typeface="Inconsolata"/>
              <a:sym typeface="Inconsolata"/>
            </a:endParaRPr>
          </a:p>
          <a:p>
            <a:endParaRPr b="1" dirty="0">
              <a:solidFill>
                <a:srgbClr val="333399"/>
              </a:solidFill>
              <a:highlight>
                <a:srgbClr val="FFFFFF"/>
              </a:highlight>
              <a:latin typeface="Inconsolata"/>
              <a:ea typeface="Inconsolata"/>
              <a:cs typeface="Inconsolata"/>
              <a:sym typeface="Inconsolata"/>
            </a:endParaRPr>
          </a:p>
        </p:txBody>
      </p:sp>
    </p:spTree>
    <p:extLst>
      <p:ext uri="{BB962C8B-B14F-4D97-AF65-F5344CB8AC3E}">
        <p14:creationId xmlns:p14="http://schemas.microsoft.com/office/powerpoint/2010/main" val="15826684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6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6000" dirty="0"/>
              <a:t>Java multiple catch clause</a:t>
            </a:r>
            <a:endParaRPr sz="6000" dirty="0"/>
          </a:p>
        </p:txBody>
      </p:sp>
      <p:sp>
        <p:nvSpPr>
          <p:cNvPr id="526" name="Google Shape;526;p6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54</a:t>
            </a:fld>
            <a:endParaRPr/>
          </a:p>
        </p:txBody>
      </p:sp>
      <p:pic>
        <p:nvPicPr>
          <p:cNvPr id="527" name="Google Shape;527;p62"/>
          <p:cNvPicPr preferRelativeResize="0"/>
          <p:nvPr/>
        </p:nvPicPr>
        <p:blipFill rotWithShape="1">
          <a:blip r:embed="rId3">
            <a:alphaModFix/>
          </a:blip>
          <a:srcRect r="23809" b="38488"/>
          <a:stretch/>
        </p:blipFill>
        <p:spPr>
          <a:xfrm>
            <a:off x="2554851" y="1407967"/>
            <a:ext cx="9723900" cy="4471503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62"/>
          <p:cNvSpPr/>
          <p:nvPr/>
        </p:nvSpPr>
        <p:spPr>
          <a:xfrm>
            <a:off x="8703133" y="1944967"/>
            <a:ext cx="3866400" cy="846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9" name="Google Shape;529;p62"/>
          <p:cNvSpPr/>
          <p:nvPr/>
        </p:nvSpPr>
        <p:spPr>
          <a:xfrm>
            <a:off x="10023133" y="3929567"/>
            <a:ext cx="2952800" cy="2563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0" name="Google Shape;530;p62"/>
          <p:cNvSpPr/>
          <p:nvPr/>
        </p:nvSpPr>
        <p:spPr>
          <a:xfrm>
            <a:off x="1736400" y="3144233"/>
            <a:ext cx="2952800" cy="2882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1" name="Google Shape;531;p62"/>
          <p:cNvSpPr/>
          <p:nvPr/>
        </p:nvSpPr>
        <p:spPr>
          <a:xfrm>
            <a:off x="4111400" y="3929567"/>
            <a:ext cx="2952800" cy="2450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2" name="Google Shape;532;p62"/>
          <p:cNvSpPr/>
          <p:nvPr/>
        </p:nvSpPr>
        <p:spPr>
          <a:xfrm>
            <a:off x="1736400" y="2889600"/>
            <a:ext cx="2100800" cy="2450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3" name="Google Shape;533;p62"/>
          <p:cNvSpPr txBox="1"/>
          <p:nvPr/>
        </p:nvSpPr>
        <p:spPr>
          <a:xfrm>
            <a:off x="319567" y="3929567"/>
            <a:ext cx="5582800" cy="25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400" b="1" dirty="0">
                <a:solidFill>
                  <a:srgbClr val="333399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void</a:t>
            </a:r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400" b="1" dirty="0">
                <a:solidFill>
                  <a:srgbClr val="0066BB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m</a:t>
            </a:r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 </a:t>
            </a:r>
            <a:r>
              <a:rPr lang="en" sz="1400" b="1" dirty="0">
                <a:solidFill>
                  <a:srgbClr val="0088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throws</a:t>
            </a:r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400" dirty="0">
                <a:solidFill>
                  <a:srgbClr val="333333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EOFException</a:t>
            </a:r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, </a:t>
            </a:r>
            <a:r>
              <a:rPr lang="en" sz="1400" dirty="0">
                <a:solidFill>
                  <a:srgbClr val="333333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SQLException</a:t>
            </a:r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{</a:t>
            </a:r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" sz="1400" b="1" dirty="0">
                <a:solidFill>
                  <a:srgbClr val="0088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if</a:t>
            </a:r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(...) { </a:t>
            </a:r>
            <a:r>
              <a:rPr lang="en" sz="1400" b="1" dirty="0">
                <a:solidFill>
                  <a:srgbClr val="0088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throw</a:t>
            </a:r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400" b="1" dirty="0">
                <a:solidFill>
                  <a:srgbClr val="0088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EOFException(); }</a:t>
            </a:r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" sz="1400" b="1" dirty="0">
                <a:solidFill>
                  <a:srgbClr val="0088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else</a:t>
            </a:r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 { </a:t>
            </a:r>
            <a:r>
              <a:rPr lang="en" sz="1400" b="1" dirty="0">
                <a:solidFill>
                  <a:srgbClr val="0088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throw</a:t>
            </a:r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400" b="1" dirty="0">
                <a:solidFill>
                  <a:srgbClr val="0088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SQLException(); }</a:t>
            </a:r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</a:t>
            </a:r>
          </a:p>
          <a:p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4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try</a:t>
            </a:r>
            <a:r>
              <a:rPr lang="en" sz="1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{ m(); }</a:t>
            </a:r>
            <a:endParaRPr sz="1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4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catch</a:t>
            </a:r>
            <a:r>
              <a:rPr lang="en" sz="1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(EOFException e) { }</a:t>
            </a:r>
            <a:endParaRPr sz="1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14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catch</a:t>
            </a:r>
            <a:r>
              <a:rPr lang="en" sz="1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(SQLException e) { }</a:t>
            </a:r>
            <a:endParaRPr sz="1400" b="1" dirty="0">
              <a:solidFill>
                <a:srgbClr val="333399"/>
              </a:solidFill>
              <a:highlight>
                <a:srgbClr val="FFFFFF"/>
              </a:highlight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6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6000" dirty="0"/>
              <a:t>Java multiple catch clause</a:t>
            </a:r>
            <a:endParaRPr sz="6000" dirty="0"/>
          </a:p>
        </p:txBody>
      </p:sp>
      <p:sp>
        <p:nvSpPr>
          <p:cNvPr id="526" name="Google Shape;526;p6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55</a:t>
            </a:fld>
            <a:endParaRPr/>
          </a:p>
        </p:txBody>
      </p:sp>
      <p:pic>
        <p:nvPicPr>
          <p:cNvPr id="527" name="Google Shape;527;p62"/>
          <p:cNvPicPr preferRelativeResize="0"/>
          <p:nvPr/>
        </p:nvPicPr>
        <p:blipFill rotWithShape="1">
          <a:blip r:embed="rId3">
            <a:alphaModFix/>
          </a:blip>
          <a:srcRect r="23809" b="38488"/>
          <a:stretch/>
        </p:blipFill>
        <p:spPr>
          <a:xfrm>
            <a:off x="2554851" y="1407967"/>
            <a:ext cx="9723900" cy="4471503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62"/>
          <p:cNvSpPr/>
          <p:nvPr/>
        </p:nvSpPr>
        <p:spPr>
          <a:xfrm>
            <a:off x="8703133" y="1944967"/>
            <a:ext cx="3866400" cy="846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9" name="Google Shape;529;p62"/>
          <p:cNvSpPr/>
          <p:nvPr/>
        </p:nvSpPr>
        <p:spPr>
          <a:xfrm>
            <a:off x="10023133" y="3929567"/>
            <a:ext cx="2952800" cy="2563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0" name="Google Shape;530;p62"/>
          <p:cNvSpPr/>
          <p:nvPr/>
        </p:nvSpPr>
        <p:spPr>
          <a:xfrm>
            <a:off x="1736400" y="3144233"/>
            <a:ext cx="2952800" cy="2882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1" name="Google Shape;531;p62"/>
          <p:cNvSpPr/>
          <p:nvPr/>
        </p:nvSpPr>
        <p:spPr>
          <a:xfrm>
            <a:off x="4111400" y="3929567"/>
            <a:ext cx="2952800" cy="2450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2" name="Google Shape;532;p62"/>
          <p:cNvSpPr/>
          <p:nvPr/>
        </p:nvSpPr>
        <p:spPr>
          <a:xfrm>
            <a:off x="1736400" y="2889600"/>
            <a:ext cx="2100800" cy="2450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3" name="Google Shape;533;p62"/>
          <p:cNvSpPr txBox="1"/>
          <p:nvPr/>
        </p:nvSpPr>
        <p:spPr>
          <a:xfrm>
            <a:off x="319567" y="3929567"/>
            <a:ext cx="5582800" cy="25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400" b="1" dirty="0">
                <a:solidFill>
                  <a:srgbClr val="333399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void</a:t>
            </a:r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400" b="1" dirty="0">
                <a:solidFill>
                  <a:srgbClr val="0066BB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m</a:t>
            </a:r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 </a:t>
            </a:r>
            <a:r>
              <a:rPr lang="en" sz="1400" b="1" dirty="0">
                <a:solidFill>
                  <a:srgbClr val="0088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throws</a:t>
            </a:r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400" dirty="0">
                <a:solidFill>
                  <a:srgbClr val="333333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EOFException</a:t>
            </a:r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, </a:t>
            </a:r>
            <a:r>
              <a:rPr lang="en" sz="1400" dirty="0">
                <a:solidFill>
                  <a:srgbClr val="333333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SQLException</a:t>
            </a:r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{</a:t>
            </a:r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" sz="1400" b="1" dirty="0">
                <a:solidFill>
                  <a:srgbClr val="0088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if</a:t>
            </a:r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(...) { </a:t>
            </a:r>
            <a:r>
              <a:rPr lang="en" sz="1400" b="1" dirty="0">
                <a:solidFill>
                  <a:srgbClr val="0088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throw</a:t>
            </a:r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400" b="1" dirty="0">
                <a:solidFill>
                  <a:srgbClr val="0088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EOFException(); }</a:t>
            </a:r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" sz="1400" b="1" dirty="0">
                <a:solidFill>
                  <a:srgbClr val="0088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else</a:t>
            </a:r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 { </a:t>
            </a:r>
            <a:r>
              <a:rPr lang="en" sz="1400" b="1" dirty="0">
                <a:solidFill>
                  <a:srgbClr val="0088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throw</a:t>
            </a:r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400" b="1" dirty="0">
                <a:solidFill>
                  <a:srgbClr val="0088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SQLException(); }</a:t>
            </a:r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</a:t>
            </a:r>
          </a:p>
          <a:p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4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try</a:t>
            </a:r>
            <a:r>
              <a:rPr lang="en" sz="1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{ m(); }</a:t>
            </a:r>
            <a:endParaRPr sz="1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4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catch</a:t>
            </a:r>
            <a:r>
              <a:rPr lang="en" sz="1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(EOFException e) { </a:t>
            </a:r>
            <a:r>
              <a:rPr lang="en" sz="14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/*same thing*/</a:t>
            </a:r>
            <a:r>
              <a:rPr lang="en" sz="1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}</a:t>
            </a:r>
            <a:endParaRPr sz="1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14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catch</a:t>
            </a:r>
            <a:r>
              <a:rPr lang="en" sz="1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(SQLException e) { </a:t>
            </a:r>
            <a:r>
              <a:rPr lang="en" sz="14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/*same thing*/ </a:t>
            </a:r>
            <a:r>
              <a:rPr lang="en" sz="1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</a:t>
            </a:r>
            <a:endParaRPr sz="1400" b="1" dirty="0">
              <a:solidFill>
                <a:srgbClr val="333399"/>
              </a:solidFill>
              <a:highlight>
                <a:srgbClr val="FFFFFF"/>
              </a:highlight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</p:spTree>
    <p:extLst>
      <p:ext uri="{BB962C8B-B14F-4D97-AF65-F5344CB8AC3E}">
        <p14:creationId xmlns:p14="http://schemas.microsoft.com/office/powerpoint/2010/main" val="24286130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6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6000" dirty="0"/>
              <a:t>Java multiple catch clause</a:t>
            </a:r>
            <a:endParaRPr sz="6000" dirty="0"/>
          </a:p>
        </p:txBody>
      </p:sp>
      <p:sp>
        <p:nvSpPr>
          <p:cNvPr id="526" name="Google Shape;526;p6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56</a:t>
            </a:fld>
            <a:endParaRPr/>
          </a:p>
        </p:txBody>
      </p:sp>
      <p:pic>
        <p:nvPicPr>
          <p:cNvPr id="527" name="Google Shape;527;p62"/>
          <p:cNvPicPr preferRelativeResize="0"/>
          <p:nvPr/>
        </p:nvPicPr>
        <p:blipFill rotWithShape="1">
          <a:blip r:embed="rId3">
            <a:alphaModFix/>
          </a:blip>
          <a:srcRect r="23809" b="38488"/>
          <a:stretch/>
        </p:blipFill>
        <p:spPr>
          <a:xfrm>
            <a:off x="2554851" y="1407967"/>
            <a:ext cx="9723900" cy="4471503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62"/>
          <p:cNvSpPr/>
          <p:nvPr/>
        </p:nvSpPr>
        <p:spPr>
          <a:xfrm>
            <a:off x="8703133" y="1944967"/>
            <a:ext cx="3866400" cy="846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9" name="Google Shape;529;p62"/>
          <p:cNvSpPr/>
          <p:nvPr/>
        </p:nvSpPr>
        <p:spPr>
          <a:xfrm>
            <a:off x="10023133" y="3929567"/>
            <a:ext cx="2952800" cy="2563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0" name="Google Shape;530;p62"/>
          <p:cNvSpPr/>
          <p:nvPr/>
        </p:nvSpPr>
        <p:spPr>
          <a:xfrm>
            <a:off x="1736400" y="3144233"/>
            <a:ext cx="2952800" cy="2882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1" name="Google Shape;531;p62"/>
          <p:cNvSpPr/>
          <p:nvPr/>
        </p:nvSpPr>
        <p:spPr>
          <a:xfrm>
            <a:off x="4111400" y="3929567"/>
            <a:ext cx="2952800" cy="2450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2" name="Google Shape;532;p62"/>
          <p:cNvSpPr/>
          <p:nvPr/>
        </p:nvSpPr>
        <p:spPr>
          <a:xfrm>
            <a:off x="1736400" y="2889600"/>
            <a:ext cx="2100800" cy="2450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3" name="Google Shape;533;p62"/>
          <p:cNvSpPr txBox="1"/>
          <p:nvPr/>
        </p:nvSpPr>
        <p:spPr>
          <a:xfrm>
            <a:off x="319567" y="3929567"/>
            <a:ext cx="5582800" cy="25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400" b="1" dirty="0">
                <a:solidFill>
                  <a:srgbClr val="333399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void</a:t>
            </a:r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400" b="1" dirty="0">
                <a:solidFill>
                  <a:srgbClr val="0066BB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m</a:t>
            </a:r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 </a:t>
            </a:r>
            <a:r>
              <a:rPr lang="en" sz="1400" b="1" dirty="0">
                <a:solidFill>
                  <a:srgbClr val="0088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throws</a:t>
            </a:r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400" dirty="0">
                <a:solidFill>
                  <a:srgbClr val="333333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EOFException</a:t>
            </a:r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, </a:t>
            </a:r>
            <a:r>
              <a:rPr lang="en" sz="1400" dirty="0">
                <a:solidFill>
                  <a:srgbClr val="333333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SQLException</a:t>
            </a:r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{</a:t>
            </a:r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" sz="1400" b="1" dirty="0">
                <a:solidFill>
                  <a:srgbClr val="0088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if</a:t>
            </a:r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(...) { </a:t>
            </a:r>
            <a:r>
              <a:rPr lang="en" sz="1400" b="1" dirty="0">
                <a:solidFill>
                  <a:srgbClr val="0088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throw</a:t>
            </a:r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400" b="1" dirty="0">
                <a:solidFill>
                  <a:srgbClr val="0088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EOFException(); }</a:t>
            </a:r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" sz="1400" b="1" dirty="0">
                <a:solidFill>
                  <a:srgbClr val="0088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else</a:t>
            </a:r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 { </a:t>
            </a:r>
            <a:r>
              <a:rPr lang="en" sz="1400" b="1" dirty="0">
                <a:solidFill>
                  <a:srgbClr val="0088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throw</a:t>
            </a:r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400" b="1" dirty="0">
                <a:solidFill>
                  <a:srgbClr val="0088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SQLException(); }</a:t>
            </a:r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</a:t>
            </a:r>
          </a:p>
          <a:p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4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try</a:t>
            </a:r>
            <a:r>
              <a:rPr lang="en" sz="1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{ m(); }</a:t>
            </a:r>
            <a:endParaRPr sz="1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4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catch</a:t>
            </a:r>
            <a:r>
              <a:rPr lang="en" sz="1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(Exception e) { </a:t>
            </a:r>
            <a:r>
              <a:rPr lang="en" sz="14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/*same thing*/</a:t>
            </a:r>
            <a:r>
              <a:rPr lang="en" sz="1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}</a:t>
            </a:r>
            <a:endParaRPr sz="1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</p:spTree>
    <p:extLst>
      <p:ext uri="{BB962C8B-B14F-4D97-AF65-F5344CB8AC3E}">
        <p14:creationId xmlns:p14="http://schemas.microsoft.com/office/powerpoint/2010/main" val="26075929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6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6000" dirty="0"/>
              <a:t>Java multiple catch clause</a:t>
            </a:r>
            <a:endParaRPr sz="6000" dirty="0"/>
          </a:p>
        </p:txBody>
      </p:sp>
      <p:sp>
        <p:nvSpPr>
          <p:cNvPr id="526" name="Google Shape;526;p6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57</a:t>
            </a:fld>
            <a:endParaRPr/>
          </a:p>
        </p:txBody>
      </p:sp>
      <p:pic>
        <p:nvPicPr>
          <p:cNvPr id="527" name="Google Shape;527;p62"/>
          <p:cNvPicPr preferRelativeResize="0"/>
          <p:nvPr/>
        </p:nvPicPr>
        <p:blipFill rotWithShape="1">
          <a:blip r:embed="rId3">
            <a:alphaModFix/>
          </a:blip>
          <a:srcRect r="23809" b="38488"/>
          <a:stretch/>
        </p:blipFill>
        <p:spPr>
          <a:xfrm>
            <a:off x="2554851" y="1407967"/>
            <a:ext cx="9723900" cy="4471503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62"/>
          <p:cNvSpPr/>
          <p:nvPr/>
        </p:nvSpPr>
        <p:spPr>
          <a:xfrm>
            <a:off x="8703133" y="1944967"/>
            <a:ext cx="3866400" cy="846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9" name="Google Shape;529;p62"/>
          <p:cNvSpPr/>
          <p:nvPr/>
        </p:nvSpPr>
        <p:spPr>
          <a:xfrm>
            <a:off x="10023133" y="3929567"/>
            <a:ext cx="2952800" cy="2563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0" name="Google Shape;530;p62"/>
          <p:cNvSpPr/>
          <p:nvPr/>
        </p:nvSpPr>
        <p:spPr>
          <a:xfrm>
            <a:off x="1736400" y="3144233"/>
            <a:ext cx="2952800" cy="2882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1" name="Google Shape;531;p62"/>
          <p:cNvSpPr/>
          <p:nvPr/>
        </p:nvSpPr>
        <p:spPr>
          <a:xfrm>
            <a:off x="4111400" y="3929567"/>
            <a:ext cx="2952800" cy="2450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2" name="Google Shape;532;p62"/>
          <p:cNvSpPr/>
          <p:nvPr/>
        </p:nvSpPr>
        <p:spPr>
          <a:xfrm>
            <a:off x="1736400" y="2889600"/>
            <a:ext cx="2100800" cy="2450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3" name="Google Shape;533;p62"/>
          <p:cNvSpPr txBox="1"/>
          <p:nvPr/>
        </p:nvSpPr>
        <p:spPr>
          <a:xfrm>
            <a:off x="319567" y="3929567"/>
            <a:ext cx="7089762" cy="25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400" b="1" dirty="0">
                <a:solidFill>
                  <a:srgbClr val="333399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void</a:t>
            </a:r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400" b="1" dirty="0">
                <a:solidFill>
                  <a:srgbClr val="0066BB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m</a:t>
            </a:r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 </a:t>
            </a:r>
            <a:r>
              <a:rPr lang="en" sz="1400" b="1" dirty="0">
                <a:solidFill>
                  <a:srgbClr val="0088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throws</a:t>
            </a:r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400" dirty="0">
                <a:solidFill>
                  <a:srgbClr val="333333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EOFException</a:t>
            </a:r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, </a:t>
            </a:r>
            <a:r>
              <a:rPr lang="en" sz="1400" dirty="0">
                <a:solidFill>
                  <a:srgbClr val="333333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SQLException</a:t>
            </a:r>
            <a:r>
              <a:rPr lang="en" sz="1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, </a:t>
            </a:r>
            <a:r>
              <a:rPr lang="en" sz="1400" dirty="0">
                <a:solidFill>
                  <a:srgbClr val="333333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RemoteException</a:t>
            </a:r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{</a:t>
            </a:r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" sz="1400" b="1" dirty="0">
                <a:solidFill>
                  <a:srgbClr val="0088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if</a:t>
            </a:r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(...) { </a:t>
            </a:r>
            <a:r>
              <a:rPr lang="en" sz="1400" b="1" dirty="0">
                <a:solidFill>
                  <a:srgbClr val="0088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throw</a:t>
            </a:r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400" b="1" dirty="0">
                <a:solidFill>
                  <a:srgbClr val="0088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EOFException(); }</a:t>
            </a:r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" sz="1400" b="1" dirty="0">
                <a:solidFill>
                  <a:srgbClr val="0088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else</a:t>
            </a:r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 { </a:t>
            </a:r>
            <a:r>
              <a:rPr lang="en" sz="1400" b="1" dirty="0">
                <a:solidFill>
                  <a:srgbClr val="0088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throw</a:t>
            </a:r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400" b="1" dirty="0">
                <a:solidFill>
                  <a:srgbClr val="0088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SQLException(); }</a:t>
            </a:r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</a:t>
            </a:r>
          </a:p>
          <a:p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4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try</a:t>
            </a:r>
            <a:r>
              <a:rPr lang="en" sz="1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{ m(); }</a:t>
            </a:r>
            <a:endParaRPr sz="1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4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catch</a:t>
            </a:r>
            <a:r>
              <a:rPr lang="en" sz="1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(Exception e) { </a:t>
            </a:r>
            <a:r>
              <a:rPr lang="en" sz="14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/*same thing*/</a:t>
            </a:r>
            <a:r>
              <a:rPr lang="en" sz="1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}</a:t>
            </a:r>
            <a:endParaRPr sz="1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  <p:sp>
        <p:nvSpPr>
          <p:cNvPr id="2" name="Google Shape;573;p65">
            <a:extLst>
              <a:ext uri="{FF2B5EF4-FFF2-40B4-BE49-F238E27FC236}">
                <a16:creationId xmlns:a16="http://schemas.microsoft.com/office/drawing/2014/main" id="{C58D4AC1-E1FD-422E-982F-90E9B3F82454}"/>
              </a:ext>
            </a:extLst>
          </p:cNvPr>
          <p:cNvSpPr txBox="1"/>
          <p:nvPr/>
        </p:nvSpPr>
        <p:spPr>
          <a:xfrm>
            <a:off x="871951" y="5379918"/>
            <a:ext cx="37104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dirty="0">
                <a:latin typeface="Proxima Nova"/>
                <a:ea typeface="Proxima Nova"/>
                <a:cs typeface="Proxima Nova"/>
                <a:sym typeface="Proxima Nova"/>
              </a:rPr>
              <a:t>Silent failure, data corruption, or runtime error</a:t>
            </a: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29278422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6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6000" dirty="0"/>
              <a:t>Java multiple catch clause</a:t>
            </a:r>
            <a:endParaRPr sz="6000" dirty="0"/>
          </a:p>
        </p:txBody>
      </p:sp>
      <p:sp>
        <p:nvSpPr>
          <p:cNvPr id="526" name="Google Shape;526;p6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58</a:t>
            </a:fld>
            <a:endParaRPr/>
          </a:p>
        </p:txBody>
      </p:sp>
      <p:pic>
        <p:nvPicPr>
          <p:cNvPr id="527" name="Google Shape;527;p62"/>
          <p:cNvPicPr preferRelativeResize="0"/>
          <p:nvPr/>
        </p:nvPicPr>
        <p:blipFill rotWithShape="1">
          <a:blip r:embed="rId3">
            <a:alphaModFix/>
          </a:blip>
          <a:srcRect r="23809" b="38488"/>
          <a:stretch/>
        </p:blipFill>
        <p:spPr>
          <a:xfrm>
            <a:off x="2554851" y="1407967"/>
            <a:ext cx="9723900" cy="4471503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62"/>
          <p:cNvSpPr/>
          <p:nvPr/>
        </p:nvSpPr>
        <p:spPr>
          <a:xfrm>
            <a:off x="8703133" y="1944967"/>
            <a:ext cx="3866400" cy="846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9" name="Google Shape;529;p62"/>
          <p:cNvSpPr/>
          <p:nvPr/>
        </p:nvSpPr>
        <p:spPr>
          <a:xfrm>
            <a:off x="10023133" y="3929567"/>
            <a:ext cx="2952800" cy="2563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0" name="Google Shape;530;p62"/>
          <p:cNvSpPr/>
          <p:nvPr/>
        </p:nvSpPr>
        <p:spPr>
          <a:xfrm>
            <a:off x="1736400" y="3144233"/>
            <a:ext cx="2952800" cy="2882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1" name="Google Shape;531;p62"/>
          <p:cNvSpPr/>
          <p:nvPr/>
        </p:nvSpPr>
        <p:spPr>
          <a:xfrm>
            <a:off x="4111400" y="3929567"/>
            <a:ext cx="2952800" cy="2450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2" name="Google Shape;532;p62"/>
          <p:cNvSpPr/>
          <p:nvPr/>
        </p:nvSpPr>
        <p:spPr>
          <a:xfrm>
            <a:off x="1736400" y="2889600"/>
            <a:ext cx="2100800" cy="2450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3" name="Google Shape;533;p62"/>
          <p:cNvSpPr txBox="1"/>
          <p:nvPr/>
        </p:nvSpPr>
        <p:spPr>
          <a:xfrm>
            <a:off x="319566" y="3929567"/>
            <a:ext cx="6950809" cy="25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400" b="1" dirty="0">
                <a:solidFill>
                  <a:srgbClr val="333399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void</a:t>
            </a:r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400" b="1" dirty="0">
                <a:solidFill>
                  <a:srgbClr val="0066BB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m</a:t>
            </a:r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 </a:t>
            </a:r>
            <a:r>
              <a:rPr lang="en" sz="1400" b="1" dirty="0">
                <a:solidFill>
                  <a:srgbClr val="0088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throws</a:t>
            </a:r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400" dirty="0">
                <a:solidFill>
                  <a:srgbClr val="333333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EOFException</a:t>
            </a:r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, </a:t>
            </a:r>
            <a:r>
              <a:rPr lang="en" sz="1400" dirty="0">
                <a:solidFill>
                  <a:srgbClr val="333333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SQLException</a:t>
            </a:r>
            <a:r>
              <a:rPr lang="en" sz="1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, </a:t>
            </a:r>
            <a:r>
              <a:rPr lang="en" sz="1400" dirty="0">
                <a:solidFill>
                  <a:srgbClr val="333333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RemoteException</a:t>
            </a:r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{</a:t>
            </a:r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" sz="1400" b="1" dirty="0">
                <a:solidFill>
                  <a:srgbClr val="0088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if</a:t>
            </a:r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(...) { </a:t>
            </a:r>
            <a:r>
              <a:rPr lang="en" sz="1400" b="1" dirty="0">
                <a:solidFill>
                  <a:srgbClr val="0088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throw</a:t>
            </a:r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400" b="1" dirty="0">
                <a:solidFill>
                  <a:srgbClr val="0088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EOFException(); }</a:t>
            </a:r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" sz="1400" b="1" dirty="0">
                <a:solidFill>
                  <a:srgbClr val="0088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else</a:t>
            </a:r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 { </a:t>
            </a:r>
            <a:r>
              <a:rPr lang="en" sz="1400" b="1" dirty="0">
                <a:solidFill>
                  <a:srgbClr val="0088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throw</a:t>
            </a:r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400" b="1" dirty="0">
                <a:solidFill>
                  <a:srgbClr val="0088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SQLException(); }</a:t>
            </a:r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</a:t>
            </a:r>
          </a:p>
          <a:p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4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try</a:t>
            </a:r>
            <a:r>
              <a:rPr lang="en" sz="1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{ m(); }</a:t>
            </a:r>
          </a:p>
          <a:p>
            <a:r>
              <a:rPr lang="en-GB" sz="14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catch</a:t>
            </a:r>
            <a:r>
              <a:rPr lang="en-GB" sz="1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(</a:t>
            </a:r>
            <a:r>
              <a:rPr lang="en-GB" sz="1400" dirty="0" err="1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RemoteException</a:t>
            </a:r>
            <a:r>
              <a:rPr lang="en-GB" sz="1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e) { </a:t>
            </a:r>
            <a:r>
              <a:rPr lang="en-GB" sz="14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/*different thing*/</a:t>
            </a:r>
            <a:r>
              <a:rPr lang="en-GB" sz="1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}</a:t>
            </a:r>
            <a:endParaRPr sz="1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4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catch</a:t>
            </a:r>
            <a:r>
              <a:rPr lang="en" sz="1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(Exception e) { </a:t>
            </a:r>
            <a:r>
              <a:rPr lang="en" sz="14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/*same thing*/</a:t>
            </a:r>
            <a:r>
              <a:rPr lang="en" sz="1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}</a:t>
            </a:r>
            <a:endParaRPr sz="1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</p:spTree>
    <p:extLst>
      <p:ext uri="{BB962C8B-B14F-4D97-AF65-F5344CB8AC3E}">
        <p14:creationId xmlns:p14="http://schemas.microsoft.com/office/powerpoint/2010/main" val="42432039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6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6000" dirty="0"/>
              <a:t>Java multiple catch clause</a:t>
            </a:r>
            <a:endParaRPr sz="6000" dirty="0"/>
          </a:p>
        </p:txBody>
      </p:sp>
      <p:sp>
        <p:nvSpPr>
          <p:cNvPr id="526" name="Google Shape;526;p6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59</a:t>
            </a:fld>
            <a:endParaRPr/>
          </a:p>
        </p:txBody>
      </p:sp>
      <p:pic>
        <p:nvPicPr>
          <p:cNvPr id="527" name="Google Shape;527;p62"/>
          <p:cNvPicPr preferRelativeResize="0"/>
          <p:nvPr/>
        </p:nvPicPr>
        <p:blipFill rotWithShape="1">
          <a:blip r:embed="rId3">
            <a:alphaModFix/>
          </a:blip>
          <a:srcRect r="23809" b="38488"/>
          <a:stretch/>
        </p:blipFill>
        <p:spPr>
          <a:xfrm>
            <a:off x="2554851" y="1407967"/>
            <a:ext cx="9723900" cy="4471503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62"/>
          <p:cNvSpPr/>
          <p:nvPr/>
        </p:nvSpPr>
        <p:spPr>
          <a:xfrm>
            <a:off x="8703133" y="1944967"/>
            <a:ext cx="3866400" cy="846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9" name="Google Shape;529;p62"/>
          <p:cNvSpPr/>
          <p:nvPr/>
        </p:nvSpPr>
        <p:spPr>
          <a:xfrm>
            <a:off x="10023133" y="3929567"/>
            <a:ext cx="2952800" cy="2563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0" name="Google Shape;530;p62"/>
          <p:cNvSpPr/>
          <p:nvPr/>
        </p:nvSpPr>
        <p:spPr>
          <a:xfrm>
            <a:off x="1736400" y="3144233"/>
            <a:ext cx="2952800" cy="2882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1" name="Google Shape;531;p62"/>
          <p:cNvSpPr/>
          <p:nvPr/>
        </p:nvSpPr>
        <p:spPr>
          <a:xfrm>
            <a:off x="4111400" y="3929567"/>
            <a:ext cx="2952800" cy="2450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2" name="Google Shape;532;p62"/>
          <p:cNvSpPr/>
          <p:nvPr/>
        </p:nvSpPr>
        <p:spPr>
          <a:xfrm>
            <a:off x="1736400" y="2889600"/>
            <a:ext cx="2100800" cy="2450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3" name="Google Shape;533;p62"/>
          <p:cNvSpPr txBox="1"/>
          <p:nvPr/>
        </p:nvSpPr>
        <p:spPr>
          <a:xfrm>
            <a:off x="319567" y="3929567"/>
            <a:ext cx="6906784" cy="25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400" b="1" dirty="0">
                <a:solidFill>
                  <a:srgbClr val="333399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void</a:t>
            </a:r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400" b="1" dirty="0">
                <a:solidFill>
                  <a:srgbClr val="0066BB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m</a:t>
            </a:r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 </a:t>
            </a:r>
            <a:r>
              <a:rPr lang="en" sz="1400" b="1" dirty="0">
                <a:solidFill>
                  <a:srgbClr val="0088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throws</a:t>
            </a:r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400" dirty="0">
                <a:solidFill>
                  <a:srgbClr val="333333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EOFException</a:t>
            </a:r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, </a:t>
            </a:r>
            <a:r>
              <a:rPr lang="en" sz="1400" dirty="0">
                <a:solidFill>
                  <a:srgbClr val="333333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SQLException</a:t>
            </a:r>
            <a:r>
              <a:rPr lang="en" sz="1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{</a:t>
            </a:r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" sz="1400" b="1" dirty="0">
                <a:solidFill>
                  <a:srgbClr val="0088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if</a:t>
            </a:r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(...) { </a:t>
            </a:r>
            <a:r>
              <a:rPr lang="en" sz="1400" b="1" dirty="0">
                <a:solidFill>
                  <a:srgbClr val="0088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throw</a:t>
            </a:r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400" b="1" dirty="0">
                <a:solidFill>
                  <a:srgbClr val="0088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EOFException(); }</a:t>
            </a:r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" sz="1400" b="1" dirty="0">
                <a:solidFill>
                  <a:srgbClr val="0088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else</a:t>
            </a:r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 { </a:t>
            </a:r>
            <a:r>
              <a:rPr lang="en" sz="1400" b="1" dirty="0">
                <a:solidFill>
                  <a:srgbClr val="0088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throw</a:t>
            </a:r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400" b="1" dirty="0">
                <a:solidFill>
                  <a:srgbClr val="0088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SQLException(); }</a:t>
            </a:r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</a:t>
            </a:r>
          </a:p>
          <a:p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4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try</a:t>
            </a:r>
            <a:r>
              <a:rPr lang="en" sz="1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{ m(); }</a:t>
            </a:r>
          </a:p>
          <a:p>
            <a:r>
              <a:rPr lang="en" sz="14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catch</a:t>
            </a:r>
            <a:r>
              <a:rPr lang="en" sz="1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(EOFException | SQLException e) { </a:t>
            </a:r>
            <a:r>
              <a:rPr lang="en" sz="14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/*same thing*/</a:t>
            </a:r>
            <a:r>
              <a:rPr lang="en" sz="1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}</a:t>
            </a:r>
            <a:endParaRPr sz="1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</p:spTree>
    <p:extLst>
      <p:ext uri="{BB962C8B-B14F-4D97-AF65-F5344CB8AC3E}">
        <p14:creationId xmlns:p14="http://schemas.microsoft.com/office/powerpoint/2010/main" val="705613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31F09-733F-4FCC-B519-0E2299A60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2 Hints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D243D-8D58-4BB7-AF87-208FB06BD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ACD-29C2-4661-8CCF-56AFB7336F5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CA04DB-5763-4AB5-AEA0-65339E79A0EA}"/>
              </a:ext>
            </a:extLst>
          </p:cNvPr>
          <p:cNvSpPr txBox="1"/>
          <p:nvPr/>
        </p:nvSpPr>
        <p:spPr>
          <a:xfrm>
            <a:off x="872950" y="1414638"/>
            <a:ext cx="922061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88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BB00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primitive =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D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474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boxed = new Integer(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D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474)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;}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 instance =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88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C();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Field f =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C.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getDeclaredField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("boxed");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Object value =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f.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(instance);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Class&lt;?&gt; c1 =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f.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getType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  <a:endParaRPr lang="en-US" altLang="en-US" dirty="0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Class&lt;?&gt; c2 =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value.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getClass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48F5EB2-D454-4E6D-8845-0299F979D2DB}"/>
              </a:ext>
            </a:extLst>
          </p:cNvPr>
          <p:cNvSpPr/>
          <p:nvPr/>
        </p:nvSpPr>
        <p:spPr>
          <a:xfrm>
            <a:off x="5863213" y="3019530"/>
            <a:ext cx="5838092" cy="27884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</a:rPr>
              <a:t>Which is true for </a:t>
            </a:r>
            <a:r>
              <a:rPr lang="en-US" sz="3200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boxed</a:t>
            </a:r>
            <a:r>
              <a:rPr lang="en-US" sz="3200" dirty="0">
                <a:solidFill>
                  <a:sysClr val="windowText" lastClr="000000"/>
                </a:solidFill>
              </a:rPr>
              <a:t>?</a:t>
            </a:r>
          </a:p>
          <a:p>
            <a:pPr algn="ctr"/>
            <a:endParaRPr lang="en-US" dirty="0">
              <a:solidFill>
                <a:sysClr val="windowText" lastClr="000000"/>
              </a:solidFill>
            </a:endParaRPr>
          </a:p>
          <a:p>
            <a:pPr marL="342900" indent="-342900">
              <a:buAutoNum type="alphaLcParenR"/>
            </a:pPr>
            <a:r>
              <a:rPr lang="en-US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</a:t>
            </a:r>
            <a:r>
              <a:rPr lang="en-US" dirty="0">
                <a:solidFill>
                  <a:sysClr val="windowText" lastClr="000000"/>
                </a:solidFill>
              </a:rPr>
              <a:t> and </a:t>
            </a:r>
            <a:r>
              <a:rPr lang="en-US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c2</a:t>
            </a:r>
            <a:r>
              <a:rPr lang="en-US" dirty="0">
                <a:solidFill>
                  <a:sysClr val="windowText" lastClr="000000"/>
                </a:solidFill>
              </a:rPr>
              <a:t> are both </a:t>
            </a:r>
            <a:r>
              <a:rPr lang="en-US" b="1" u="sng" dirty="0" err="1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int.class</a:t>
            </a:r>
            <a:endParaRPr lang="en-US" dirty="0">
              <a:solidFill>
                <a:sysClr val="windowText" lastClr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>
              <a:buAutoNum type="alphaLcParenR"/>
            </a:pPr>
            <a:r>
              <a:rPr lang="en-US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</a:t>
            </a:r>
            <a:r>
              <a:rPr lang="en-US" dirty="0">
                <a:solidFill>
                  <a:sysClr val="windowText" lastClr="000000"/>
                </a:solidFill>
              </a:rPr>
              <a:t> and </a:t>
            </a:r>
            <a:r>
              <a:rPr lang="en-US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c2</a:t>
            </a:r>
            <a:r>
              <a:rPr lang="en-US" dirty="0">
                <a:solidFill>
                  <a:sysClr val="windowText" lastClr="000000"/>
                </a:solidFill>
              </a:rPr>
              <a:t> are both </a:t>
            </a:r>
            <a:r>
              <a:rPr lang="en-US" b="1" u="sng" dirty="0" err="1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Integer.class</a:t>
            </a:r>
            <a:endParaRPr lang="en-US" b="1" u="sng" dirty="0">
              <a:solidFill>
                <a:sysClr val="windowText" lastClr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>
              <a:buAutoNum type="alphaLcParenR"/>
            </a:pPr>
            <a:r>
              <a:rPr lang="en-US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</a:t>
            </a:r>
            <a:r>
              <a:rPr lang="en-US" dirty="0">
                <a:solidFill>
                  <a:sysClr val="windowText" lastClr="000000"/>
                </a:solidFill>
              </a:rPr>
              <a:t> is </a:t>
            </a:r>
            <a:r>
              <a:rPr lang="en-US" b="1" u="sng" dirty="0" err="1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int.class</a:t>
            </a:r>
            <a:r>
              <a:rPr lang="en-US" dirty="0">
                <a:solidFill>
                  <a:sysClr val="windowText" lastClr="000000"/>
                </a:solidFill>
              </a:rPr>
              <a:t>, </a:t>
            </a:r>
            <a:r>
              <a:rPr lang="en-US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c2</a:t>
            </a:r>
            <a:r>
              <a:rPr lang="en-US" dirty="0">
                <a:solidFill>
                  <a:sysClr val="windowText" lastClr="000000"/>
                </a:solidFill>
              </a:rPr>
              <a:t> is </a:t>
            </a:r>
            <a:r>
              <a:rPr lang="en-US" b="1" u="sng" dirty="0" err="1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Integer.class</a:t>
            </a:r>
            <a:endParaRPr lang="en-US" b="1" u="sng" dirty="0">
              <a:solidFill>
                <a:sysClr val="windowText" lastClr="000000"/>
              </a:solidFill>
            </a:endParaRPr>
          </a:p>
          <a:p>
            <a:pPr marL="342900" indent="-342900">
              <a:buAutoNum type="alphaLcParenR"/>
            </a:pPr>
            <a:r>
              <a:rPr lang="en-US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</a:t>
            </a:r>
            <a:r>
              <a:rPr lang="en-US" dirty="0">
                <a:solidFill>
                  <a:sysClr val="windowText" lastClr="000000"/>
                </a:solidFill>
              </a:rPr>
              <a:t> is </a:t>
            </a:r>
            <a:r>
              <a:rPr lang="en-US" b="1" u="sng" dirty="0" err="1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Integer.class</a:t>
            </a:r>
            <a:r>
              <a:rPr lang="en-US" dirty="0">
                <a:solidFill>
                  <a:sysClr val="windowText" lastClr="000000"/>
                </a:solidFill>
              </a:rPr>
              <a:t>, </a:t>
            </a:r>
            <a:r>
              <a:rPr lang="en-US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c2</a:t>
            </a:r>
            <a:r>
              <a:rPr lang="en-US" dirty="0">
                <a:solidFill>
                  <a:sysClr val="windowText" lastClr="000000"/>
                </a:solidFill>
              </a:rPr>
              <a:t> is </a:t>
            </a:r>
            <a:r>
              <a:rPr lang="en-US" b="1" u="sng" dirty="0" err="1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int.class</a:t>
            </a:r>
            <a:endParaRPr lang="en-US" b="1" u="sng" dirty="0">
              <a:solidFill>
                <a:sysClr val="windowText" lastClr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>
              <a:buAutoNum type="alphaLcParenR"/>
            </a:pPr>
            <a:r>
              <a:rPr lang="en-US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</a:t>
            </a:r>
            <a:r>
              <a:rPr lang="en-US" dirty="0">
                <a:solidFill>
                  <a:sysClr val="windowText" lastClr="000000"/>
                </a:solidFill>
              </a:rPr>
              <a:t> is </a:t>
            </a:r>
            <a:r>
              <a:rPr lang="en-US" b="1" u="sng" dirty="0" err="1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Object.class</a:t>
            </a:r>
            <a:r>
              <a:rPr lang="en-US" dirty="0">
                <a:solidFill>
                  <a:sysClr val="windowText" lastClr="000000"/>
                </a:solidFill>
              </a:rPr>
              <a:t>, </a:t>
            </a:r>
            <a:r>
              <a:rPr lang="en-US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c2</a:t>
            </a:r>
            <a:r>
              <a:rPr lang="en-US" dirty="0">
                <a:solidFill>
                  <a:sysClr val="windowText" lastClr="000000"/>
                </a:solidFill>
              </a:rPr>
              <a:t> is </a:t>
            </a:r>
            <a:r>
              <a:rPr lang="en-US" b="1" u="sng" dirty="0" err="1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Integer.class</a:t>
            </a:r>
            <a:r>
              <a:rPr lang="en-US" b="1" u="sng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3273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6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6000" dirty="0"/>
              <a:t>Java multiple catch clause</a:t>
            </a:r>
            <a:endParaRPr sz="6000" dirty="0"/>
          </a:p>
        </p:txBody>
      </p:sp>
      <p:sp>
        <p:nvSpPr>
          <p:cNvPr id="526" name="Google Shape;526;p6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60</a:t>
            </a:fld>
            <a:endParaRPr/>
          </a:p>
        </p:txBody>
      </p:sp>
      <p:pic>
        <p:nvPicPr>
          <p:cNvPr id="527" name="Google Shape;527;p62"/>
          <p:cNvPicPr preferRelativeResize="0"/>
          <p:nvPr/>
        </p:nvPicPr>
        <p:blipFill rotWithShape="1">
          <a:blip r:embed="rId3">
            <a:alphaModFix/>
          </a:blip>
          <a:srcRect r="23809" b="38488"/>
          <a:stretch/>
        </p:blipFill>
        <p:spPr>
          <a:xfrm>
            <a:off x="2554851" y="1407967"/>
            <a:ext cx="9723900" cy="4471503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62"/>
          <p:cNvSpPr/>
          <p:nvPr/>
        </p:nvSpPr>
        <p:spPr>
          <a:xfrm>
            <a:off x="8703133" y="1944967"/>
            <a:ext cx="3866400" cy="846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9" name="Google Shape;529;p62"/>
          <p:cNvSpPr/>
          <p:nvPr/>
        </p:nvSpPr>
        <p:spPr>
          <a:xfrm>
            <a:off x="10023133" y="3929567"/>
            <a:ext cx="2952800" cy="2563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0" name="Google Shape;530;p62"/>
          <p:cNvSpPr/>
          <p:nvPr/>
        </p:nvSpPr>
        <p:spPr>
          <a:xfrm>
            <a:off x="1736400" y="3144233"/>
            <a:ext cx="2952800" cy="2882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1" name="Google Shape;531;p62"/>
          <p:cNvSpPr/>
          <p:nvPr/>
        </p:nvSpPr>
        <p:spPr>
          <a:xfrm>
            <a:off x="4111400" y="3929567"/>
            <a:ext cx="2952800" cy="2450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2" name="Google Shape;532;p62"/>
          <p:cNvSpPr/>
          <p:nvPr/>
        </p:nvSpPr>
        <p:spPr>
          <a:xfrm>
            <a:off x="1736400" y="2889600"/>
            <a:ext cx="2100800" cy="2450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3" name="Google Shape;533;p62"/>
          <p:cNvSpPr txBox="1"/>
          <p:nvPr/>
        </p:nvSpPr>
        <p:spPr>
          <a:xfrm>
            <a:off x="319566" y="3929567"/>
            <a:ext cx="7028951" cy="25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400" b="1" dirty="0">
                <a:solidFill>
                  <a:srgbClr val="333399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void</a:t>
            </a:r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400" b="1" dirty="0">
                <a:solidFill>
                  <a:srgbClr val="0066BB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m</a:t>
            </a:r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 </a:t>
            </a:r>
            <a:r>
              <a:rPr lang="en" sz="1400" b="1" dirty="0">
                <a:solidFill>
                  <a:srgbClr val="0088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throws</a:t>
            </a:r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400" dirty="0">
                <a:solidFill>
                  <a:srgbClr val="333333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EOFException</a:t>
            </a:r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, </a:t>
            </a:r>
            <a:r>
              <a:rPr lang="en" sz="1400" dirty="0">
                <a:solidFill>
                  <a:srgbClr val="333333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SQLException</a:t>
            </a:r>
            <a:r>
              <a:rPr lang="en" sz="1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, </a:t>
            </a:r>
            <a:r>
              <a:rPr lang="en" sz="1400" dirty="0">
                <a:solidFill>
                  <a:srgbClr val="333333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RemoteException</a:t>
            </a:r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{</a:t>
            </a:r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" sz="1400" b="1" dirty="0">
                <a:solidFill>
                  <a:srgbClr val="0088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if</a:t>
            </a:r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(...) { </a:t>
            </a:r>
            <a:r>
              <a:rPr lang="en" sz="1400" b="1" dirty="0">
                <a:solidFill>
                  <a:srgbClr val="0088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throw</a:t>
            </a:r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400" b="1" dirty="0">
                <a:solidFill>
                  <a:srgbClr val="0088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EOFException(); }</a:t>
            </a:r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" sz="1400" b="1" dirty="0">
                <a:solidFill>
                  <a:srgbClr val="0088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else</a:t>
            </a:r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 { </a:t>
            </a:r>
            <a:r>
              <a:rPr lang="en" sz="1400" b="1" dirty="0">
                <a:solidFill>
                  <a:srgbClr val="0088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throw</a:t>
            </a:r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400" b="1" dirty="0">
                <a:solidFill>
                  <a:srgbClr val="0088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SQLException(); }</a:t>
            </a:r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</a:t>
            </a:r>
          </a:p>
          <a:p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4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try</a:t>
            </a:r>
            <a:r>
              <a:rPr lang="en" sz="1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{ m(); }</a:t>
            </a:r>
          </a:p>
          <a:p>
            <a:r>
              <a:rPr lang="en" sz="14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catch</a:t>
            </a:r>
            <a:r>
              <a:rPr lang="en" sz="1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(EOFException | SQLException e) { </a:t>
            </a:r>
            <a:r>
              <a:rPr lang="en" sz="14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/*same thing*/</a:t>
            </a:r>
            <a:r>
              <a:rPr lang="en" sz="1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}</a:t>
            </a:r>
            <a:endParaRPr sz="1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  <p:sp>
        <p:nvSpPr>
          <p:cNvPr id="2" name="Google Shape;613;p68">
            <a:extLst>
              <a:ext uri="{FF2B5EF4-FFF2-40B4-BE49-F238E27FC236}">
                <a16:creationId xmlns:a16="http://schemas.microsoft.com/office/drawing/2014/main" id="{E363A89F-07B0-473A-BFA1-AF7FEC9EFF74}"/>
              </a:ext>
            </a:extLst>
          </p:cNvPr>
          <p:cNvSpPr txBox="1"/>
          <p:nvPr/>
        </p:nvSpPr>
        <p:spPr>
          <a:xfrm>
            <a:off x="1736400" y="5705819"/>
            <a:ext cx="25212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dirty="0">
                <a:latin typeface="Proxima Nova"/>
                <a:ea typeface="Proxima Nova"/>
                <a:cs typeface="Proxima Nova"/>
                <a:sym typeface="Proxima Nova"/>
              </a:rPr>
              <a:t>Compilation error</a:t>
            </a: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152960362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DB6851-256C-97D2-D929-369C7E983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t>61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8FFD6E-E595-C7A1-793B-6E8917CFA57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9534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6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6000" dirty="0"/>
              <a:t>Java checked exceptions</a:t>
            </a:r>
            <a:endParaRPr sz="6000" dirty="0"/>
          </a:p>
          <a:p>
            <a:endParaRPr sz="6000" dirty="0"/>
          </a:p>
        </p:txBody>
      </p:sp>
      <p:sp>
        <p:nvSpPr>
          <p:cNvPr id="619" name="Google Shape;619;p6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62</a:t>
            </a:fld>
            <a:endParaRPr/>
          </a:p>
        </p:txBody>
      </p:sp>
      <p:pic>
        <p:nvPicPr>
          <p:cNvPr id="620" name="Google Shape;620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3878" y="1326801"/>
            <a:ext cx="8964233" cy="5105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7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6000" dirty="0"/>
              <a:t>Java checked exceptions</a:t>
            </a:r>
            <a:endParaRPr sz="6000" dirty="0"/>
          </a:p>
          <a:p>
            <a:endParaRPr sz="6000" dirty="0"/>
          </a:p>
        </p:txBody>
      </p:sp>
      <p:sp>
        <p:nvSpPr>
          <p:cNvPr id="626" name="Google Shape;626;p7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63</a:t>
            </a:fld>
            <a:endParaRPr/>
          </a:p>
        </p:txBody>
      </p:sp>
      <p:pic>
        <p:nvPicPr>
          <p:cNvPr id="627" name="Google Shape;627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3878" y="1326801"/>
            <a:ext cx="8964233" cy="5105879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70"/>
          <p:cNvSpPr/>
          <p:nvPr/>
        </p:nvSpPr>
        <p:spPr>
          <a:xfrm>
            <a:off x="1436550" y="1156229"/>
            <a:ext cx="7080100" cy="3465900"/>
          </a:xfrm>
          <a:custGeom>
            <a:avLst/>
            <a:gdLst/>
            <a:ahLst/>
            <a:cxnLst/>
            <a:rect l="l" t="t" r="r" b="b"/>
            <a:pathLst>
              <a:path w="212403" h="103977" extrusionOk="0">
                <a:moveTo>
                  <a:pt x="110826" y="3251"/>
                </a:moveTo>
                <a:cubicBezTo>
                  <a:pt x="109386" y="8650"/>
                  <a:pt x="101253" y="9394"/>
                  <a:pt x="95831" y="10748"/>
                </a:cubicBezTo>
                <a:cubicBezTo>
                  <a:pt x="73464" y="16335"/>
                  <a:pt x="49828" y="13879"/>
                  <a:pt x="26810" y="15158"/>
                </a:cubicBezTo>
                <a:cubicBezTo>
                  <a:pt x="16865" y="15711"/>
                  <a:pt x="-1511" y="18785"/>
                  <a:pt x="127" y="28610"/>
                </a:cubicBezTo>
                <a:cubicBezTo>
                  <a:pt x="2844" y="44913"/>
                  <a:pt x="35716" y="29282"/>
                  <a:pt x="48420" y="39856"/>
                </a:cubicBezTo>
                <a:cubicBezTo>
                  <a:pt x="53387" y="43990"/>
                  <a:pt x="48764" y="55889"/>
                  <a:pt x="54815" y="58159"/>
                </a:cubicBezTo>
                <a:cubicBezTo>
                  <a:pt x="66944" y="62708"/>
                  <a:pt x="85411" y="53970"/>
                  <a:pt x="93184" y="64333"/>
                </a:cubicBezTo>
                <a:cubicBezTo>
                  <a:pt x="95907" y="67964"/>
                  <a:pt x="98106" y="72217"/>
                  <a:pt x="98918" y="76682"/>
                </a:cubicBezTo>
                <a:cubicBezTo>
                  <a:pt x="100494" y="85347"/>
                  <a:pt x="97047" y="99906"/>
                  <a:pt x="105533" y="102262"/>
                </a:cubicBezTo>
                <a:cubicBezTo>
                  <a:pt x="115667" y="105076"/>
                  <a:pt x="126549" y="103364"/>
                  <a:pt x="137067" y="103364"/>
                </a:cubicBezTo>
                <a:cubicBezTo>
                  <a:pt x="144740" y="103364"/>
                  <a:pt x="153616" y="105636"/>
                  <a:pt x="160000" y="101379"/>
                </a:cubicBezTo>
                <a:cubicBezTo>
                  <a:pt x="168904" y="95441"/>
                  <a:pt x="162562" y="77326"/>
                  <a:pt x="171467" y="71390"/>
                </a:cubicBezTo>
                <a:cubicBezTo>
                  <a:pt x="179342" y="66141"/>
                  <a:pt x="188967" y="63981"/>
                  <a:pt x="198149" y="61687"/>
                </a:cubicBezTo>
                <a:cubicBezTo>
                  <a:pt x="202719" y="60545"/>
                  <a:pt x="208824" y="60264"/>
                  <a:pt x="211160" y="56174"/>
                </a:cubicBezTo>
                <a:cubicBezTo>
                  <a:pt x="218250" y="43763"/>
                  <a:pt x="192813" y="33598"/>
                  <a:pt x="180729" y="25964"/>
                </a:cubicBezTo>
                <a:cubicBezTo>
                  <a:pt x="171976" y="20434"/>
                  <a:pt x="166885" y="9972"/>
                  <a:pt x="157795" y="5015"/>
                </a:cubicBezTo>
                <a:cubicBezTo>
                  <a:pt x="143465" y="-2800"/>
                  <a:pt x="124678" y="-38"/>
                  <a:pt x="108841" y="3912"/>
                </a:cubicBezTo>
              </a:path>
            </a:pathLst>
          </a:cu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9" name="Google Shape;629;p70"/>
          <p:cNvSpPr txBox="1"/>
          <p:nvPr/>
        </p:nvSpPr>
        <p:spPr>
          <a:xfrm>
            <a:off x="4232778" y="1749301"/>
            <a:ext cx="2624000" cy="5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b="1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Checked (exceptions) by the compiler</a:t>
            </a:r>
            <a:endParaRPr b="1" dirty="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30" name="Google Shape;630;p70"/>
          <p:cNvSpPr txBox="1"/>
          <p:nvPr/>
        </p:nvSpPr>
        <p:spPr>
          <a:xfrm>
            <a:off x="3720334" y="5036059"/>
            <a:ext cx="3348800" cy="7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b="1" dirty="0">
                <a:latin typeface="Proxima Nova"/>
                <a:ea typeface="Proxima Nova"/>
                <a:cs typeface="Proxima Nova"/>
                <a:sym typeface="Proxima Nova"/>
              </a:rPr>
              <a:t>Unchecked (exceptions) by the compiler</a:t>
            </a:r>
            <a:endParaRPr sz="2400" b="1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6000" dirty="0"/>
              <a:t>Java checked exceptions</a:t>
            </a:r>
            <a:endParaRPr sz="6000" dirty="0"/>
          </a:p>
        </p:txBody>
      </p:sp>
      <p:sp>
        <p:nvSpPr>
          <p:cNvPr id="646" name="Google Shape;646;p7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/>
            <a:r>
              <a:rPr lang="en"/>
              <a:t>Checked Exceptions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Must be declared on the method signature with throws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Must be handled</a:t>
            </a:r>
            <a:endParaRPr/>
          </a:p>
          <a:p>
            <a:pPr marL="1828754" lvl="2" indent="-457189">
              <a:spcBef>
                <a:spcPts val="0"/>
              </a:spcBef>
            </a:pPr>
            <a:r>
              <a:rPr lang="en"/>
              <a:t>Caught</a:t>
            </a:r>
            <a:endParaRPr/>
          </a:p>
          <a:p>
            <a:pPr marL="1828754" lvl="2" indent="-457189">
              <a:spcBef>
                <a:spcPts val="0"/>
              </a:spcBef>
            </a:pPr>
            <a:r>
              <a:rPr lang="en"/>
              <a:t>Rethrown with a compatible method signature</a:t>
            </a:r>
            <a:endParaRPr/>
          </a:p>
        </p:txBody>
      </p:sp>
      <p:sp>
        <p:nvSpPr>
          <p:cNvPr id="647" name="Google Shape;647;p7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64</a:t>
            </a:fld>
            <a:endParaRPr/>
          </a:p>
        </p:txBody>
      </p:sp>
      <p:sp>
        <p:nvSpPr>
          <p:cNvPr id="648" name="Google Shape;648;p72"/>
          <p:cNvSpPr txBox="1"/>
          <p:nvPr/>
        </p:nvSpPr>
        <p:spPr>
          <a:xfrm>
            <a:off x="2295933" y="3814267"/>
            <a:ext cx="8631600" cy="8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0795"/>
              </a:lnSpc>
            </a:pPr>
            <a:r>
              <a:rPr lang="en" sz="1400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void</a:t>
            </a:r>
            <a:r>
              <a:rPr lang="en" sz="1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400" b="1" dirty="0">
                <a:solidFill>
                  <a:srgbClr val="0066BB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m1</a:t>
            </a:r>
            <a:r>
              <a:rPr lang="en" sz="1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 </a:t>
            </a:r>
            <a:r>
              <a:rPr lang="en" sz="14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throws</a:t>
            </a:r>
            <a:r>
              <a:rPr lang="en" sz="1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EOFException { m2(); }  </a:t>
            </a:r>
            <a:r>
              <a:rPr lang="en" sz="14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// no try-catch block needed here</a:t>
            </a:r>
            <a:endParaRPr sz="1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1400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void</a:t>
            </a:r>
            <a:r>
              <a:rPr lang="en" sz="1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400" b="1" dirty="0">
                <a:solidFill>
                  <a:srgbClr val="0066BB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m2</a:t>
            </a:r>
            <a:r>
              <a:rPr lang="en" sz="1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 </a:t>
            </a:r>
            <a:r>
              <a:rPr lang="en" sz="14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throws</a:t>
            </a:r>
            <a:r>
              <a:rPr lang="en" sz="1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EOFException { </a:t>
            </a:r>
            <a:r>
              <a:rPr lang="en" sz="14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throw</a:t>
            </a:r>
            <a:r>
              <a:rPr lang="en" sz="1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new EOFException(); }</a:t>
            </a:r>
            <a:endParaRPr sz="1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endParaRPr sz="1400" b="1" dirty="0">
              <a:solidFill>
                <a:srgbClr val="333399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7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6000" dirty="0"/>
              <a:t>Java checked exceptions</a:t>
            </a:r>
            <a:endParaRPr sz="6000" dirty="0"/>
          </a:p>
        </p:txBody>
      </p:sp>
      <p:sp>
        <p:nvSpPr>
          <p:cNvPr id="674" name="Google Shape;674;p7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/>
            <a:r>
              <a:rPr lang="en"/>
              <a:t>Checked Exceptions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Must be declared on the method signature with throws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Must be handled</a:t>
            </a:r>
            <a:endParaRPr/>
          </a:p>
          <a:p>
            <a:pPr marL="1828754" lvl="2" indent="-457189">
              <a:spcBef>
                <a:spcPts val="0"/>
              </a:spcBef>
            </a:pPr>
            <a:r>
              <a:rPr lang="en"/>
              <a:t>Caught</a:t>
            </a:r>
            <a:endParaRPr/>
          </a:p>
          <a:p>
            <a:pPr marL="1828754" lvl="2" indent="-457189">
              <a:spcBef>
                <a:spcPts val="0"/>
              </a:spcBef>
            </a:pPr>
            <a:r>
              <a:rPr lang="en"/>
              <a:t>Rethrown with a compatible method signature</a:t>
            </a:r>
            <a:endParaRPr/>
          </a:p>
          <a:p>
            <a:pPr marL="609585" indent="-558786"/>
            <a:r>
              <a:rPr lang="en"/>
              <a:t>Unchecked Exceptions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Not declared, not checked by the compiler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Behave like any other exception</a:t>
            </a:r>
            <a:endParaRPr/>
          </a:p>
        </p:txBody>
      </p:sp>
      <p:sp>
        <p:nvSpPr>
          <p:cNvPr id="675" name="Google Shape;675;p7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65</a:t>
            </a:fld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7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6000" dirty="0"/>
              <a:t>Java checked exceptions</a:t>
            </a:r>
            <a:endParaRPr sz="6000" dirty="0"/>
          </a:p>
        </p:txBody>
      </p:sp>
      <p:sp>
        <p:nvSpPr>
          <p:cNvPr id="674" name="Google Shape;674;p7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/>
            <a:r>
              <a:rPr lang="en"/>
              <a:t>Checked Exceptions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Must be declared on the method signature with throws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Must be handled</a:t>
            </a:r>
            <a:endParaRPr/>
          </a:p>
          <a:p>
            <a:pPr marL="1828754" lvl="2" indent="-457189">
              <a:spcBef>
                <a:spcPts val="0"/>
              </a:spcBef>
            </a:pPr>
            <a:r>
              <a:rPr lang="en"/>
              <a:t>Caught</a:t>
            </a:r>
            <a:endParaRPr/>
          </a:p>
          <a:p>
            <a:pPr marL="1828754" lvl="2" indent="-457189">
              <a:spcBef>
                <a:spcPts val="0"/>
              </a:spcBef>
            </a:pPr>
            <a:r>
              <a:rPr lang="en"/>
              <a:t>Rethrown with a compatible method signature</a:t>
            </a:r>
            <a:endParaRPr/>
          </a:p>
          <a:p>
            <a:pPr marL="609585" indent="-558786"/>
            <a:r>
              <a:rPr lang="en"/>
              <a:t>Unchecked Exceptions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Not declared, not checked by the compiler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Behave like any other exception</a:t>
            </a:r>
            <a:endParaRPr/>
          </a:p>
        </p:txBody>
      </p:sp>
      <p:sp>
        <p:nvSpPr>
          <p:cNvPr id="675" name="Google Shape;675;p7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66</a:t>
            </a:fld>
            <a:endParaRPr/>
          </a:p>
        </p:txBody>
      </p:sp>
      <p:sp>
        <p:nvSpPr>
          <p:cNvPr id="2" name="Google Shape;683;p76">
            <a:extLst>
              <a:ext uri="{FF2B5EF4-FFF2-40B4-BE49-F238E27FC236}">
                <a16:creationId xmlns:a16="http://schemas.microsoft.com/office/drawing/2014/main" id="{E03639FF-0A39-4603-A116-B8A67FF645BA}"/>
              </a:ext>
            </a:extLst>
          </p:cNvPr>
          <p:cNvSpPr txBox="1"/>
          <p:nvPr/>
        </p:nvSpPr>
        <p:spPr>
          <a:xfrm>
            <a:off x="2109739" y="4181556"/>
            <a:ext cx="4674800" cy="1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467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try</a:t>
            </a:r>
            <a:r>
              <a:rPr lang="en" sz="14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{</a:t>
            </a:r>
            <a:endParaRPr sz="1467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4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" sz="1467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for</a:t>
            </a:r>
            <a:r>
              <a:rPr lang="en" sz="14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(</a:t>
            </a:r>
            <a:r>
              <a:rPr lang="en" sz="1467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int</a:t>
            </a:r>
            <a:r>
              <a:rPr lang="en" sz="14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i = </a:t>
            </a:r>
            <a:r>
              <a:rPr lang="en" sz="1467" b="1" dirty="0">
                <a:solidFill>
                  <a:srgbClr val="0000DD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</a:t>
            </a:r>
            <a:r>
              <a:rPr lang="en" sz="14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; ; i++)</a:t>
            </a:r>
            <a:endParaRPr sz="1467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4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arr[i] = </a:t>
            </a:r>
            <a:r>
              <a:rPr lang="en" sz="1467" b="1" dirty="0">
                <a:solidFill>
                  <a:srgbClr val="0000DD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</a:t>
            </a:r>
            <a:r>
              <a:rPr lang="en" sz="14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;</a:t>
            </a:r>
            <a:endParaRPr sz="1467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14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 </a:t>
            </a:r>
            <a:r>
              <a:rPr lang="en" sz="1467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catch</a:t>
            </a:r>
            <a:r>
              <a:rPr lang="en" sz="14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(IndexOutOfBoundsException e) { }</a:t>
            </a:r>
            <a:endParaRPr sz="1467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</p:spTree>
    <p:extLst>
      <p:ext uri="{BB962C8B-B14F-4D97-AF65-F5344CB8AC3E}">
        <p14:creationId xmlns:p14="http://schemas.microsoft.com/office/powerpoint/2010/main" val="405053082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7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6000" dirty="0"/>
              <a:t>Java checked exceptions</a:t>
            </a:r>
            <a:endParaRPr sz="6000" dirty="0"/>
          </a:p>
        </p:txBody>
      </p:sp>
      <p:sp>
        <p:nvSpPr>
          <p:cNvPr id="674" name="Google Shape;674;p75"/>
          <p:cNvSpPr txBox="1">
            <a:spLocks noGrp="1"/>
          </p:cNvSpPr>
          <p:nvPr>
            <p:ph idx="1"/>
          </p:nvPr>
        </p:nvSpPr>
        <p:spPr>
          <a:xfrm>
            <a:off x="1097280" y="1373274"/>
            <a:ext cx="10058400" cy="522475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/>
            <a:r>
              <a:rPr lang="en" dirty="0"/>
              <a:t>Checked Exceptions</a:t>
            </a:r>
            <a:endParaRPr dirty="0"/>
          </a:p>
          <a:p>
            <a:pPr marL="1219170" lvl="1" indent="-507987">
              <a:spcBef>
                <a:spcPts val="0"/>
              </a:spcBef>
            </a:pPr>
            <a:r>
              <a:rPr lang="en" dirty="0"/>
              <a:t>Must be declared on the method signature with throws</a:t>
            </a:r>
            <a:endParaRPr dirty="0"/>
          </a:p>
          <a:p>
            <a:pPr marL="1219170" lvl="1" indent="-507987">
              <a:spcBef>
                <a:spcPts val="0"/>
              </a:spcBef>
            </a:pPr>
            <a:r>
              <a:rPr lang="en" dirty="0"/>
              <a:t>Must be handled</a:t>
            </a:r>
            <a:endParaRPr dirty="0"/>
          </a:p>
          <a:p>
            <a:pPr marL="1828754" lvl="2" indent="-457189">
              <a:spcBef>
                <a:spcPts val="0"/>
              </a:spcBef>
            </a:pPr>
            <a:r>
              <a:rPr lang="en" dirty="0"/>
              <a:t>Caught</a:t>
            </a:r>
            <a:endParaRPr dirty="0"/>
          </a:p>
          <a:p>
            <a:pPr marL="1828754" lvl="2" indent="-457189">
              <a:spcBef>
                <a:spcPts val="0"/>
              </a:spcBef>
            </a:pPr>
            <a:r>
              <a:rPr lang="en" dirty="0"/>
              <a:t>Rethrown with a compatible method signature</a:t>
            </a:r>
            <a:endParaRPr dirty="0"/>
          </a:p>
          <a:p>
            <a:pPr marL="609585" indent="-558786"/>
            <a:r>
              <a:rPr lang="en" dirty="0"/>
              <a:t>Unchecked Exceptions</a:t>
            </a:r>
            <a:endParaRPr dirty="0"/>
          </a:p>
          <a:p>
            <a:pPr marL="1219170" lvl="1" indent="-507987">
              <a:spcBef>
                <a:spcPts val="0"/>
              </a:spcBef>
            </a:pPr>
            <a:r>
              <a:rPr lang="en" dirty="0"/>
              <a:t>Not declared, not checked by the compiler</a:t>
            </a:r>
            <a:endParaRPr dirty="0"/>
          </a:p>
          <a:p>
            <a:pPr marL="1219170" lvl="1" indent="-507987">
              <a:spcBef>
                <a:spcPts val="0"/>
              </a:spcBef>
            </a:pPr>
            <a:r>
              <a:rPr lang="en" dirty="0"/>
              <a:t>Behave like any other exception</a:t>
            </a:r>
          </a:p>
          <a:p>
            <a:pPr marL="761970" indent="-507987">
              <a:spcBef>
                <a:spcPts val="0"/>
              </a:spcBef>
            </a:pPr>
            <a:endParaRPr lang="en" dirty="0"/>
          </a:p>
          <a:p>
            <a:pPr marL="761970" indent="-507987">
              <a:spcBef>
                <a:spcPts val="0"/>
              </a:spcBef>
            </a:pPr>
            <a:endParaRPr lang="en" dirty="0"/>
          </a:p>
          <a:p>
            <a:pPr marL="761970" indent="-507987">
              <a:spcBef>
                <a:spcPts val="0"/>
              </a:spcBef>
            </a:pPr>
            <a:endParaRPr lang="en" dirty="0"/>
          </a:p>
          <a:p>
            <a:pPr marL="761970" indent="-507987">
              <a:spcBef>
                <a:spcPts val="0"/>
              </a:spcBef>
            </a:pPr>
            <a:endParaRPr lang="en" dirty="0"/>
          </a:p>
          <a:p>
            <a:pPr marL="761970" indent="-507987">
              <a:spcBef>
                <a:spcPts val="0"/>
              </a:spcBef>
            </a:pPr>
            <a:endParaRPr lang="en" dirty="0"/>
          </a:p>
          <a:p>
            <a:pPr marL="761970" indent="-507987">
              <a:spcBef>
                <a:spcPts val="0"/>
              </a:spcBef>
            </a:pPr>
            <a:endParaRPr lang="en" dirty="0"/>
          </a:p>
          <a:p>
            <a:pPr marL="761970" indent="-507987">
              <a:spcBef>
                <a:spcPts val="0"/>
              </a:spcBef>
            </a:pPr>
            <a:r>
              <a:rPr lang="en" dirty="0"/>
              <a:t>But please don’t do this!</a:t>
            </a:r>
          </a:p>
          <a:p>
            <a:pPr marL="761970" indent="-507987">
              <a:spcBef>
                <a:spcPts val="0"/>
              </a:spcBef>
            </a:pPr>
            <a:endParaRPr lang="en" dirty="0"/>
          </a:p>
          <a:p>
            <a:pPr marL="761970" indent="-507987">
              <a:spcBef>
                <a:spcPts val="0"/>
              </a:spcBef>
            </a:pPr>
            <a:endParaRPr lang="en" dirty="0"/>
          </a:p>
          <a:p>
            <a:pPr marL="761970" indent="-507987">
              <a:spcBef>
                <a:spcPts val="0"/>
              </a:spcBef>
            </a:pPr>
            <a:endParaRPr lang="en" dirty="0"/>
          </a:p>
          <a:p>
            <a:pPr marL="761970" indent="-507987">
              <a:spcBef>
                <a:spcPts val="0"/>
              </a:spcBef>
            </a:pPr>
            <a:endParaRPr dirty="0"/>
          </a:p>
        </p:txBody>
      </p:sp>
      <p:sp>
        <p:nvSpPr>
          <p:cNvPr id="675" name="Google Shape;675;p7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67</a:t>
            </a:fld>
            <a:endParaRPr/>
          </a:p>
        </p:txBody>
      </p:sp>
      <p:sp>
        <p:nvSpPr>
          <p:cNvPr id="2" name="Google Shape;683;p76">
            <a:extLst>
              <a:ext uri="{FF2B5EF4-FFF2-40B4-BE49-F238E27FC236}">
                <a16:creationId xmlns:a16="http://schemas.microsoft.com/office/drawing/2014/main" id="{E03639FF-0A39-4603-A116-B8A67FF645BA}"/>
              </a:ext>
            </a:extLst>
          </p:cNvPr>
          <p:cNvSpPr txBox="1"/>
          <p:nvPr/>
        </p:nvSpPr>
        <p:spPr>
          <a:xfrm>
            <a:off x="2109739" y="4181556"/>
            <a:ext cx="4674800" cy="1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467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try</a:t>
            </a:r>
            <a:r>
              <a:rPr lang="en" sz="14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{</a:t>
            </a:r>
            <a:endParaRPr sz="1467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4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" sz="1467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for</a:t>
            </a:r>
            <a:r>
              <a:rPr lang="en" sz="14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(</a:t>
            </a:r>
            <a:r>
              <a:rPr lang="en" sz="1467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int</a:t>
            </a:r>
            <a:r>
              <a:rPr lang="en" sz="14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i = </a:t>
            </a:r>
            <a:r>
              <a:rPr lang="en" sz="1467" b="1" dirty="0">
                <a:solidFill>
                  <a:srgbClr val="0000DD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</a:t>
            </a:r>
            <a:r>
              <a:rPr lang="en" sz="14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; ; i++)</a:t>
            </a:r>
            <a:endParaRPr sz="1467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4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arr[i] = </a:t>
            </a:r>
            <a:r>
              <a:rPr lang="en" sz="1467" b="1" dirty="0">
                <a:solidFill>
                  <a:srgbClr val="0000DD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</a:t>
            </a:r>
            <a:r>
              <a:rPr lang="en" sz="14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;</a:t>
            </a:r>
            <a:endParaRPr sz="1467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14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 </a:t>
            </a:r>
            <a:r>
              <a:rPr lang="en" sz="1467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catch</a:t>
            </a:r>
            <a:r>
              <a:rPr lang="en" sz="14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(IndexOutOfBoundsException e) { }</a:t>
            </a:r>
            <a:endParaRPr sz="1467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</p:spTree>
    <p:extLst>
      <p:ext uri="{BB962C8B-B14F-4D97-AF65-F5344CB8AC3E}">
        <p14:creationId xmlns:p14="http://schemas.microsoft.com/office/powerpoint/2010/main" val="14954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7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6000" dirty="0"/>
              <a:t>Java checked exceptions</a:t>
            </a:r>
            <a:endParaRPr sz="6000" dirty="0"/>
          </a:p>
        </p:txBody>
      </p:sp>
      <p:sp>
        <p:nvSpPr>
          <p:cNvPr id="674" name="Google Shape;674;p75"/>
          <p:cNvSpPr txBox="1">
            <a:spLocks noGrp="1"/>
          </p:cNvSpPr>
          <p:nvPr>
            <p:ph idx="1"/>
          </p:nvPr>
        </p:nvSpPr>
        <p:spPr>
          <a:xfrm>
            <a:off x="1097280" y="1373274"/>
            <a:ext cx="10058400" cy="522475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/>
            <a:r>
              <a:rPr lang="en" dirty="0"/>
              <a:t>Checked Exceptions</a:t>
            </a:r>
            <a:endParaRPr dirty="0"/>
          </a:p>
          <a:p>
            <a:pPr marL="1219170" lvl="1" indent="-507987">
              <a:spcBef>
                <a:spcPts val="0"/>
              </a:spcBef>
            </a:pPr>
            <a:r>
              <a:rPr lang="en" dirty="0"/>
              <a:t>Must be declared on the method signature with throws</a:t>
            </a:r>
            <a:endParaRPr dirty="0"/>
          </a:p>
          <a:p>
            <a:pPr marL="1219170" lvl="1" indent="-507987">
              <a:spcBef>
                <a:spcPts val="0"/>
              </a:spcBef>
            </a:pPr>
            <a:r>
              <a:rPr lang="en" dirty="0"/>
              <a:t>Must be handled</a:t>
            </a:r>
            <a:endParaRPr dirty="0"/>
          </a:p>
          <a:p>
            <a:pPr marL="1828754" lvl="2" indent="-457189">
              <a:spcBef>
                <a:spcPts val="0"/>
              </a:spcBef>
            </a:pPr>
            <a:r>
              <a:rPr lang="en" dirty="0"/>
              <a:t>Caught</a:t>
            </a:r>
            <a:endParaRPr dirty="0"/>
          </a:p>
          <a:p>
            <a:pPr marL="1828754" lvl="2" indent="-457189">
              <a:spcBef>
                <a:spcPts val="0"/>
              </a:spcBef>
            </a:pPr>
            <a:r>
              <a:rPr lang="en" dirty="0"/>
              <a:t>Rethrown with a compatible method signature</a:t>
            </a:r>
            <a:endParaRPr dirty="0"/>
          </a:p>
          <a:p>
            <a:pPr marL="609585" indent="-558786"/>
            <a:r>
              <a:rPr lang="en" dirty="0"/>
              <a:t>Unchecked Exceptions</a:t>
            </a:r>
            <a:endParaRPr dirty="0"/>
          </a:p>
          <a:p>
            <a:pPr marL="1219170" lvl="1" indent="-507987">
              <a:spcBef>
                <a:spcPts val="0"/>
              </a:spcBef>
            </a:pPr>
            <a:r>
              <a:rPr lang="en" dirty="0"/>
              <a:t>Not declared, not checked by the compiler</a:t>
            </a:r>
            <a:endParaRPr dirty="0"/>
          </a:p>
          <a:p>
            <a:pPr marL="1219170" lvl="1" indent="-507987">
              <a:spcBef>
                <a:spcPts val="0"/>
              </a:spcBef>
            </a:pPr>
            <a:r>
              <a:rPr lang="en" dirty="0"/>
              <a:t>Behave like any other exception</a:t>
            </a:r>
          </a:p>
          <a:p>
            <a:pPr marL="1219170" lvl="1" indent="-507987">
              <a:spcBef>
                <a:spcPts val="0"/>
              </a:spcBef>
            </a:pPr>
            <a:endParaRPr lang="en" dirty="0"/>
          </a:p>
          <a:p>
            <a:pPr marL="1219170" lvl="1" indent="-507987">
              <a:spcBef>
                <a:spcPts val="0"/>
              </a:spcBef>
            </a:pPr>
            <a:endParaRPr lang="en" dirty="0"/>
          </a:p>
          <a:p>
            <a:pPr marL="1219170" lvl="1" indent="-507987">
              <a:spcBef>
                <a:spcPts val="0"/>
              </a:spcBef>
            </a:pPr>
            <a:endParaRPr lang="en" dirty="0"/>
          </a:p>
          <a:p>
            <a:pPr marL="1219170" lvl="1" indent="-507987">
              <a:spcBef>
                <a:spcPts val="0"/>
              </a:spcBef>
            </a:pPr>
            <a:endParaRPr lang="en" dirty="0"/>
          </a:p>
          <a:p>
            <a:pPr marL="1219170" lvl="1" indent="-507987">
              <a:spcBef>
                <a:spcPts val="0"/>
              </a:spcBef>
            </a:pPr>
            <a:endParaRPr lang="en" dirty="0"/>
          </a:p>
          <a:p>
            <a:pPr marL="1219170" lvl="1" indent="-507987">
              <a:spcBef>
                <a:spcPts val="0"/>
              </a:spcBef>
            </a:pPr>
            <a:endParaRPr lang="en" dirty="0"/>
          </a:p>
          <a:p>
            <a:pPr marL="1219170" lvl="1" indent="-507987">
              <a:spcBef>
                <a:spcPts val="0"/>
              </a:spcBef>
            </a:pPr>
            <a:r>
              <a:rPr lang="en" dirty="0"/>
              <a:t>Do checks in advance instead of relying on exceptions for corner cases!</a:t>
            </a:r>
          </a:p>
          <a:p>
            <a:pPr marL="1676370" lvl="2" indent="-507987">
              <a:spcBef>
                <a:spcPts val="0"/>
              </a:spcBef>
            </a:pPr>
            <a:r>
              <a:rPr lang="en" dirty="0"/>
              <a:t>Checks run much faster than exception handling</a:t>
            </a:r>
          </a:p>
          <a:p>
            <a:pPr marL="761970" indent="-507987">
              <a:spcBef>
                <a:spcPts val="0"/>
              </a:spcBef>
            </a:pPr>
            <a:endParaRPr lang="en" dirty="0"/>
          </a:p>
          <a:p>
            <a:pPr marL="761970" indent="-507987">
              <a:spcBef>
                <a:spcPts val="0"/>
              </a:spcBef>
            </a:pPr>
            <a:endParaRPr lang="en" dirty="0"/>
          </a:p>
          <a:p>
            <a:pPr marL="761970" indent="-507987">
              <a:spcBef>
                <a:spcPts val="0"/>
              </a:spcBef>
            </a:pPr>
            <a:endParaRPr lang="en" dirty="0"/>
          </a:p>
          <a:p>
            <a:pPr marL="761970" indent="-507987">
              <a:spcBef>
                <a:spcPts val="0"/>
              </a:spcBef>
            </a:pPr>
            <a:endParaRPr lang="en" dirty="0"/>
          </a:p>
          <a:p>
            <a:pPr marL="761970" indent="-507987">
              <a:spcBef>
                <a:spcPts val="0"/>
              </a:spcBef>
            </a:pPr>
            <a:endParaRPr lang="en" dirty="0"/>
          </a:p>
          <a:p>
            <a:pPr marL="761970" indent="-507987">
              <a:spcBef>
                <a:spcPts val="0"/>
              </a:spcBef>
            </a:pPr>
            <a:endParaRPr lang="en" dirty="0"/>
          </a:p>
          <a:p>
            <a:pPr marL="761970" indent="-507987">
              <a:spcBef>
                <a:spcPts val="0"/>
              </a:spcBef>
            </a:pPr>
            <a:endParaRPr lang="en" dirty="0"/>
          </a:p>
          <a:p>
            <a:pPr marL="761970" indent="-507987">
              <a:spcBef>
                <a:spcPts val="0"/>
              </a:spcBef>
            </a:pPr>
            <a:endParaRPr lang="en" dirty="0"/>
          </a:p>
          <a:p>
            <a:pPr marL="761970" indent="-507987">
              <a:spcBef>
                <a:spcPts val="0"/>
              </a:spcBef>
            </a:pPr>
            <a:endParaRPr dirty="0"/>
          </a:p>
        </p:txBody>
      </p:sp>
      <p:sp>
        <p:nvSpPr>
          <p:cNvPr id="675" name="Google Shape;675;p7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68</a:t>
            </a:fld>
            <a:endParaRPr/>
          </a:p>
        </p:txBody>
      </p:sp>
      <p:sp>
        <p:nvSpPr>
          <p:cNvPr id="2" name="Google Shape;683;p76">
            <a:extLst>
              <a:ext uri="{FF2B5EF4-FFF2-40B4-BE49-F238E27FC236}">
                <a16:creationId xmlns:a16="http://schemas.microsoft.com/office/drawing/2014/main" id="{E03639FF-0A39-4603-A116-B8A67FF645BA}"/>
              </a:ext>
            </a:extLst>
          </p:cNvPr>
          <p:cNvSpPr txBox="1"/>
          <p:nvPr/>
        </p:nvSpPr>
        <p:spPr>
          <a:xfrm>
            <a:off x="2109739" y="4181556"/>
            <a:ext cx="4674800" cy="1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467" b="1" strike="sngStrike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try</a:t>
            </a:r>
            <a:r>
              <a:rPr lang="en" sz="1467" strike="sngStrike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{</a:t>
            </a:r>
            <a:endParaRPr sz="1467" strike="sngStrike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4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" sz="1467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for</a:t>
            </a:r>
            <a:r>
              <a:rPr lang="en" sz="14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(</a:t>
            </a:r>
            <a:r>
              <a:rPr lang="en" sz="1467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int</a:t>
            </a:r>
            <a:r>
              <a:rPr lang="en" sz="14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i = </a:t>
            </a:r>
            <a:r>
              <a:rPr lang="en" sz="1467" b="1" dirty="0">
                <a:solidFill>
                  <a:srgbClr val="0000DD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</a:t>
            </a:r>
            <a:r>
              <a:rPr lang="en" sz="14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; i &lt; arr.length; i++)</a:t>
            </a:r>
            <a:endParaRPr sz="1467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4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arr[i] = </a:t>
            </a:r>
            <a:r>
              <a:rPr lang="en" sz="1467" b="1" dirty="0">
                <a:solidFill>
                  <a:srgbClr val="0000DD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</a:t>
            </a:r>
            <a:r>
              <a:rPr lang="en" sz="14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;</a:t>
            </a:r>
            <a:endParaRPr sz="1467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1467" strike="sngStrike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 </a:t>
            </a:r>
            <a:r>
              <a:rPr lang="en" sz="1467" b="1" strike="sngStrike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catch</a:t>
            </a:r>
            <a:r>
              <a:rPr lang="en" sz="1467" strike="sngStrike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(IndexOutOfBoundsException e) { }</a:t>
            </a:r>
            <a:endParaRPr sz="1467" strike="sngStrike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</p:spTree>
    <p:extLst>
      <p:ext uri="{BB962C8B-B14F-4D97-AF65-F5344CB8AC3E}">
        <p14:creationId xmlns:p14="http://schemas.microsoft.com/office/powerpoint/2010/main" val="408581175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7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5400" dirty="0"/>
              <a:t>Java unchecked exceptions</a:t>
            </a:r>
            <a:endParaRPr sz="5400" dirty="0"/>
          </a:p>
        </p:txBody>
      </p:sp>
      <p:sp>
        <p:nvSpPr>
          <p:cNvPr id="705" name="Google Shape;705;p7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/>
            <a:r>
              <a:rPr lang="en" dirty="0"/>
              <a:t>Errors</a:t>
            </a:r>
            <a:endParaRPr dirty="0"/>
          </a:p>
          <a:p>
            <a:pPr marL="1219170" lvl="1" indent="-507987">
              <a:spcBef>
                <a:spcPts val="0"/>
              </a:spcBef>
              <a:buClr>
                <a:schemeClr val="accent3"/>
              </a:buClr>
              <a:buFont typeface="Proxima Nova"/>
              <a:buChar char="○"/>
            </a:pPr>
            <a:r>
              <a:rPr lang="en" dirty="0"/>
              <a:t>Unchecked exceptions for when things go very bad</a:t>
            </a:r>
            <a:endParaRPr dirty="0"/>
          </a:p>
          <a:p>
            <a:pPr marL="1219170" lvl="1" indent="-507987">
              <a:spcBef>
                <a:spcPts val="0"/>
              </a:spcBef>
            </a:pPr>
            <a:r>
              <a:rPr lang="en" dirty="0"/>
              <a:t>Typically mean:  Terminate the program now</a:t>
            </a:r>
            <a:endParaRPr dirty="0"/>
          </a:p>
          <a:p>
            <a:pPr marL="1828754" lvl="2" indent="-457189">
              <a:spcBef>
                <a:spcPts val="0"/>
              </a:spcBef>
            </a:pPr>
            <a:r>
              <a:rPr lang="en" dirty="0"/>
              <a:t>Runtime exceptions represent recoverable problems</a:t>
            </a:r>
            <a:endParaRPr dirty="0"/>
          </a:p>
          <a:p>
            <a:pPr marL="1828754" lvl="2" indent="-457189">
              <a:spcBef>
                <a:spcPts val="0"/>
              </a:spcBef>
            </a:pPr>
            <a:r>
              <a:rPr lang="en" dirty="0"/>
              <a:t>Errors represent unrecoverable problems</a:t>
            </a:r>
            <a:endParaRPr dirty="0"/>
          </a:p>
          <a:p>
            <a:pPr marL="1219170" lvl="1" indent="-507987">
              <a:spcBef>
                <a:spcPts val="0"/>
              </a:spcBef>
            </a:pPr>
            <a:r>
              <a:rPr lang="en" dirty="0"/>
              <a:t>As with unchecked exceptions, you usually shouldn’t catch errors – try to avoid them, and let the program crash if they come up</a:t>
            </a:r>
            <a:endParaRPr dirty="0"/>
          </a:p>
        </p:txBody>
      </p:sp>
      <p:sp>
        <p:nvSpPr>
          <p:cNvPr id="706" name="Google Shape;706;p7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69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31F09-733F-4FCC-B519-0E2299A60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2 Hints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D243D-8D58-4BB7-AF87-208FB06BD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ACD-29C2-4661-8CCF-56AFB7336F5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CA04DB-5763-4AB5-AEA0-65339E79A0EA}"/>
              </a:ext>
            </a:extLst>
          </p:cNvPr>
          <p:cNvSpPr txBox="1"/>
          <p:nvPr/>
        </p:nvSpPr>
        <p:spPr>
          <a:xfrm>
            <a:off x="872950" y="1414638"/>
            <a:ext cx="905984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88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BB00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primitive =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D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474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Object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boxed = new Integer(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D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474)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;}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 instance =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88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C();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Field f =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C.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getDeclaredField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("boxed");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Object value =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f.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(instance);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Class&lt;?&gt; c1 =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f.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getType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  <a:endParaRPr lang="en-US" altLang="en-US" dirty="0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Class&lt;?&gt; c2 =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value.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getClass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48F5EB2-D454-4E6D-8845-0299F979D2DB}"/>
              </a:ext>
            </a:extLst>
          </p:cNvPr>
          <p:cNvSpPr/>
          <p:nvPr/>
        </p:nvSpPr>
        <p:spPr>
          <a:xfrm>
            <a:off x="5863213" y="3019530"/>
            <a:ext cx="5838092" cy="27884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</a:rPr>
              <a:t>Which is true for </a:t>
            </a:r>
            <a:r>
              <a:rPr lang="en-US" sz="3200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boxed</a:t>
            </a:r>
            <a:r>
              <a:rPr lang="en-US" sz="3200" dirty="0">
                <a:solidFill>
                  <a:sysClr val="windowText" lastClr="000000"/>
                </a:solidFill>
              </a:rPr>
              <a:t>?</a:t>
            </a:r>
          </a:p>
          <a:p>
            <a:pPr algn="ctr"/>
            <a:endParaRPr lang="en-US" dirty="0">
              <a:solidFill>
                <a:sysClr val="windowText" lastClr="000000"/>
              </a:solidFill>
            </a:endParaRPr>
          </a:p>
          <a:p>
            <a:pPr marL="342900" indent="-342900">
              <a:buAutoNum type="alphaLcParenR"/>
            </a:pPr>
            <a:r>
              <a:rPr lang="en-US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</a:t>
            </a:r>
            <a:r>
              <a:rPr lang="en-US" dirty="0">
                <a:solidFill>
                  <a:sysClr val="windowText" lastClr="000000"/>
                </a:solidFill>
              </a:rPr>
              <a:t> and </a:t>
            </a:r>
            <a:r>
              <a:rPr lang="en-US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c2</a:t>
            </a:r>
            <a:r>
              <a:rPr lang="en-US" dirty="0">
                <a:solidFill>
                  <a:sysClr val="windowText" lastClr="000000"/>
                </a:solidFill>
              </a:rPr>
              <a:t> are both </a:t>
            </a:r>
            <a:r>
              <a:rPr lang="en-US" b="1" u="sng" dirty="0" err="1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int.class</a:t>
            </a:r>
            <a:endParaRPr lang="en-US" dirty="0">
              <a:solidFill>
                <a:sysClr val="windowText" lastClr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>
              <a:buAutoNum type="alphaLcParenR"/>
            </a:pPr>
            <a:r>
              <a:rPr lang="en-US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</a:t>
            </a:r>
            <a:r>
              <a:rPr lang="en-US" dirty="0">
                <a:solidFill>
                  <a:sysClr val="windowText" lastClr="000000"/>
                </a:solidFill>
              </a:rPr>
              <a:t> and </a:t>
            </a:r>
            <a:r>
              <a:rPr lang="en-US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c2</a:t>
            </a:r>
            <a:r>
              <a:rPr lang="en-US" dirty="0">
                <a:solidFill>
                  <a:sysClr val="windowText" lastClr="000000"/>
                </a:solidFill>
              </a:rPr>
              <a:t> are both </a:t>
            </a:r>
            <a:r>
              <a:rPr lang="en-US" b="1" u="sng" dirty="0" err="1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Integer.class</a:t>
            </a:r>
            <a:endParaRPr lang="en-US" b="1" u="sng" dirty="0">
              <a:solidFill>
                <a:sysClr val="windowText" lastClr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>
              <a:buAutoNum type="alphaLcParenR"/>
            </a:pPr>
            <a:r>
              <a:rPr lang="en-US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</a:t>
            </a:r>
            <a:r>
              <a:rPr lang="en-US" dirty="0">
                <a:solidFill>
                  <a:sysClr val="windowText" lastClr="000000"/>
                </a:solidFill>
              </a:rPr>
              <a:t> is </a:t>
            </a:r>
            <a:r>
              <a:rPr lang="en-US" b="1" u="sng" dirty="0" err="1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int.class</a:t>
            </a:r>
            <a:r>
              <a:rPr lang="en-US" dirty="0">
                <a:solidFill>
                  <a:sysClr val="windowText" lastClr="000000"/>
                </a:solidFill>
              </a:rPr>
              <a:t>, </a:t>
            </a:r>
            <a:r>
              <a:rPr lang="en-US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c2</a:t>
            </a:r>
            <a:r>
              <a:rPr lang="en-US" dirty="0">
                <a:solidFill>
                  <a:sysClr val="windowText" lastClr="000000"/>
                </a:solidFill>
              </a:rPr>
              <a:t> is </a:t>
            </a:r>
            <a:r>
              <a:rPr lang="en-US" b="1" u="sng" dirty="0" err="1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Integer.class</a:t>
            </a:r>
            <a:endParaRPr lang="en-US" b="1" u="sng" dirty="0">
              <a:solidFill>
                <a:sysClr val="windowText" lastClr="000000"/>
              </a:solidFill>
            </a:endParaRPr>
          </a:p>
          <a:p>
            <a:pPr marL="342900" indent="-342900">
              <a:buAutoNum type="alphaLcParenR"/>
            </a:pPr>
            <a:r>
              <a:rPr lang="en-US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</a:t>
            </a:r>
            <a:r>
              <a:rPr lang="en-US" dirty="0">
                <a:solidFill>
                  <a:sysClr val="windowText" lastClr="000000"/>
                </a:solidFill>
              </a:rPr>
              <a:t> is </a:t>
            </a:r>
            <a:r>
              <a:rPr lang="en-US" b="1" u="sng" dirty="0" err="1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Integer.class</a:t>
            </a:r>
            <a:r>
              <a:rPr lang="en-US" dirty="0">
                <a:solidFill>
                  <a:sysClr val="windowText" lastClr="000000"/>
                </a:solidFill>
              </a:rPr>
              <a:t>, </a:t>
            </a:r>
            <a:r>
              <a:rPr lang="en-US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c2</a:t>
            </a:r>
            <a:r>
              <a:rPr lang="en-US" dirty="0">
                <a:solidFill>
                  <a:sysClr val="windowText" lastClr="000000"/>
                </a:solidFill>
              </a:rPr>
              <a:t> is </a:t>
            </a:r>
            <a:r>
              <a:rPr lang="en-US" b="1" u="sng" dirty="0" err="1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int.class</a:t>
            </a:r>
            <a:endParaRPr lang="en-US" b="1" u="sng" dirty="0">
              <a:solidFill>
                <a:sysClr val="windowText" lastClr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>
              <a:buAutoNum type="alphaLcParenR"/>
            </a:pPr>
            <a:r>
              <a:rPr lang="en-US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</a:t>
            </a:r>
            <a:r>
              <a:rPr lang="en-US" dirty="0">
                <a:solidFill>
                  <a:sysClr val="windowText" lastClr="000000"/>
                </a:solidFill>
              </a:rPr>
              <a:t> is </a:t>
            </a:r>
            <a:r>
              <a:rPr lang="en-US" b="1" u="sng" dirty="0" err="1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Object.class</a:t>
            </a:r>
            <a:r>
              <a:rPr lang="en-US" dirty="0">
                <a:solidFill>
                  <a:sysClr val="windowText" lastClr="000000"/>
                </a:solidFill>
              </a:rPr>
              <a:t>, </a:t>
            </a:r>
            <a:r>
              <a:rPr lang="en-US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c2</a:t>
            </a:r>
            <a:r>
              <a:rPr lang="en-US" dirty="0">
                <a:solidFill>
                  <a:sysClr val="windowText" lastClr="000000"/>
                </a:solidFill>
              </a:rPr>
              <a:t> is </a:t>
            </a:r>
            <a:r>
              <a:rPr lang="en-US" b="1" u="sng" dirty="0" err="1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Integer.class</a:t>
            </a:r>
            <a:r>
              <a:rPr lang="en-US" b="1" u="sng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CFCBB647-4EA2-63AB-3C9C-0FF13CC3D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246658" y="1581194"/>
            <a:ext cx="1269564" cy="126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8267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DB6851-256C-97D2-D929-369C7E983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t>70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8FFD6E-E595-C7A1-793B-6E8917CFA57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2594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7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6000" dirty="0"/>
              <a:t>Java checked exceptions</a:t>
            </a:r>
            <a:endParaRPr sz="6000" dirty="0"/>
          </a:p>
          <a:p>
            <a:endParaRPr sz="6000" dirty="0"/>
          </a:p>
        </p:txBody>
      </p:sp>
      <p:sp>
        <p:nvSpPr>
          <p:cNvPr id="626" name="Google Shape;626;p7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71</a:t>
            </a:fld>
            <a:endParaRPr/>
          </a:p>
        </p:txBody>
      </p:sp>
      <p:pic>
        <p:nvPicPr>
          <p:cNvPr id="627" name="Google Shape;627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3878" y="1326801"/>
            <a:ext cx="8964233" cy="5105879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70"/>
          <p:cNvSpPr/>
          <p:nvPr/>
        </p:nvSpPr>
        <p:spPr>
          <a:xfrm>
            <a:off x="1436550" y="1156229"/>
            <a:ext cx="7080100" cy="3465900"/>
          </a:xfrm>
          <a:custGeom>
            <a:avLst/>
            <a:gdLst/>
            <a:ahLst/>
            <a:cxnLst/>
            <a:rect l="l" t="t" r="r" b="b"/>
            <a:pathLst>
              <a:path w="212403" h="103977" extrusionOk="0">
                <a:moveTo>
                  <a:pt x="110826" y="3251"/>
                </a:moveTo>
                <a:cubicBezTo>
                  <a:pt x="109386" y="8650"/>
                  <a:pt x="101253" y="9394"/>
                  <a:pt x="95831" y="10748"/>
                </a:cubicBezTo>
                <a:cubicBezTo>
                  <a:pt x="73464" y="16335"/>
                  <a:pt x="49828" y="13879"/>
                  <a:pt x="26810" y="15158"/>
                </a:cubicBezTo>
                <a:cubicBezTo>
                  <a:pt x="16865" y="15711"/>
                  <a:pt x="-1511" y="18785"/>
                  <a:pt x="127" y="28610"/>
                </a:cubicBezTo>
                <a:cubicBezTo>
                  <a:pt x="2844" y="44913"/>
                  <a:pt x="35716" y="29282"/>
                  <a:pt x="48420" y="39856"/>
                </a:cubicBezTo>
                <a:cubicBezTo>
                  <a:pt x="53387" y="43990"/>
                  <a:pt x="48764" y="55889"/>
                  <a:pt x="54815" y="58159"/>
                </a:cubicBezTo>
                <a:cubicBezTo>
                  <a:pt x="66944" y="62708"/>
                  <a:pt x="85411" y="53970"/>
                  <a:pt x="93184" y="64333"/>
                </a:cubicBezTo>
                <a:cubicBezTo>
                  <a:pt x="95907" y="67964"/>
                  <a:pt x="98106" y="72217"/>
                  <a:pt x="98918" y="76682"/>
                </a:cubicBezTo>
                <a:cubicBezTo>
                  <a:pt x="100494" y="85347"/>
                  <a:pt x="97047" y="99906"/>
                  <a:pt x="105533" y="102262"/>
                </a:cubicBezTo>
                <a:cubicBezTo>
                  <a:pt x="115667" y="105076"/>
                  <a:pt x="126549" y="103364"/>
                  <a:pt x="137067" y="103364"/>
                </a:cubicBezTo>
                <a:cubicBezTo>
                  <a:pt x="144740" y="103364"/>
                  <a:pt x="153616" y="105636"/>
                  <a:pt x="160000" y="101379"/>
                </a:cubicBezTo>
                <a:cubicBezTo>
                  <a:pt x="168904" y="95441"/>
                  <a:pt x="162562" y="77326"/>
                  <a:pt x="171467" y="71390"/>
                </a:cubicBezTo>
                <a:cubicBezTo>
                  <a:pt x="179342" y="66141"/>
                  <a:pt x="188967" y="63981"/>
                  <a:pt x="198149" y="61687"/>
                </a:cubicBezTo>
                <a:cubicBezTo>
                  <a:pt x="202719" y="60545"/>
                  <a:pt x="208824" y="60264"/>
                  <a:pt x="211160" y="56174"/>
                </a:cubicBezTo>
                <a:cubicBezTo>
                  <a:pt x="218250" y="43763"/>
                  <a:pt x="192813" y="33598"/>
                  <a:pt x="180729" y="25964"/>
                </a:cubicBezTo>
                <a:cubicBezTo>
                  <a:pt x="171976" y="20434"/>
                  <a:pt x="166885" y="9972"/>
                  <a:pt x="157795" y="5015"/>
                </a:cubicBezTo>
                <a:cubicBezTo>
                  <a:pt x="143465" y="-2800"/>
                  <a:pt x="124678" y="-38"/>
                  <a:pt x="108841" y="3912"/>
                </a:cubicBezTo>
              </a:path>
            </a:pathLst>
          </a:cu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9" name="Google Shape;629;p70"/>
          <p:cNvSpPr txBox="1"/>
          <p:nvPr/>
        </p:nvSpPr>
        <p:spPr>
          <a:xfrm>
            <a:off x="4232778" y="1749301"/>
            <a:ext cx="2624000" cy="5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b="1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Checked (exceptions) by the compiler</a:t>
            </a:r>
            <a:endParaRPr b="1" dirty="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30" name="Google Shape;630;p70"/>
          <p:cNvSpPr txBox="1"/>
          <p:nvPr/>
        </p:nvSpPr>
        <p:spPr>
          <a:xfrm>
            <a:off x="3720334" y="5036059"/>
            <a:ext cx="3348800" cy="7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b="1" dirty="0">
                <a:latin typeface="Proxima Nova"/>
                <a:ea typeface="Proxima Nova"/>
                <a:cs typeface="Proxima Nova"/>
                <a:sym typeface="Proxima Nova"/>
              </a:rPr>
              <a:t>Unchecked (exceptions) by the compiler</a:t>
            </a:r>
            <a:endParaRPr sz="2400" b="1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428961812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7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6000" dirty="0"/>
              <a:t>Java checked exceptions</a:t>
            </a:r>
            <a:endParaRPr sz="6000" dirty="0"/>
          </a:p>
          <a:p>
            <a:endParaRPr sz="6000" dirty="0"/>
          </a:p>
        </p:txBody>
      </p:sp>
      <p:sp>
        <p:nvSpPr>
          <p:cNvPr id="626" name="Google Shape;626;p7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72</a:t>
            </a:fld>
            <a:endParaRPr/>
          </a:p>
        </p:txBody>
      </p:sp>
      <p:pic>
        <p:nvPicPr>
          <p:cNvPr id="627" name="Google Shape;627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3878" y="1326801"/>
            <a:ext cx="8964233" cy="51058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5536238-1742-4287-9691-EE22644B4EC2}"/>
              </a:ext>
            </a:extLst>
          </p:cNvPr>
          <p:cNvSpPr/>
          <p:nvPr/>
        </p:nvSpPr>
        <p:spPr>
          <a:xfrm>
            <a:off x="1678075" y="3054699"/>
            <a:ext cx="5178703" cy="3416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1E41CD-E2B2-4494-B58B-6B5A9ADF8AE7}"/>
              </a:ext>
            </a:extLst>
          </p:cNvPr>
          <p:cNvSpPr/>
          <p:nvPr/>
        </p:nvSpPr>
        <p:spPr>
          <a:xfrm>
            <a:off x="3136761" y="2322501"/>
            <a:ext cx="7861160" cy="3513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8" name="Google Shape;628;p70"/>
          <p:cNvSpPr/>
          <p:nvPr/>
        </p:nvSpPr>
        <p:spPr>
          <a:xfrm>
            <a:off x="1436550" y="1156229"/>
            <a:ext cx="7080100" cy="3465900"/>
          </a:xfrm>
          <a:custGeom>
            <a:avLst/>
            <a:gdLst/>
            <a:ahLst/>
            <a:cxnLst/>
            <a:rect l="l" t="t" r="r" b="b"/>
            <a:pathLst>
              <a:path w="212403" h="103977" extrusionOk="0">
                <a:moveTo>
                  <a:pt x="110826" y="3251"/>
                </a:moveTo>
                <a:cubicBezTo>
                  <a:pt x="109386" y="8650"/>
                  <a:pt x="101253" y="9394"/>
                  <a:pt x="95831" y="10748"/>
                </a:cubicBezTo>
                <a:cubicBezTo>
                  <a:pt x="73464" y="16335"/>
                  <a:pt x="49828" y="13879"/>
                  <a:pt x="26810" y="15158"/>
                </a:cubicBezTo>
                <a:cubicBezTo>
                  <a:pt x="16865" y="15711"/>
                  <a:pt x="-1511" y="18785"/>
                  <a:pt x="127" y="28610"/>
                </a:cubicBezTo>
                <a:cubicBezTo>
                  <a:pt x="2844" y="44913"/>
                  <a:pt x="35716" y="29282"/>
                  <a:pt x="48420" y="39856"/>
                </a:cubicBezTo>
                <a:cubicBezTo>
                  <a:pt x="53387" y="43990"/>
                  <a:pt x="48764" y="55889"/>
                  <a:pt x="54815" y="58159"/>
                </a:cubicBezTo>
                <a:cubicBezTo>
                  <a:pt x="66944" y="62708"/>
                  <a:pt x="85411" y="53970"/>
                  <a:pt x="93184" y="64333"/>
                </a:cubicBezTo>
                <a:cubicBezTo>
                  <a:pt x="95907" y="67964"/>
                  <a:pt x="98106" y="72217"/>
                  <a:pt x="98918" y="76682"/>
                </a:cubicBezTo>
                <a:cubicBezTo>
                  <a:pt x="100494" y="85347"/>
                  <a:pt x="97047" y="99906"/>
                  <a:pt x="105533" y="102262"/>
                </a:cubicBezTo>
                <a:cubicBezTo>
                  <a:pt x="115667" y="105076"/>
                  <a:pt x="126549" y="103364"/>
                  <a:pt x="137067" y="103364"/>
                </a:cubicBezTo>
                <a:cubicBezTo>
                  <a:pt x="144740" y="103364"/>
                  <a:pt x="153616" y="105636"/>
                  <a:pt x="160000" y="101379"/>
                </a:cubicBezTo>
                <a:cubicBezTo>
                  <a:pt x="168904" y="95441"/>
                  <a:pt x="162562" y="77326"/>
                  <a:pt x="171467" y="71390"/>
                </a:cubicBezTo>
                <a:cubicBezTo>
                  <a:pt x="179342" y="66141"/>
                  <a:pt x="188967" y="63981"/>
                  <a:pt x="198149" y="61687"/>
                </a:cubicBezTo>
                <a:cubicBezTo>
                  <a:pt x="202719" y="60545"/>
                  <a:pt x="208824" y="60264"/>
                  <a:pt x="211160" y="56174"/>
                </a:cubicBezTo>
                <a:cubicBezTo>
                  <a:pt x="218250" y="43763"/>
                  <a:pt x="192813" y="33598"/>
                  <a:pt x="180729" y="25964"/>
                </a:cubicBezTo>
                <a:cubicBezTo>
                  <a:pt x="171976" y="20434"/>
                  <a:pt x="166885" y="9972"/>
                  <a:pt x="157795" y="5015"/>
                </a:cubicBezTo>
                <a:cubicBezTo>
                  <a:pt x="143465" y="-2800"/>
                  <a:pt x="124678" y="-38"/>
                  <a:pt x="108841" y="3912"/>
                </a:cubicBezTo>
              </a:path>
            </a:pathLst>
          </a:cu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9" name="Google Shape;629;p70"/>
          <p:cNvSpPr txBox="1"/>
          <p:nvPr/>
        </p:nvSpPr>
        <p:spPr>
          <a:xfrm>
            <a:off x="4232778" y="1749301"/>
            <a:ext cx="2624000" cy="5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b="1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Checked (exceptions) by the compiler</a:t>
            </a:r>
            <a:endParaRPr b="1" dirty="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CD93D3-3AE0-467A-865E-4D5A95354A4F}"/>
              </a:ext>
            </a:extLst>
          </p:cNvPr>
          <p:cNvSpPr txBox="1"/>
          <p:nvPr/>
        </p:nvSpPr>
        <p:spPr>
          <a:xfrm>
            <a:off x="8153400" y="3501851"/>
            <a:ext cx="4135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have a throwable</a:t>
            </a:r>
          </a:p>
          <a:p>
            <a:pPr marL="342900" indent="-342900">
              <a:buAutoNum type="arabicPeriod"/>
            </a:pPr>
            <a:r>
              <a:rPr lang="en-US" dirty="0"/>
              <a:t>Is it a </a:t>
            </a:r>
            <a:r>
              <a:rPr lang="en-US" dirty="0" err="1"/>
              <a:t>RuntimeException</a:t>
            </a:r>
            <a:r>
              <a:rPr lang="en-US" dirty="0"/>
              <a:t>?</a:t>
            </a:r>
          </a:p>
          <a:p>
            <a:pPr marL="342900" indent="-342900">
              <a:buAutoNum type="arabicPeriod"/>
            </a:pPr>
            <a:r>
              <a:rPr lang="en-US" dirty="0"/>
              <a:t>Is it an Error?</a:t>
            </a:r>
          </a:p>
          <a:p>
            <a:pPr marL="342900" indent="-342900">
              <a:buAutoNum type="arabicPeriod"/>
            </a:pPr>
            <a:r>
              <a:rPr lang="en-US" dirty="0"/>
              <a:t>Then, it has to be a checked exception</a:t>
            </a:r>
          </a:p>
        </p:txBody>
      </p:sp>
    </p:spTree>
    <p:extLst>
      <p:ext uri="{BB962C8B-B14F-4D97-AF65-F5344CB8AC3E}">
        <p14:creationId xmlns:p14="http://schemas.microsoft.com/office/powerpoint/2010/main" val="81272303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DB6851-256C-97D2-D929-369C7E983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t>73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8FFD6E-E595-C7A1-793B-6E8917CFA57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2162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8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4800" dirty="0"/>
              <a:t>Errors vs Unchecked Exceptions</a:t>
            </a:r>
            <a:endParaRPr sz="4800" dirty="0"/>
          </a:p>
        </p:txBody>
      </p:sp>
      <p:sp>
        <p:nvSpPr>
          <p:cNvPr id="722" name="Google Shape;722;p8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74</a:t>
            </a:fld>
            <a:endParaRPr/>
          </a:p>
        </p:txBody>
      </p:sp>
      <p:sp>
        <p:nvSpPr>
          <p:cNvPr id="723" name="Google Shape;723;p81"/>
          <p:cNvSpPr txBox="1"/>
          <p:nvPr/>
        </p:nvSpPr>
        <p:spPr>
          <a:xfrm>
            <a:off x="2580100" y="1429000"/>
            <a:ext cx="8711074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133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void</a:t>
            </a:r>
            <a:r>
              <a:rPr lang="en" sz="21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2133" b="1" dirty="0">
                <a:solidFill>
                  <a:srgbClr val="0066BB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longRunningHTTPServer</a:t>
            </a:r>
            <a:r>
              <a:rPr lang="en" sz="21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 {</a:t>
            </a:r>
            <a:endParaRPr sz="21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1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" sz="2133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while</a:t>
            </a:r>
            <a:r>
              <a:rPr lang="en" sz="21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(</a:t>
            </a:r>
            <a:r>
              <a:rPr lang="en" sz="2133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true</a:t>
            </a:r>
            <a:r>
              <a:rPr lang="en" sz="21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) {</a:t>
            </a:r>
            <a:endParaRPr sz="21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1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</a:t>
            </a:r>
            <a:r>
              <a:rPr lang="en" sz="2133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try</a:t>
            </a:r>
            <a:r>
              <a:rPr lang="en" sz="21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{</a:t>
            </a:r>
            <a:endParaRPr sz="21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1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  processHTTPRequest();</a:t>
            </a:r>
            <a:endParaRPr sz="21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1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} </a:t>
            </a:r>
            <a:r>
              <a:rPr lang="en" sz="2133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catch</a:t>
            </a:r>
            <a:r>
              <a:rPr lang="en" sz="21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(Exception e) {</a:t>
            </a:r>
            <a:endParaRPr sz="21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1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  </a:t>
            </a:r>
            <a:r>
              <a:rPr lang="en" sz="2133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// Something went wrong with this request</a:t>
            </a:r>
            <a:endParaRPr sz="21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1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  </a:t>
            </a:r>
            <a:r>
              <a:rPr lang="en" sz="2133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// Recover gracefully, keep the server up</a:t>
            </a:r>
            <a:endParaRPr sz="21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1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  send505InternalError();</a:t>
            </a:r>
            <a:endParaRPr sz="21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1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}</a:t>
            </a:r>
            <a:endParaRPr sz="21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1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}</a:t>
            </a:r>
            <a:endParaRPr sz="21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1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</a:t>
            </a:r>
            <a:endParaRPr sz="21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7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4800" dirty="0"/>
              <a:t>Errors vs unchecked exceptions</a:t>
            </a:r>
            <a:endParaRPr sz="4800" dirty="0"/>
          </a:p>
          <a:p>
            <a:endParaRPr sz="4800" dirty="0"/>
          </a:p>
        </p:txBody>
      </p:sp>
      <p:sp>
        <p:nvSpPr>
          <p:cNvPr id="626" name="Google Shape;626;p7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75</a:t>
            </a:fld>
            <a:endParaRPr/>
          </a:p>
        </p:txBody>
      </p:sp>
      <p:pic>
        <p:nvPicPr>
          <p:cNvPr id="627" name="Google Shape;627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3878" y="1326801"/>
            <a:ext cx="8964233" cy="5105879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70"/>
          <p:cNvSpPr/>
          <p:nvPr/>
        </p:nvSpPr>
        <p:spPr>
          <a:xfrm>
            <a:off x="1436550" y="1156229"/>
            <a:ext cx="7080100" cy="3465900"/>
          </a:xfrm>
          <a:custGeom>
            <a:avLst/>
            <a:gdLst/>
            <a:ahLst/>
            <a:cxnLst/>
            <a:rect l="l" t="t" r="r" b="b"/>
            <a:pathLst>
              <a:path w="212403" h="103977" extrusionOk="0">
                <a:moveTo>
                  <a:pt x="110826" y="3251"/>
                </a:moveTo>
                <a:cubicBezTo>
                  <a:pt x="109386" y="8650"/>
                  <a:pt x="101253" y="9394"/>
                  <a:pt x="95831" y="10748"/>
                </a:cubicBezTo>
                <a:cubicBezTo>
                  <a:pt x="73464" y="16335"/>
                  <a:pt x="49828" y="13879"/>
                  <a:pt x="26810" y="15158"/>
                </a:cubicBezTo>
                <a:cubicBezTo>
                  <a:pt x="16865" y="15711"/>
                  <a:pt x="-1511" y="18785"/>
                  <a:pt x="127" y="28610"/>
                </a:cubicBezTo>
                <a:cubicBezTo>
                  <a:pt x="2844" y="44913"/>
                  <a:pt x="35716" y="29282"/>
                  <a:pt x="48420" y="39856"/>
                </a:cubicBezTo>
                <a:cubicBezTo>
                  <a:pt x="53387" y="43990"/>
                  <a:pt x="48764" y="55889"/>
                  <a:pt x="54815" y="58159"/>
                </a:cubicBezTo>
                <a:cubicBezTo>
                  <a:pt x="66944" y="62708"/>
                  <a:pt x="85411" y="53970"/>
                  <a:pt x="93184" y="64333"/>
                </a:cubicBezTo>
                <a:cubicBezTo>
                  <a:pt x="95907" y="67964"/>
                  <a:pt x="98106" y="72217"/>
                  <a:pt x="98918" y="76682"/>
                </a:cubicBezTo>
                <a:cubicBezTo>
                  <a:pt x="100494" y="85347"/>
                  <a:pt x="97047" y="99906"/>
                  <a:pt x="105533" y="102262"/>
                </a:cubicBezTo>
                <a:cubicBezTo>
                  <a:pt x="115667" y="105076"/>
                  <a:pt x="126549" y="103364"/>
                  <a:pt x="137067" y="103364"/>
                </a:cubicBezTo>
                <a:cubicBezTo>
                  <a:pt x="144740" y="103364"/>
                  <a:pt x="153616" y="105636"/>
                  <a:pt x="160000" y="101379"/>
                </a:cubicBezTo>
                <a:cubicBezTo>
                  <a:pt x="168904" y="95441"/>
                  <a:pt x="162562" y="77326"/>
                  <a:pt x="171467" y="71390"/>
                </a:cubicBezTo>
                <a:cubicBezTo>
                  <a:pt x="179342" y="66141"/>
                  <a:pt x="188967" y="63981"/>
                  <a:pt x="198149" y="61687"/>
                </a:cubicBezTo>
                <a:cubicBezTo>
                  <a:pt x="202719" y="60545"/>
                  <a:pt x="208824" y="60264"/>
                  <a:pt x="211160" y="56174"/>
                </a:cubicBezTo>
                <a:cubicBezTo>
                  <a:pt x="218250" y="43763"/>
                  <a:pt x="192813" y="33598"/>
                  <a:pt x="180729" y="25964"/>
                </a:cubicBezTo>
                <a:cubicBezTo>
                  <a:pt x="171976" y="20434"/>
                  <a:pt x="166885" y="9972"/>
                  <a:pt x="157795" y="5015"/>
                </a:cubicBezTo>
                <a:cubicBezTo>
                  <a:pt x="143465" y="-2800"/>
                  <a:pt x="124678" y="-38"/>
                  <a:pt x="108841" y="3912"/>
                </a:cubicBezTo>
              </a:path>
            </a:pathLst>
          </a:cu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9" name="Google Shape;629;p70"/>
          <p:cNvSpPr txBox="1"/>
          <p:nvPr/>
        </p:nvSpPr>
        <p:spPr>
          <a:xfrm>
            <a:off x="4232778" y="1749301"/>
            <a:ext cx="2624000" cy="5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b="1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Checked (exceptions) by the compiler</a:t>
            </a:r>
            <a:endParaRPr b="1" dirty="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30" name="Google Shape;630;p70"/>
          <p:cNvSpPr txBox="1"/>
          <p:nvPr/>
        </p:nvSpPr>
        <p:spPr>
          <a:xfrm>
            <a:off x="3720334" y="5036059"/>
            <a:ext cx="3348800" cy="7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b="1" dirty="0">
                <a:latin typeface="Proxima Nova"/>
                <a:ea typeface="Proxima Nova"/>
                <a:cs typeface="Proxima Nova"/>
                <a:sym typeface="Proxima Nova"/>
              </a:rPr>
              <a:t>Unchecked (exceptions) by the compiler</a:t>
            </a:r>
            <a:endParaRPr sz="2400" b="1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150534326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84"/>
          <p:cNvSpPr txBox="1"/>
          <p:nvPr/>
        </p:nvSpPr>
        <p:spPr>
          <a:xfrm>
            <a:off x="415600" y="1429000"/>
            <a:ext cx="112456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0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public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Object Method.</a:t>
            </a:r>
            <a:r>
              <a:rPr lang="en" sz="20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invoke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(...) </a:t>
            </a:r>
            <a:r>
              <a:rPr lang="en" sz="20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throws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InvocationTargetException {</a:t>
            </a: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" sz="20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try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{</a:t>
            </a: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</a:t>
            </a:r>
            <a:r>
              <a:rPr lang="en" sz="20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//Do the method invocation here</a:t>
            </a: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} </a:t>
            </a:r>
            <a:r>
              <a:rPr lang="en" sz="20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catch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(Throwable e) {</a:t>
            </a: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InvocationTargetException toThrow = </a:t>
            </a:r>
            <a:r>
              <a:rPr lang="en" sz="20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InvocationTargetException();</a:t>
            </a: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toThrow.</a:t>
            </a:r>
            <a:r>
              <a:rPr lang="en" sz="20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setCause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(e);</a:t>
            </a: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</a:t>
            </a:r>
            <a:r>
              <a:rPr lang="en" sz="20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throw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toThrow;</a:t>
            </a: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}</a:t>
            </a: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</a:t>
            </a: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  <p:sp>
        <p:nvSpPr>
          <p:cNvPr id="746" name="Google Shape;746;p8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Catch-rethrow</a:t>
            </a:r>
            <a:endParaRPr/>
          </a:p>
        </p:txBody>
      </p:sp>
      <p:sp>
        <p:nvSpPr>
          <p:cNvPr id="747" name="Google Shape;747;p8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76</a:t>
            </a:fld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84"/>
          <p:cNvSpPr txBox="1"/>
          <p:nvPr/>
        </p:nvSpPr>
        <p:spPr>
          <a:xfrm>
            <a:off x="415600" y="1429000"/>
            <a:ext cx="112456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0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public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Object Method.</a:t>
            </a:r>
            <a:r>
              <a:rPr lang="en" sz="20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invoke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(...) </a:t>
            </a:r>
            <a:r>
              <a:rPr lang="en" sz="20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throws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InvocationTargetException {</a:t>
            </a: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" sz="20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try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{</a:t>
            </a: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</a:t>
            </a:r>
            <a:r>
              <a:rPr lang="en" sz="20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//Do the method invocation here</a:t>
            </a: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} </a:t>
            </a:r>
            <a:r>
              <a:rPr lang="en" sz="20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catch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(Throwable e) {</a:t>
            </a: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InvocationTargetException toThrow = </a:t>
            </a:r>
            <a:r>
              <a:rPr lang="en" sz="20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InvocationTargetException();</a:t>
            </a: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toThrow.</a:t>
            </a:r>
            <a:r>
              <a:rPr lang="en" sz="20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setCause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(e);</a:t>
            </a: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</a:t>
            </a:r>
            <a:r>
              <a:rPr lang="en" sz="20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throw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toThrow;</a:t>
            </a: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}</a:t>
            </a: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</a:t>
            </a:r>
          </a:p>
          <a:p>
            <a:endParaRPr lang="en"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-US" sz="20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try</a:t>
            </a:r>
            <a:r>
              <a:rPr lang="en-US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{</a:t>
            </a:r>
          </a:p>
          <a:p>
            <a:r>
              <a:rPr lang="en-US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-US" sz="2000" dirty="0" err="1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Method.</a:t>
            </a:r>
            <a:r>
              <a:rPr lang="en-US" sz="2000" dirty="0" err="1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invoke</a:t>
            </a:r>
            <a:r>
              <a:rPr lang="en-US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(...);</a:t>
            </a:r>
          </a:p>
          <a:p>
            <a:r>
              <a:rPr lang="en-US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 </a:t>
            </a:r>
            <a:r>
              <a:rPr lang="en-US" sz="20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catch</a:t>
            </a:r>
            <a:r>
              <a:rPr lang="en-US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(??? e) {</a:t>
            </a:r>
          </a:p>
          <a:p>
            <a:r>
              <a:rPr lang="en-US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-US" sz="20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throw</a:t>
            </a:r>
            <a:r>
              <a:rPr lang="en-US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e.</a:t>
            </a:r>
            <a:r>
              <a:rPr lang="en-US" sz="2000" dirty="0" err="1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getCause</a:t>
            </a:r>
            <a:r>
              <a:rPr lang="en-US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();</a:t>
            </a:r>
          </a:p>
          <a:p>
            <a:pPr>
              <a:lnSpc>
                <a:spcPct val="110795"/>
              </a:lnSpc>
            </a:pPr>
            <a:r>
              <a:rPr lang="en-US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</a:t>
            </a:r>
          </a:p>
          <a:p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  <p:sp>
        <p:nvSpPr>
          <p:cNvPr id="746" name="Google Shape;746;p8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Catch-rethrow</a:t>
            </a:r>
            <a:endParaRPr/>
          </a:p>
        </p:txBody>
      </p:sp>
      <p:sp>
        <p:nvSpPr>
          <p:cNvPr id="747" name="Google Shape;747;p8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77</a:t>
            </a:fld>
            <a:endParaRPr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18DC846-3D4A-4F43-B75F-B774D722A16A}"/>
              </a:ext>
            </a:extLst>
          </p:cNvPr>
          <p:cNvSpPr/>
          <p:nvPr/>
        </p:nvSpPr>
        <p:spPr>
          <a:xfrm>
            <a:off x="4664551" y="3528029"/>
            <a:ext cx="4179585" cy="18183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GB" sz="2800" dirty="0">
                <a:solidFill>
                  <a:sysClr val="windowText" lastClr="000000"/>
                </a:solidFill>
              </a:rPr>
              <a:t>What goes in ???</a:t>
            </a:r>
          </a:p>
          <a:p>
            <a:pPr marL="609585" indent="-558786">
              <a:spcBef>
                <a:spcPts val="1333"/>
              </a:spcBef>
              <a:buAutoNum type="alphaLcParenR"/>
            </a:pPr>
            <a:r>
              <a:rPr lang="en-GB" dirty="0">
                <a:solidFill>
                  <a:sysClr val="windowText" lastClr="000000"/>
                </a:solidFill>
              </a:rPr>
              <a:t>Exception</a:t>
            </a:r>
          </a:p>
          <a:p>
            <a:pPr marL="609585" indent="-558786">
              <a:buAutoNum type="alphaLcParenR"/>
            </a:pPr>
            <a:r>
              <a:rPr lang="en-GB" dirty="0" err="1">
                <a:solidFill>
                  <a:sysClr val="windowText" lastClr="000000"/>
                </a:solidFill>
              </a:rPr>
              <a:t>InvocationTargetException</a:t>
            </a:r>
            <a:endParaRPr lang="en-GB" dirty="0">
              <a:solidFill>
                <a:sysClr val="windowText" lastClr="000000"/>
              </a:solidFill>
            </a:endParaRPr>
          </a:p>
          <a:p>
            <a:pPr marL="609585" indent="-558786">
              <a:buAutoNum type="alphaLcParenR"/>
            </a:pPr>
            <a:r>
              <a:rPr lang="en-GB" dirty="0">
                <a:solidFill>
                  <a:sysClr val="windowText" lastClr="000000"/>
                </a:solidFill>
              </a:rPr>
              <a:t>Throwable</a:t>
            </a:r>
          </a:p>
        </p:txBody>
      </p:sp>
    </p:spTree>
    <p:extLst>
      <p:ext uri="{BB962C8B-B14F-4D97-AF65-F5344CB8AC3E}">
        <p14:creationId xmlns:p14="http://schemas.microsoft.com/office/powerpoint/2010/main" val="377278873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8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6000" dirty="0"/>
              <a:t>Build your own exceptions</a:t>
            </a:r>
            <a:endParaRPr sz="6000" dirty="0"/>
          </a:p>
        </p:txBody>
      </p:sp>
      <p:sp>
        <p:nvSpPr>
          <p:cNvPr id="769" name="Google Shape;769;p8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78</a:t>
            </a:fld>
            <a:endParaRPr/>
          </a:p>
        </p:txBody>
      </p:sp>
      <p:sp>
        <p:nvSpPr>
          <p:cNvPr id="770" name="Google Shape;770;p87"/>
          <p:cNvSpPr txBox="1"/>
          <p:nvPr/>
        </p:nvSpPr>
        <p:spPr>
          <a:xfrm>
            <a:off x="415600" y="1882000"/>
            <a:ext cx="10725600" cy="42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000" b="1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public</a:t>
            </a:r>
            <a:r>
              <a:rPr lang="en" sz="200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2000" b="1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class</a:t>
            </a:r>
            <a:r>
              <a:rPr lang="en" sz="200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2000" b="1">
                <a:solidFill>
                  <a:srgbClr val="BB0066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MyException</a:t>
            </a:r>
            <a:r>
              <a:rPr lang="en" sz="200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2000" b="1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extends</a:t>
            </a:r>
            <a:r>
              <a:rPr lang="en" sz="200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Exception {</a:t>
            </a:r>
            <a:endParaRPr sz="200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00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" sz="200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// The compiler will check this exception</a:t>
            </a:r>
            <a:endParaRPr sz="200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00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</a:t>
            </a:r>
            <a:endParaRPr sz="200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endParaRPr sz="200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000" b="1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public</a:t>
            </a:r>
            <a:r>
              <a:rPr lang="en" sz="200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2000" b="1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class</a:t>
            </a:r>
            <a:r>
              <a:rPr lang="en" sz="200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2000" b="1">
                <a:solidFill>
                  <a:srgbClr val="BB0066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MyUncheckedException</a:t>
            </a:r>
            <a:r>
              <a:rPr lang="en" sz="200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2000" b="1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extends</a:t>
            </a:r>
            <a:r>
              <a:rPr lang="en" sz="200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RuntimeException {</a:t>
            </a:r>
            <a:endParaRPr sz="200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00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" sz="200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// The compiler will not check this exception</a:t>
            </a:r>
            <a:endParaRPr sz="200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00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</a:t>
            </a:r>
            <a:endParaRPr sz="200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2800" dirty="0"/>
              <a:t>Exceptions within exceptions with exceptions within ...</a:t>
            </a:r>
            <a:endParaRPr sz="2800" dirty="0"/>
          </a:p>
        </p:txBody>
      </p:sp>
      <p:sp>
        <p:nvSpPr>
          <p:cNvPr id="776" name="Google Shape;776;p8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79</a:t>
            </a:fld>
            <a:endParaRPr/>
          </a:p>
        </p:txBody>
      </p:sp>
      <p:sp>
        <p:nvSpPr>
          <p:cNvPr id="778" name="Google Shape;778;p88"/>
          <p:cNvSpPr txBox="1"/>
          <p:nvPr/>
        </p:nvSpPr>
        <p:spPr>
          <a:xfrm>
            <a:off x="473280" y="1228350"/>
            <a:ext cx="8019164" cy="51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133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public</a:t>
            </a:r>
            <a:r>
              <a:rPr lang="en" sz="21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2133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class</a:t>
            </a:r>
            <a:r>
              <a:rPr lang="en" sz="21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2133" b="1" dirty="0">
                <a:solidFill>
                  <a:srgbClr val="BB0066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MyException</a:t>
            </a:r>
            <a:r>
              <a:rPr lang="en" sz="21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2133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extends</a:t>
            </a:r>
            <a:r>
              <a:rPr lang="en" sz="21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Exception {</a:t>
            </a:r>
            <a:endParaRPr sz="21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1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" sz="2133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int</a:t>
            </a:r>
            <a:r>
              <a:rPr lang="en" sz="21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array[</a:t>
            </a:r>
            <a:r>
              <a:rPr lang="en" sz="2133" b="1" dirty="0">
                <a:solidFill>
                  <a:srgbClr val="0000DD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1</a:t>
            </a:r>
            <a:r>
              <a:rPr lang="en" sz="21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];</a:t>
            </a:r>
            <a:endParaRPr sz="21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1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" sz="2133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public</a:t>
            </a:r>
            <a:r>
              <a:rPr lang="en" sz="21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2133" b="1" dirty="0">
                <a:solidFill>
                  <a:srgbClr val="0066BB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MyException</a:t>
            </a:r>
            <a:r>
              <a:rPr lang="en" sz="21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 {</a:t>
            </a:r>
            <a:endParaRPr sz="21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1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array[</a:t>
            </a:r>
            <a:r>
              <a:rPr lang="en" sz="2133" b="1" dirty="0">
                <a:solidFill>
                  <a:srgbClr val="0000DD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2</a:t>
            </a:r>
            <a:r>
              <a:rPr lang="en" sz="21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] = </a:t>
            </a:r>
            <a:r>
              <a:rPr lang="en" sz="2133" b="1" dirty="0">
                <a:solidFill>
                  <a:srgbClr val="0000DD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10</a:t>
            </a:r>
            <a:r>
              <a:rPr lang="en" sz="21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;</a:t>
            </a:r>
            <a:endParaRPr sz="21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1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} </a:t>
            </a:r>
            <a:endParaRPr sz="21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1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</a:t>
            </a:r>
            <a:endParaRPr sz="21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endParaRPr sz="21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133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try</a:t>
            </a:r>
            <a:r>
              <a:rPr lang="en" sz="21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{</a:t>
            </a:r>
            <a:endParaRPr sz="21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133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try</a:t>
            </a:r>
            <a:r>
              <a:rPr lang="en" sz="21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{</a:t>
            </a:r>
            <a:endParaRPr sz="21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1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</a:t>
            </a:r>
            <a:r>
              <a:rPr lang="en" sz="2133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throw</a:t>
            </a:r>
            <a:r>
              <a:rPr lang="en" sz="21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2133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21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2133" b="1" dirty="0">
                <a:solidFill>
                  <a:srgbClr val="0066BB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MyException</a:t>
            </a:r>
            <a:r>
              <a:rPr lang="en" sz="21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();</a:t>
            </a:r>
            <a:endParaRPr sz="21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1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} </a:t>
            </a:r>
            <a:r>
              <a:rPr lang="en" sz="2133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catch</a:t>
            </a:r>
            <a:r>
              <a:rPr lang="en" sz="21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(MyException e) { </a:t>
            </a:r>
            <a:r>
              <a:rPr lang="en" sz="2133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// 1 </a:t>
            </a:r>
            <a:r>
              <a:rPr lang="en" sz="21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</a:t>
            </a:r>
            <a:endParaRPr sz="21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1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 </a:t>
            </a:r>
            <a:r>
              <a:rPr lang="en" sz="2133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catch</a:t>
            </a:r>
            <a:r>
              <a:rPr lang="en" sz="21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(IndexOutOfBoundsException e) {</a:t>
            </a:r>
            <a:endParaRPr sz="21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1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" sz="2133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// 2</a:t>
            </a:r>
            <a:endParaRPr sz="21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1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</a:t>
            </a:r>
            <a:endParaRPr sz="21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FA658D7-7C0E-4D03-B64F-7CEDE8FBECF2}"/>
              </a:ext>
            </a:extLst>
          </p:cNvPr>
          <p:cNvSpPr/>
          <p:nvPr/>
        </p:nvSpPr>
        <p:spPr>
          <a:xfrm>
            <a:off x="8107433" y="1514128"/>
            <a:ext cx="2080538" cy="26210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GB" sz="2400" b="1" dirty="0">
                <a:solidFill>
                  <a:sysClr val="windowText" lastClr="000000"/>
                </a:solidFill>
              </a:rPr>
              <a:t>Which catch executes?</a:t>
            </a:r>
          </a:p>
          <a:p>
            <a:pPr marL="609585" indent="-558786">
              <a:spcBef>
                <a:spcPts val="1333"/>
              </a:spcBef>
              <a:buAutoNum type="alphaLcParenR"/>
            </a:pPr>
            <a:r>
              <a:rPr lang="en-GB" dirty="0">
                <a:solidFill>
                  <a:sysClr val="windowText" lastClr="000000"/>
                </a:solidFill>
              </a:rPr>
              <a:t>1</a:t>
            </a:r>
          </a:p>
          <a:p>
            <a:pPr marL="609585" indent="-558786">
              <a:buAutoNum type="alphaLcParenR"/>
            </a:pPr>
            <a:r>
              <a:rPr lang="en-GB" dirty="0">
                <a:solidFill>
                  <a:sysClr val="windowText" lastClr="000000"/>
                </a:solidFill>
              </a:rPr>
              <a:t>2</a:t>
            </a:r>
          </a:p>
          <a:p>
            <a:pPr marL="609585" indent="-558786">
              <a:buAutoNum type="alphaLcParenR"/>
            </a:pPr>
            <a:r>
              <a:rPr lang="en-GB" dirty="0">
                <a:solidFill>
                  <a:sysClr val="windowText" lastClr="000000"/>
                </a:solidFill>
              </a:rPr>
              <a:t>None</a:t>
            </a:r>
          </a:p>
        </p:txBody>
      </p:sp>
    </p:spTree>
    <p:extLst>
      <p:ext uri="{BB962C8B-B14F-4D97-AF65-F5344CB8AC3E}">
        <p14:creationId xmlns:p14="http://schemas.microsoft.com/office/powerpoint/2010/main" val="2958893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31F09-733F-4FCC-B519-0E2299A60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2 Hints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D243D-8D58-4BB7-AF87-208FB06BD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ACD-29C2-4661-8CCF-56AFB7336F5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CA04DB-5763-4AB5-AEA0-65339E79A0EA}"/>
              </a:ext>
            </a:extLst>
          </p:cNvPr>
          <p:cNvSpPr txBox="1"/>
          <p:nvPr/>
        </p:nvSpPr>
        <p:spPr>
          <a:xfrm>
            <a:off x="872950" y="1414638"/>
            <a:ext cx="810022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88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BB00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primitive =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D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474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boxed =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D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474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;}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 instance =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88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C();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Field f =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C.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getDeclaredField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("primitive");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Object value =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f.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(instance);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Class&lt;?&gt; c1 =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f.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getType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  <a:endParaRPr lang="en-US" altLang="en-US" dirty="0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Class&lt;?&gt; c2 =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value.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getClass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48F5EB2-D454-4E6D-8845-0299F979D2DB}"/>
              </a:ext>
            </a:extLst>
          </p:cNvPr>
          <p:cNvSpPr/>
          <p:nvPr/>
        </p:nvSpPr>
        <p:spPr>
          <a:xfrm>
            <a:off x="5863213" y="3019530"/>
            <a:ext cx="5838092" cy="27884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</a:rPr>
              <a:t>Which is true for </a:t>
            </a:r>
            <a:r>
              <a:rPr lang="en-US" sz="3200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primitive</a:t>
            </a:r>
            <a:r>
              <a:rPr lang="en-US" sz="3200" dirty="0">
                <a:solidFill>
                  <a:sysClr val="windowText" lastClr="000000"/>
                </a:solidFill>
              </a:rPr>
              <a:t>?</a:t>
            </a:r>
          </a:p>
          <a:p>
            <a:pPr algn="ctr"/>
            <a:endParaRPr lang="en-US" dirty="0">
              <a:solidFill>
                <a:sysClr val="windowText" lastClr="000000"/>
              </a:solidFill>
            </a:endParaRPr>
          </a:p>
          <a:p>
            <a:pPr marL="342900" indent="-342900">
              <a:buAutoNum type="alphaLcParenR"/>
            </a:pPr>
            <a:r>
              <a:rPr lang="en-US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</a:t>
            </a:r>
            <a:r>
              <a:rPr lang="en-US" dirty="0">
                <a:solidFill>
                  <a:sysClr val="windowText" lastClr="000000"/>
                </a:solidFill>
              </a:rPr>
              <a:t> and </a:t>
            </a:r>
            <a:r>
              <a:rPr lang="en-US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c2</a:t>
            </a:r>
            <a:r>
              <a:rPr lang="en-US" dirty="0">
                <a:solidFill>
                  <a:sysClr val="windowText" lastClr="000000"/>
                </a:solidFill>
              </a:rPr>
              <a:t> are both </a:t>
            </a:r>
            <a:r>
              <a:rPr lang="en-US" b="1" u="sng" dirty="0" err="1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int.class</a:t>
            </a:r>
            <a:endParaRPr lang="en-US" dirty="0">
              <a:solidFill>
                <a:sysClr val="windowText" lastClr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>
              <a:buAutoNum type="alphaLcParenR"/>
            </a:pPr>
            <a:r>
              <a:rPr lang="en-US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</a:t>
            </a:r>
            <a:r>
              <a:rPr lang="en-US" dirty="0">
                <a:solidFill>
                  <a:sysClr val="windowText" lastClr="000000"/>
                </a:solidFill>
              </a:rPr>
              <a:t> and </a:t>
            </a:r>
            <a:r>
              <a:rPr lang="en-US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c2</a:t>
            </a:r>
            <a:r>
              <a:rPr lang="en-US" dirty="0">
                <a:solidFill>
                  <a:sysClr val="windowText" lastClr="000000"/>
                </a:solidFill>
              </a:rPr>
              <a:t> are both </a:t>
            </a:r>
            <a:r>
              <a:rPr lang="en-US" b="1" u="sng" dirty="0" err="1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Integer.class</a:t>
            </a:r>
            <a:endParaRPr lang="en-US" b="1" u="sng" dirty="0">
              <a:solidFill>
                <a:sysClr val="windowText" lastClr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>
              <a:buAutoNum type="alphaLcParenR"/>
            </a:pPr>
            <a:r>
              <a:rPr lang="en-US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</a:t>
            </a:r>
            <a:r>
              <a:rPr lang="en-US" dirty="0">
                <a:solidFill>
                  <a:sysClr val="windowText" lastClr="000000"/>
                </a:solidFill>
              </a:rPr>
              <a:t> is </a:t>
            </a:r>
            <a:r>
              <a:rPr lang="en-US" b="1" u="sng" dirty="0" err="1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int.class</a:t>
            </a:r>
            <a:r>
              <a:rPr lang="en-US" dirty="0">
                <a:solidFill>
                  <a:sysClr val="windowText" lastClr="000000"/>
                </a:solidFill>
              </a:rPr>
              <a:t>, </a:t>
            </a:r>
            <a:r>
              <a:rPr lang="en-US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c2</a:t>
            </a:r>
            <a:r>
              <a:rPr lang="en-US" dirty="0">
                <a:solidFill>
                  <a:sysClr val="windowText" lastClr="000000"/>
                </a:solidFill>
              </a:rPr>
              <a:t> is </a:t>
            </a:r>
            <a:r>
              <a:rPr lang="en-US" b="1" u="sng" dirty="0" err="1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Integer.class</a:t>
            </a:r>
            <a:endParaRPr lang="en-US" b="1" u="sng" dirty="0">
              <a:solidFill>
                <a:sysClr val="windowText" lastClr="000000"/>
              </a:solidFill>
            </a:endParaRPr>
          </a:p>
          <a:p>
            <a:pPr marL="342900" indent="-342900">
              <a:buAutoNum type="alphaLcParenR"/>
            </a:pPr>
            <a:r>
              <a:rPr lang="en-US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</a:t>
            </a:r>
            <a:r>
              <a:rPr lang="en-US" dirty="0">
                <a:solidFill>
                  <a:sysClr val="windowText" lastClr="000000"/>
                </a:solidFill>
              </a:rPr>
              <a:t> is </a:t>
            </a:r>
            <a:r>
              <a:rPr lang="en-US" b="1" u="sng" dirty="0" err="1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Integer.class</a:t>
            </a:r>
            <a:r>
              <a:rPr lang="en-US" dirty="0">
                <a:solidFill>
                  <a:sysClr val="windowText" lastClr="000000"/>
                </a:solidFill>
              </a:rPr>
              <a:t>, </a:t>
            </a:r>
            <a:r>
              <a:rPr lang="en-US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c2</a:t>
            </a:r>
            <a:r>
              <a:rPr lang="en-US" dirty="0">
                <a:solidFill>
                  <a:sysClr val="windowText" lastClr="000000"/>
                </a:solidFill>
              </a:rPr>
              <a:t> is </a:t>
            </a:r>
            <a:r>
              <a:rPr lang="en-US" b="1" u="sng" dirty="0" err="1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int.class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41106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DB6851-256C-97D2-D929-369C7E983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t>80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8FFD6E-E595-C7A1-793B-6E8917CFA57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1627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9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Stack Traces</a:t>
            </a:r>
            <a:endParaRPr/>
          </a:p>
        </p:txBody>
      </p:sp>
      <p:sp>
        <p:nvSpPr>
          <p:cNvPr id="801" name="Google Shape;801;p9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/>
            <a:r>
              <a:rPr lang="en"/>
              <a:t>An uncaught exception from main terminates the program</a:t>
            </a:r>
            <a:endParaRPr/>
          </a:p>
        </p:txBody>
      </p:sp>
      <p:sp>
        <p:nvSpPr>
          <p:cNvPr id="802" name="Google Shape;802;p9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81</a:t>
            </a:fld>
            <a:endParaRPr/>
          </a:p>
        </p:txBody>
      </p:sp>
      <p:sp>
        <p:nvSpPr>
          <p:cNvPr id="803" name="Google Shape;803;p91"/>
          <p:cNvSpPr txBox="1"/>
          <p:nvPr/>
        </p:nvSpPr>
        <p:spPr>
          <a:xfrm>
            <a:off x="503313" y="1992163"/>
            <a:ext cx="10444000" cy="4221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000" dirty="0" err="1">
                <a:latin typeface="Courier New"/>
                <a:ea typeface="Courier New"/>
                <a:cs typeface="Courier New"/>
                <a:sym typeface="Courier New"/>
              </a:rPr>
              <a:t>java.lang.Error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: Not implemented</a:t>
            </a:r>
          </a:p>
          <a:p>
            <a:endParaRPr lang="en-US" sz="1000" dirty="0"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edu.uic.cs474.a2.Main.getReflectionUtils(Main.java:8)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edu.uic.cs474.a2.Test01_SimpleInvokeMethod.invokeMethod(Test01_SimpleInvokeMethod.java:13)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 err="1">
                <a:latin typeface="Courier New"/>
                <a:ea typeface="Courier New"/>
                <a:cs typeface="Courier New"/>
                <a:sym typeface="Courier New"/>
              </a:rPr>
              <a:t>java.base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/jdk.internal.reflect.NativeMethodAccessorImpl.invoke0(Native Method)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 err="1">
                <a:latin typeface="Courier New"/>
                <a:ea typeface="Courier New"/>
                <a:cs typeface="Courier New"/>
                <a:sym typeface="Courier New"/>
              </a:rPr>
              <a:t>java.base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/</a:t>
            </a:r>
            <a:r>
              <a:rPr lang="en-US" sz="1000" dirty="0" err="1">
                <a:latin typeface="Courier New"/>
                <a:ea typeface="Courier New"/>
                <a:cs typeface="Courier New"/>
                <a:sym typeface="Courier New"/>
              </a:rPr>
              <a:t>jdk.internal.reflect.NativeMethodAccessorImpl.invoke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(NativeMethodAccessorImpl.java:62)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 err="1">
                <a:latin typeface="Courier New"/>
                <a:ea typeface="Courier New"/>
                <a:cs typeface="Courier New"/>
                <a:sym typeface="Courier New"/>
              </a:rPr>
              <a:t>java.base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/</a:t>
            </a:r>
            <a:r>
              <a:rPr lang="en-US" sz="1000" dirty="0" err="1">
                <a:latin typeface="Courier New"/>
                <a:ea typeface="Courier New"/>
                <a:cs typeface="Courier New"/>
                <a:sym typeface="Courier New"/>
              </a:rPr>
              <a:t>jdk.internal.reflect.DelegatingMethodAccessorImpl.invoke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(DelegatingMethodAccessorImpl.java:43)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 err="1">
                <a:latin typeface="Courier New"/>
                <a:ea typeface="Courier New"/>
                <a:cs typeface="Courier New"/>
                <a:sym typeface="Courier New"/>
              </a:rPr>
              <a:t>java.base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/</a:t>
            </a:r>
            <a:r>
              <a:rPr lang="en-US" sz="1000" dirty="0" err="1">
                <a:latin typeface="Courier New"/>
                <a:ea typeface="Courier New"/>
                <a:cs typeface="Courier New"/>
                <a:sym typeface="Courier New"/>
              </a:rPr>
              <a:t>java.lang.reflect.Method.invoke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(Method.java:566)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org.junit.runners.model.FrameworkMethod$1.runReflectiveCall(FrameworkMethod.java:47)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 err="1">
                <a:latin typeface="Courier New"/>
                <a:ea typeface="Courier New"/>
                <a:cs typeface="Courier New"/>
                <a:sym typeface="Courier New"/>
              </a:rPr>
              <a:t>org.junit.internal.runners.model.ReflectiveCallable.run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(ReflectiveCallable.java:12)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 err="1">
                <a:latin typeface="Courier New"/>
                <a:ea typeface="Courier New"/>
                <a:cs typeface="Courier New"/>
                <a:sym typeface="Courier New"/>
              </a:rPr>
              <a:t>org.junit.runners.model.FrameworkMethod.invokeExplosively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(FrameworkMethod.java:44)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 err="1">
                <a:latin typeface="Courier New"/>
                <a:ea typeface="Courier New"/>
                <a:cs typeface="Courier New"/>
                <a:sym typeface="Courier New"/>
              </a:rPr>
              <a:t>org.junit.internal.runners.statements.InvokeMethod.evaluate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(InvokeMethod.java:17)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 err="1">
                <a:latin typeface="Courier New"/>
                <a:ea typeface="Courier New"/>
                <a:cs typeface="Courier New"/>
                <a:sym typeface="Courier New"/>
              </a:rPr>
              <a:t>org.junit.runners.ParentRunner.runLeaf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(ParentRunner.java:271)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org.junit.runners.BlockJUnit4ClassRunner.runChild(BlockJUnit4ClassRunner.java:70)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org.junit.runners.BlockJUnit4ClassRunner.runChild(BlockJUnit4ClassRunner.java:50)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org.junit.runners.ParentRunner$3.run(ParentRunner.java:238)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org.junit.runners.ParentRunner$1.schedule(ParentRunner.java:63)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 err="1">
                <a:latin typeface="Courier New"/>
                <a:ea typeface="Courier New"/>
                <a:cs typeface="Courier New"/>
                <a:sym typeface="Courier New"/>
              </a:rPr>
              <a:t>org.junit.runners.ParentRunner.runChildren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(ParentRunner.java:236)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org.junit.runners.ParentRunner.access$000(ParentRunner.java:53)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org.junit.runners.ParentRunner$2.evaluate(ParentRunner.java:229)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 err="1">
                <a:latin typeface="Courier New"/>
                <a:ea typeface="Courier New"/>
                <a:cs typeface="Courier New"/>
                <a:sym typeface="Courier New"/>
              </a:rPr>
              <a:t>org.junit.runners.ParentRunner.run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(ParentRunner.java:309)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 err="1">
                <a:latin typeface="Courier New"/>
                <a:ea typeface="Courier New"/>
                <a:cs typeface="Courier New"/>
                <a:sym typeface="Courier New"/>
              </a:rPr>
              <a:t>org.junit.runner.JUnitCore.run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(JUnitCore.java:160)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com.intellij.junit4.JUnit4IdeaTestRunner.startRunnerWithArgs(JUnit4IdeaTestRunner.java:68)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com.intellij.rt.junit.IdeaTestRunner$Repeater.startRunnerWithArgs(IdeaTestRunner.java:33)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 err="1">
                <a:latin typeface="Courier New"/>
                <a:ea typeface="Courier New"/>
                <a:cs typeface="Courier New"/>
                <a:sym typeface="Courier New"/>
              </a:rPr>
              <a:t>com.intellij.rt.junit.JUnitStarter.prepareStreamsAndStart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(JUnitStarter.java:230)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 err="1">
                <a:latin typeface="Courier New"/>
                <a:ea typeface="Courier New"/>
                <a:cs typeface="Courier New"/>
                <a:sym typeface="Courier New"/>
              </a:rPr>
              <a:t>com.intellij.rt.junit.JUnitStarter.main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(JUnitStarter.java:58)</a:t>
            </a:r>
          </a:p>
          <a:p>
            <a:endParaRPr lang="en-US" sz="1000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9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Stack Traces</a:t>
            </a:r>
            <a:endParaRPr/>
          </a:p>
        </p:txBody>
      </p:sp>
      <p:sp>
        <p:nvSpPr>
          <p:cNvPr id="801" name="Google Shape;801;p9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/>
            <a:r>
              <a:rPr lang="en"/>
              <a:t>An uncaught exception from main terminates the program</a:t>
            </a:r>
            <a:endParaRPr/>
          </a:p>
        </p:txBody>
      </p:sp>
      <p:sp>
        <p:nvSpPr>
          <p:cNvPr id="802" name="Google Shape;802;p9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82</a:t>
            </a:fld>
            <a:endParaRPr/>
          </a:p>
        </p:txBody>
      </p:sp>
      <p:sp>
        <p:nvSpPr>
          <p:cNvPr id="803" name="Google Shape;803;p91"/>
          <p:cNvSpPr txBox="1"/>
          <p:nvPr/>
        </p:nvSpPr>
        <p:spPr>
          <a:xfrm>
            <a:off x="503313" y="1992163"/>
            <a:ext cx="10444000" cy="4221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000" dirty="0" err="1">
                <a:latin typeface="Courier New"/>
                <a:ea typeface="Courier New"/>
                <a:cs typeface="Courier New"/>
                <a:sym typeface="Courier New"/>
              </a:rPr>
              <a:t>java.lang.Error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: Not implemented</a:t>
            </a:r>
          </a:p>
          <a:p>
            <a:endParaRPr lang="en-US" sz="1000" dirty="0"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edu.uic.cs474.a2.Main.getReflectionUtils(Main.java:8)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edu.uic.cs474.a2.Test01_SimpleInvokeMethod.invokeMethod(Test01_SimpleInvokeMethod.java:13)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 err="1">
                <a:latin typeface="Courier New"/>
                <a:ea typeface="Courier New"/>
                <a:cs typeface="Courier New"/>
                <a:sym typeface="Courier New"/>
              </a:rPr>
              <a:t>java.base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/jdk.internal.reflect.NativeMethodAccessorImpl.invoke0(Native Method)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 err="1">
                <a:latin typeface="Courier New"/>
                <a:ea typeface="Courier New"/>
                <a:cs typeface="Courier New"/>
                <a:sym typeface="Courier New"/>
              </a:rPr>
              <a:t>java.base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/</a:t>
            </a:r>
            <a:r>
              <a:rPr lang="en-US" sz="1000" dirty="0" err="1">
                <a:latin typeface="Courier New"/>
                <a:ea typeface="Courier New"/>
                <a:cs typeface="Courier New"/>
                <a:sym typeface="Courier New"/>
              </a:rPr>
              <a:t>jdk.internal.reflect.NativeMethodAccessorImpl.invoke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(NativeMethodAccessorImpl.java:62)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 err="1">
                <a:latin typeface="Courier New"/>
                <a:ea typeface="Courier New"/>
                <a:cs typeface="Courier New"/>
                <a:sym typeface="Courier New"/>
              </a:rPr>
              <a:t>java.base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/</a:t>
            </a:r>
            <a:r>
              <a:rPr lang="en-US" sz="1000" dirty="0" err="1">
                <a:latin typeface="Courier New"/>
                <a:ea typeface="Courier New"/>
                <a:cs typeface="Courier New"/>
                <a:sym typeface="Courier New"/>
              </a:rPr>
              <a:t>jdk.internal.reflect.DelegatingMethodAccessorImpl.invoke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(DelegatingMethodAccessorImpl.java:43)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 err="1">
                <a:latin typeface="Courier New"/>
                <a:ea typeface="Courier New"/>
                <a:cs typeface="Courier New"/>
                <a:sym typeface="Courier New"/>
              </a:rPr>
              <a:t>java.base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/</a:t>
            </a:r>
            <a:r>
              <a:rPr lang="en-US" sz="1000" dirty="0" err="1">
                <a:latin typeface="Courier New"/>
                <a:ea typeface="Courier New"/>
                <a:cs typeface="Courier New"/>
                <a:sym typeface="Courier New"/>
              </a:rPr>
              <a:t>java.lang.reflect.Method.invoke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(Method.java:566)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org.junit.runners.model.FrameworkMethod$1.runReflectiveCall(FrameworkMethod.java:47)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 err="1">
                <a:latin typeface="Courier New"/>
                <a:ea typeface="Courier New"/>
                <a:cs typeface="Courier New"/>
                <a:sym typeface="Courier New"/>
              </a:rPr>
              <a:t>org.junit.internal.runners.model.ReflectiveCallable.run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(ReflectiveCallable.java:12)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 err="1">
                <a:latin typeface="Courier New"/>
                <a:ea typeface="Courier New"/>
                <a:cs typeface="Courier New"/>
                <a:sym typeface="Courier New"/>
              </a:rPr>
              <a:t>org.junit.runners.model.FrameworkMethod.invokeExplosively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(FrameworkMethod.java:44)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 err="1">
                <a:latin typeface="Courier New"/>
                <a:ea typeface="Courier New"/>
                <a:cs typeface="Courier New"/>
                <a:sym typeface="Courier New"/>
              </a:rPr>
              <a:t>org.junit.internal.runners.statements.InvokeMethod.evaluate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(InvokeMethod.java:17)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 err="1">
                <a:latin typeface="Courier New"/>
                <a:ea typeface="Courier New"/>
                <a:cs typeface="Courier New"/>
                <a:sym typeface="Courier New"/>
              </a:rPr>
              <a:t>org.junit.runners.ParentRunner.runLeaf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(ParentRunner.java:271)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org.junit.runners.BlockJUnit4ClassRunner.runChild(BlockJUnit4ClassRunner.java:70)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org.junit.runners.BlockJUnit4ClassRunner.runChild(BlockJUnit4ClassRunner.java:50)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org.junit.runners.ParentRunner$3.run(ParentRunner.java:238)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org.junit.runners.ParentRunner$1.schedule(ParentRunner.java:63)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 err="1">
                <a:latin typeface="Courier New"/>
                <a:ea typeface="Courier New"/>
                <a:cs typeface="Courier New"/>
                <a:sym typeface="Courier New"/>
              </a:rPr>
              <a:t>org.junit.runners.ParentRunner.runChildren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(ParentRunner.java:236)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org.junit.runners.ParentRunner.access$000(ParentRunner.java:53)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org.junit.runners.ParentRunner$2.evaluate(ParentRunner.java:229)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 err="1">
                <a:latin typeface="Courier New"/>
                <a:ea typeface="Courier New"/>
                <a:cs typeface="Courier New"/>
                <a:sym typeface="Courier New"/>
              </a:rPr>
              <a:t>org.junit.runners.ParentRunner.run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(ParentRunner.java:309)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 err="1">
                <a:latin typeface="Courier New"/>
                <a:ea typeface="Courier New"/>
                <a:cs typeface="Courier New"/>
                <a:sym typeface="Courier New"/>
              </a:rPr>
              <a:t>org.junit.runner.JUnitCore.run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(JUnitCore.java:160)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com.intellij.junit4.JUnit4IdeaTestRunner.startRunnerWithArgs(JUnit4IdeaTestRunner.java:68)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com.intellij.rt.junit.IdeaTestRunner$Repeater.startRunnerWithArgs(IdeaTestRunner.java:33)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 err="1">
                <a:latin typeface="Courier New"/>
                <a:ea typeface="Courier New"/>
                <a:cs typeface="Courier New"/>
                <a:sym typeface="Courier New"/>
              </a:rPr>
              <a:t>com.intellij.rt.junit.JUnitStarter.prepareStreamsAndStart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(JUnitStarter.java:230)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 err="1">
                <a:latin typeface="Courier New"/>
                <a:ea typeface="Courier New"/>
                <a:cs typeface="Courier New"/>
                <a:sym typeface="Courier New"/>
              </a:rPr>
              <a:t>com.intellij.rt.junit.JUnitStarter.main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(JUnitStarter.java:58)</a:t>
            </a:r>
          </a:p>
          <a:p>
            <a:endParaRPr lang="en-US" sz="1000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" name="Google Shape;818;p93">
            <a:extLst>
              <a:ext uri="{FF2B5EF4-FFF2-40B4-BE49-F238E27FC236}">
                <a16:creationId xmlns:a16="http://schemas.microsoft.com/office/drawing/2014/main" id="{8C69C982-FB03-4BF4-BEF8-5F33E1631113}"/>
              </a:ext>
            </a:extLst>
          </p:cNvPr>
          <p:cNvSpPr/>
          <p:nvPr/>
        </p:nvSpPr>
        <p:spPr>
          <a:xfrm>
            <a:off x="563402" y="2428864"/>
            <a:ext cx="6838400" cy="13069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" name="Google Shape;819;p93">
            <a:extLst>
              <a:ext uri="{FF2B5EF4-FFF2-40B4-BE49-F238E27FC236}">
                <a16:creationId xmlns:a16="http://schemas.microsoft.com/office/drawing/2014/main" id="{7D44A6C3-6CC4-49EE-8CB3-0F9925C20D4C}"/>
              </a:ext>
            </a:extLst>
          </p:cNvPr>
          <p:cNvSpPr txBox="1"/>
          <p:nvPr/>
        </p:nvSpPr>
        <p:spPr>
          <a:xfrm>
            <a:off x="7541969" y="2063539"/>
            <a:ext cx="2432260" cy="853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>
                <a:latin typeface="Proxima Nova"/>
                <a:ea typeface="Proxima Nova"/>
                <a:cs typeface="Proxima Nova"/>
                <a:sym typeface="Proxima Nova"/>
              </a:rPr>
              <a:t>Exception thrown here</a:t>
            </a: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189702664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9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Stack Traces</a:t>
            </a:r>
            <a:endParaRPr/>
          </a:p>
        </p:txBody>
      </p:sp>
      <p:sp>
        <p:nvSpPr>
          <p:cNvPr id="801" name="Google Shape;801;p9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/>
            <a:r>
              <a:rPr lang="en"/>
              <a:t>An uncaught exception from main terminates the program</a:t>
            </a:r>
            <a:endParaRPr/>
          </a:p>
        </p:txBody>
      </p:sp>
      <p:sp>
        <p:nvSpPr>
          <p:cNvPr id="802" name="Google Shape;802;p9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83</a:t>
            </a:fld>
            <a:endParaRPr/>
          </a:p>
        </p:txBody>
      </p:sp>
      <p:sp>
        <p:nvSpPr>
          <p:cNvPr id="803" name="Google Shape;803;p91"/>
          <p:cNvSpPr txBox="1"/>
          <p:nvPr/>
        </p:nvSpPr>
        <p:spPr>
          <a:xfrm>
            <a:off x="503313" y="1992163"/>
            <a:ext cx="10444000" cy="4221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000" dirty="0" err="1">
                <a:latin typeface="Courier New"/>
                <a:ea typeface="Courier New"/>
                <a:cs typeface="Courier New"/>
                <a:sym typeface="Courier New"/>
              </a:rPr>
              <a:t>java.lang.Error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: Not implemented</a:t>
            </a:r>
          </a:p>
          <a:p>
            <a:endParaRPr lang="en-US" sz="1000" dirty="0"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edu.uic.cs474.a2.Main.getReflectionUtils(Main.java:8)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edu.uic.cs474.a2.Test01_SimpleInvokeMethod.invokeMethod(Test01_SimpleInvokeMethod.java:13)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 err="1">
                <a:latin typeface="Courier New"/>
                <a:ea typeface="Courier New"/>
                <a:cs typeface="Courier New"/>
                <a:sym typeface="Courier New"/>
              </a:rPr>
              <a:t>java.base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/jdk.internal.reflect.NativeMethodAccessorImpl.invoke0(Native Method)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 err="1">
                <a:latin typeface="Courier New"/>
                <a:ea typeface="Courier New"/>
                <a:cs typeface="Courier New"/>
                <a:sym typeface="Courier New"/>
              </a:rPr>
              <a:t>java.base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/</a:t>
            </a:r>
            <a:r>
              <a:rPr lang="en-US" sz="1000" dirty="0" err="1">
                <a:latin typeface="Courier New"/>
                <a:ea typeface="Courier New"/>
                <a:cs typeface="Courier New"/>
                <a:sym typeface="Courier New"/>
              </a:rPr>
              <a:t>jdk.internal.reflect.NativeMethodAccessorImpl.invoke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(NativeMethodAccessorImpl.java:62)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 err="1">
                <a:latin typeface="Courier New"/>
                <a:ea typeface="Courier New"/>
                <a:cs typeface="Courier New"/>
                <a:sym typeface="Courier New"/>
              </a:rPr>
              <a:t>java.base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/</a:t>
            </a:r>
            <a:r>
              <a:rPr lang="en-US" sz="1000" dirty="0" err="1">
                <a:latin typeface="Courier New"/>
                <a:ea typeface="Courier New"/>
                <a:cs typeface="Courier New"/>
                <a:sym typeface="Courier New"/>
              </a:rPr>
              <a:t>jdk.internal.reflect.DelegatingMethodAccessorImpl.invoke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(DelegatingMethodAccessorImpl.java:43)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 err="1">
                <a:latin typeface="Courier New"/>
                <a:ea typeface="Courier New"/>
                <a:cs typeface="Courier New"/>
                <a:sym typeface="Courier New"/>
              </a:rPr>
              <a:t>java.base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/</a:t>
            </a:r>
            <a:r>
              <a:rPr lang="en-US" sz="1000" dirty="0" err="1">
                <a:latin typeface="Courier New"/>
                <a:ea typeface="Courier New"/>
                <a:cs typeface="Courier New"/>
                <a:sym typeface="Courier New"/>
              </a:rPr>
              <a:t>java.lang.reflect.Method.invoke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(Method.java:566)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org.junit.runners.model.FrameworkMethod$1.runReflectiveCall(FrameworkMethod.java:47)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 err="1">
                <a:latin typeface="Courier New"/>
                <a:ea typeface="Courier New"/>
                <a:cs typeface="Courier New"/>
                <a:sym typeface="Courier New"/>
              </a:rPr>
              <a:t>org.junit.internal.runners.model.ReflectiveCallable.run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(ReflectiveCallable.java:12)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 err="1">
                <a:latin typeface="Courier New"/>
                <a:ea typeface="Courier New"/>
                <a:cs typeface="Courier New"/>
                <a:sym typeface="Courier New"/>
              </a:rPr>
              <a:t>org.junit.runners.model.FrameworkMethod.invokeExplosively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(FrameworkMethod.java:44)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 err="1">
                <a:latin typeface="Courier New"/>
                <a:ea typeface="Courier New"/>
                <a:cs typeface="Courier New"/>
                <a:sym typeface="Courier New"/>
              </a:rPr>
              <a:t>org.junit.internal.runners.statements.InvokeMethod.evaluate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(InvokeMethod.java:17)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 err="1">
                <a:latin typeface="Courier New"/>
                <a:ea typeface="Courier New"/>
                <a:cs typeface="Courier New"/>
                <a:sym typeface="Courier New"/>
              </a:rPr>
              <a:t>org.junit.runners.ParentRunner.runLeaf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(ParentRunner.java:271)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org.junit.runners.BlockJUnit4ClassRunner.runChild(BlockJUnit4ClassRunner.java:70)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org.junit.runners.BlockJUnit4ClassRunner.runChild(BlockJUnit4ClassRunner.java:50)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org.junit.runners.ParentRunner$3.run(ParentRunner.java:238)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org.junit.runners.ParentRunner$1.schedule(ParentRunner.java:63)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 err="1">
                <a:latin typeface="Courier New"/>
                <a:ea typeface="Courier New"/>
                <a:cs typeface="Courier New"/>
                <a:sym typeface="Courier New"/>
              </a:rPr>
              <a:t>org.junit.runners.ParentRunner.runChildren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(ParentRunner.java:236)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org.junit.runners.ParentRunner.access$000(ParentRunner.java:53)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org.junit.runners.ParentRunner$2.evaluate(ParentRunner.java:229)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 err="1">
                <a:latin typeface="Courier New"/>
                <a:ea typeface="Courier New"/>
                <a:cs typeface="Courier New"/>
                <a:sym typeface="Courier New"/>
              </a:rPr>
              <a:t>org.junit.runners.ParentRunner.run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(ParentRunner.java:309)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 err="1">
                <a:latin typeface="Courier New"/>
                <a:ea typeface="Courier New"/>
                <a:cs typeface="Courier New"/>
                <a:sym typeface="Courier New"/>
              </a:rPr>
              <a:t>org.junit.runner.JUnitCore.run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(JUnitCore.java:160)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com.intellij.junit4.JUnit4IdeaTestRunner.startRunnerWithArgs(JUnit4IdeaTestRunner.java:68)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com.intellij.rt.junit.IdeaTestRunner$Repeater.startRunnerWithArgs(IdeaTestRunner.java:33)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 err="1">
                <a:latin typeface="Courier New"/>
                <a:ea typeface="Courier New"/>
                <a:cs typeface="Courier New"/>
                <a:sym typeface="Courier New"/>
              </a:rPr>
              <a:t>com.intellij.rt.junit.JUnitStarter.prepareStreamsAndStart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(JUnitStarter.java:230)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 err="1">
                <a:latin typeface="Courier New"/>
                <a:ea typeface="Courier New"/>
                <a:cs typeface="Courier New"/>
                <a:sym typeface="Courier New"/>
              </a:rPr>
              <a:t>com.intellij.rt.junit.JUnitStarter.main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(JUnitStarter.java:58)</a:t>
            </a:r>
          </a:p>
          <a:p>
            <a:endParaRPr lang="en-US" sz="1000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" name="Google Shape;818;p93">
            <a:extLst>
              <a:ext uri="{FF2B5EF4-FFF2-40B4-BE49-F238E27FC236}">
                <a16:creationId xmlns:a16="http://schemas.microsoft.com/office/drawing/2014/main" id="{8C69C982-FB03-4BF4-BEF8-5F33E1631113}"/>
              </a:ext>
            </a:extLst>
          </p:cNvPr>
          <p:cNvSpPr/>
          <p:nvPr/>
        </p:nvSpPr>
        <p:spPr>
          <a:xfrm>
            <a:off x="563402" y="2428864"/>
            <a:ext cx="6838400" cy="13069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" name="Google Shape;819;p93">
            <a:extLst>
              <a:ext uri="{FF2B5EF4-FFF2-40B4-BE49-F238E27FC236}">
                <a16:creationId xmlns:a16="http://schemas.microsoft.com/office/drawing/2014/main" id="{CF1ADCFC-8791-423A-8BEC-FFD900DE6DC6}"/>
              </a:ext>
            </a:extLst>
          </p:cNvPr>
          <p:cNvSpPr txBox="1"/>
          <p:nvPr/>
        </p:nvSpPr>
        <p:spPr>
          <a:xfrm>
            <a:off x="7541969" y="2063539"/>
            <a:ext cx="2432260" cy="853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>
                <a:latin typeface="Proxima Nova"/>
                <a:ea typeface="Proxima Nova"/>
                <a:cs typeface="Proxima Nova"/>
                <a:sym typeface="Proxima Nova"/>
              </a:rPr>
              <a:t>Exception thrown here</a:t>
            </a: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8" name="Google Shape;827;p94">
            <a:extLst>
              <a:ext uri="{FF2B5EF4-FFF2-40B4-BE49-F238E27FC236}">
                <a16:creationId xmlns:a16="http://schemas.microsoft.com/office/drawing/2014/main" id="{1AFCBD7A-E52D-489C-86AB-8BA68A7FFAD5}"/>
              </a:ext>
            </a:extLst>
          </p:cNvPr>
          <p:cNvCxnSpPr/>
          <p:nvPr/>
        </p:nvCxnSpPr>
        <p:spPr>
          <a:xfrm rot="10800000">
            <a:off x="10006233" y="1508367"/>
            <a:ext cx="0" cy="48628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9" name="Google Shape;828;p94">
            <a:extLst>
              <a:ext uri="{FF2B5EF4-FFF2-40B4-BE49-F238E27FC236}">
                <a16:creationId xmlns:a16="http://schemas.microsoft.com/office/drawing/2014/main" id="{BF7BB551-3CE2-4011-94BD-855C130FACA5}"/>
              </a:ext>
            </a:extLst>
          </p:cNvPr>
          <p:cNvSpPr txBox="1"/>
          <p:nvPr/>
        </p:nvSpPr>
        <p:spPr>
          <a:xfrm>
            <a:off x="10171767" y="3191633"/>
            <a:ext cx="1975600" cy="9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Stack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Unwinding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110078722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9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Stack Traces</a:t>
            </a:r>
            <a:endParaRPr/>
          </a:p>
        </p:txBody>
      </p:sp>
      <p:sp>
        <p:nvSpPr>
          <p:cNvPr id="801" name="Google Shape;801;p9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/>
            <a:r>
              <a:rPr lang="en"/>
              <a:t>An uncaught exception from main terminates the program</a:t>
            </a:r>
            <a:endParaRPr/>
          </a:p>
        </p:txBody>
      </p:sp>
      <p:sp>
        <p:nvSpPr>
          <p:cNvPr id="802" name="Google Shape;802;p9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84</a:t>
            </a:fld>
            <a:endParaRPr/>
          </a:p>
        </p:txBody>
      </p:sp>
      <p:sp>
        <p:nvSpPr>
          <p:cNvPr id="803" name="Google Shape;803;p91"/>
          <p:cNvSpPr txBox="1"/>
          <p:nvPr/>
        </p:nvSpPr>
        <p:spPr>
          <a:xfrm>
            <a:off x="503313" y="1992163"/>
            <a:ext cx="10444000" cy="4221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000" dirty="0" err="1">
                <a:latin typeface="Courier New"/>
                <a:ea typeface="Courier New"/>
                <a:cs typeface="Courier New"/>
                <a:sym typeface="Courier New"/>
              </a:rPr>
              <a:t>java.lang.Error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: Not implemented</a:t>
            </a:r>
          </a:p>
          <a:p>
            <a:endParaRPr lang="en-US" sz="1000" dirty="0"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>
                <a:highlight>
                  <a:srgbClr val="F6B93C"/>
                </a:highlight>
                <a:latin typeface="Courier New"/>
                <a:ea typeface="Courier New"/>
                <a:cs typeface="Courier New"/>
                <a:sym typeface="Courier New"/>
              </a:rPr>
              <a:t>edu.uic.cs474.a2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.Main.getReflectionUtils(Main.java:8)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>
                <a:highlight>
                  <a:srgbClr val="F6B93C"/>
                </a:highlight>
                <a:latin typeface="Courier New"/>
                <a:ea typeface="Courier New"/>
                <a:cs typeface="Courier New"/>
                <a:sym typeface="Courier New"/>
              </a:rPr>
              <a:t>edu.uic.cs474.a2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.Test01_SimpleInvokeMethod.invokeMethod(Test01_SimpleInvokeMethod.java:13)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 err="1">
                <a:highlight>
                  <a:srgbClr val="00B5E2"/>
                </a:highlight>
                <a:latin typeface="Courier New"/>
                <a:ea typeface="Courier New"/>
                <a:cs typeface="Courier New"/>
                <a:sym typeface="Courier New"/>
              </a:rPr>
              <a:t>java.base</a:t>
            </a:r>
            <a:r>
              <a:rPr lang="en-US" sz="1000" dirty="0">
                <a:highlight>
                  <a:srgbClr val="00B5E2"/>
                </a:highlight>
                <a:latin typeface="Courier New"/>
                <a:ea typeface="Courier New"/>
                <a:cs typeface="Courier New"/>
                <a:sym typeface="Courier New"/>
              </a:rPr>
              <a:t>/jdk.internal.reflect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.NativeMethodAccessorImpl.invoke0(Native Method)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 err="1">
                <a:highlight>
                  <a:srgbClr val="00B5E2"/>
                </a:highlight>
                <a:latin typeface="Courier New"/>
                <a:ea typeface="Courier New"/>
                <a:cs typeface="Courier New"/>
                <a:sym typeface="Courier New"/>
              </a:rPr>
              <a:t>java.base</a:t>
            </a:r>
            <a:r>
              <a:rPr lang="en-US" sz="1000" dirty="0">
                <a:highlight>
                  <a:srgbClr val="00B5E2"/>
                </a:highlight>
                <a:latin typeface="Courier New"/>
                <a:ea typeface="Courier New"/>
                <a:cs typeface="Courier New"/>
                <a:sym typeface="Courier New"/>
              </a:rPr>
              <a:t>/</a:t>
            </a:r>
            <a:r>
              <a:rPr lang="en-US" sz="1000" dirty="0" err="1">
                <a:highlight>
                  <a:srgbClr val="00B5E2"/>
                </a:highlight>
                <a:latin typeface="Courier New"/>
                <a:ea typeface="Courier New"/>
                <a:cs typeface="Courier New"/>
                <a:sym typeface="Courier New"/>
              </a:rPr>
              <a:t>jdk.internal.reflect</a:t>
            </a:r>
            <a:r>
              <a:rPr lang="en-US" sz="1000" dirty="0" err="1">
                <a:latin typeface="Courier New"/>
                <a:ea typeface="Courier New"/>
                <a:cs typeface="Courier New"/>
                <a:sym typeface="Courier New"/>
              </a:rPr>
              <a:t>.NativeMethodAccessorImpl.invoke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(NativeMethodAccessorImpl.java:62)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 err="1">
                <a:highlight>
                  <a:srgbClr val="00B5E2"/>
                </a:highlight>
                <a:latin typeface="Courier New"/>
                <a:ea typeface="Courier New"/>
                <a:cs typeface="Courier New"/>
                <a:sym typeface="Courier New"/>
              </a:rPr>
              <a:t>java.base</a:t>
            </a:r>
            <a:r>
              <a:rPr lang="en-US" sz="1000" dirty="0">
                <a:highlight>
                  <a:srgbClr val="00B5E2"/>
                </a:highlight>
                <a:latin typeface="Courier New"/>
                <a:ea typeface="Courier New"/>
                <a:cs typeface="Courier New"/>
                <a:sym typeface="Courier New"/>
              </a:rPr>
              <a:t>/</a:t>
            </a:r>
            <a:r>
              <a:rPr lang="en-US" sz="1000" dirty="0" err="1">
                <a:highlight>
                  <a:srgbClr val="00B5E2"/>
                </a:highlight>
                <a:latin typeface="Courier New"/>
                <a:ea typeface="Courier New"/>
                <a:cs typeface="Courier New"/>
                <a:sym typeface="Courier New"/>
              </a:rPr>
              <a:t>jdk.internal.reflect</a:t>
            </a:r>
            <a:r>
              <a:rPr lang="en-US" sz="1000" dirty="0" err="1">
                <a:latin typeface="Courier New"/>
                <a:ea typeface="Courier New"/>
                <a:cs typeface="Courier New"/>
                <a:sym typeface="Courier New"/>
              </a:rPr>
              <a:t>.DelegatingMethodAccessorImpl.invoke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(DelegatingMethodAccessorImpl.java:43)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 err="1">
                <a:highlight>
                  <a:srgbClr val="00B5E2"/>
                </a:highlight>
                <a:latin typeface="Courier New"/>
                <a:ea typeface="Courier New"/>
                <a:cs typeface="Courier New"/>
                <a:sym typeface="Courier New"/>
              </a:rPr>
              <a:t>java.base</a:t>
            </a:r>
            <a:r>
              <a:rPr lang="en-US" sz="1000" dirty="0">
                <a:highlight>
                  <a:srgbClr val="00B5E2"/>
                </a:highlight>
                <a:latin typeface="Courier New"/>
                <a:ea typeface="Courier New"/>
                <a:cs typeface="Courier New"/>
                <a:sym typeface="Courier New"/>
              </a:rPr>
              <a:t>/</a:t>
            </a:r>
            <a:r>
              <a:rPr lang="en-US" sz="1000" dirty="0" err="1">
                <a:highlight>
                  <a:srgbClr val="00B5E2"/>
                </a:highlight>
                <a:latin typeface="Courier New"/>
                <a:ea typeface="Courier New"/>
                <a:cs typeface="Courier New"/>
                <a:sym typeface="Courier New"/>
              </a:rPr>
              <a:t>java.lang.reflect</a:t>
            </a:r>
            <a:r>
              <a:rPr lang="en-US" sz="1000" dirty="0" err="1">
                <a:latin typeface="Courier New"/>
                <a:ea typeface="Courier New"/>
                <a:cs typeface="Courier New"/>
                <a:sym typeface="Courier New"/>
              </a:rPr>
              <a:t>.Method.invoke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(Method.java:566)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>
                <a:highlight>
                  <a:srgbClr val="00FF00"/>
                </a:highlight>
                <a:latin typeface="Courier New"/>
                <a:ea typeface="Courier New"/>
                <a:cs typeface="Courier New"/>
                <a:sym typeface="Courier New"/>
              </a:rPr>
              <a:t>org.junit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.runners.model.FrameworkMethod$1.runReflectiveCall(FrameworkMethod.java:47)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 err="1">
                <a:highlight>
                  <a:srgbClr val="00FF00"/>
                </a:highlight>
                <a:latin typeface="Courier New"/>
                <a:ea typeface="Courier New"/>
                <a:cs typeface="Courier New"/>
                <a:sym typeface="Courier New"/>
              </a:rPr>
              <a:t>org.junit</a:t>
            </a:r>
            <a:r>
              <a:rPr lang="en-US" sz="1000" dirty="0" err="1">
                <a:latin typeface="Courier New"/>
                <a:ea typeface="Courier New"/>
                <a:cs typeface="Courier New"/>
                <a:sym typeface="Courier New"/>
              </a:rPr>
              <a:t>.internal.runners.model.ReflectiveCallable.run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(ReflectiveCallable.java:12)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 err="1">
                <a:highlight>
                  <a:srgbClr val="00FF00"/>
                </a:highlight>
                <a:latin typeface="Courier New"/>
                <a:ea typeface="Courier New"/>
                <a:cs typeface="Courier New"/>
                <a:sym typeface="Courier New"/>
              </a:rPr>
              <a:t>org.junit</a:t>
            </a:r>
            <a:r>
              <a:rPr lang="en-US" sz="1000" dirty="0" err="1">
                <a:latin typeface="Courier New"/>
                <a:ea typeface="Courier New"/>
                <a:cs typeface="Courier New"/>
                <a:sym typeface="Courier New"/>
              </a:rPr>
              <a:t>.runners.model.FrameworkMethod.invokeExplosively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(FrameworkMethod.java:44)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 err="1">
                <a:highlight>
                  <a:srgbClr val="00FF00"/>
                </a:highlight>
                <a:latin typeface="Courier New"/>
                <a:ea typeface="Courier New"/>
                <a:cs typeface="Courier New"/>
                <a:sym typeface="Courier New"/>
              </a:rPr>
              <a:t>org.junit</a:t>
            </a:r>
            <a:r>
              <a:rPr lang="en-US" sz="1000" dirty="0" err="1">
                <a:latin typeface="Courier New"/>
                <a:ea typeface="Courier New"/>
                <a:cs typeface="Courier New"/>
                <a:sym typeface="Courier New"/>
              </a:rPr>
              <a:t>.internal.runners.statements.InvokeMethod.evaluate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(InvokeMethod.java:17)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 err="1">
                <a:highlight>
                  <a:srgbClr val="00FF00"/>
                </a:highlight>
                <a:latin typeface="Courier New"/>
                <a:ea typeface="Courier New"/>
                <a:cs typeface="Courier New"/>
                <a:sym typeface="Courier New"/>
              </a:rPr>
              <a:t>org.junit</a:t>
            </a:r>
            <a:r>
              <a:rPr lang="en-US" sz="1000" dirty="0" err="1">
                <a:latin typeface="Courier New"/>
                <a:ea typeface="Courier New"/>
                <a:cs typeface="Courier New"/>
                <a:sym typeface="Courier New"/>
              </a:rPr>
              <a:t>.runners.ParentRunner.runLeaf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(ParentRunner.java:271)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>
                <a:highlight>
                  <a:srgbClr val="00FF00"/>
                </a:highlight>
                <a:latin typeface="Courier New"/>
                <a:ea typeface="Courier New"/>
                <a:cs typeface="Courier New"/>
                <a:sym typeface="Courier New"/>
              </a:rPr>
              <a:t>org.junit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.runners.BlockJUnit4ClassRunner.runChild(BlockJUnit4ClassRunner.java:70)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>
                <a:highlight>
                  <a:srgbClr val="00FF00"/>
                </a:highlight>
                <a:latin typeface="Courier New"/>
                <a:ea typeface="Courier New"/>
                <a:cs typeface="Courier New"/>
                <a:sym typeface="Courier New"/>
              </a:rPr>
              <a:t>org.junit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.runners.BlockJUnit4ClassRunner.runChild(BlockJUnit4ClassRunner.java:50)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>
                <a:highlight>
                  <a:srgbClr val="00FF00"/>
                </a:highlight>
                <a:latin typeface="Courier New"/>
                <a:ea typeface="Courier New"/>
                <a:cs typeface="Courier New"/>
                <a:sym typeface="Courier New"/>
              </a:rPr>
              <a:t>org.junit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.runners.ParentRunner$3.run(ParentRunner.java:238)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>
                <a:highlight>
                  <a:srgbClr val="00FF00"/>
                </a:highlight>
                <a:latin typeface="Courier New"/>
                <a:ea typeface="Courier New"/>
                <a:cs typeface="Courier New"/>
                <a:sym typeface="Courier New"/>
              </a:rPr>
              <a:t>org.junit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.runners.ParentRunner$1.schedule(ParentRunner.java:63)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 err="1">
                <a:highlight>
                  <a:srgbClr val="00FF00"/>
                </a:highlight>
                <a:latin typeface="Courier New"/>
                <a:ea typeface="Courier New"/>
                <a:cs typeface="Courier New"/>
                <a:sym typeface="Courier New"/>
              </a:rPr>
              <a:t>org.junit</a:t>
            </a:r>
            <a:r>
              <a:rPr lang="en-US" sz="1000" dirty="0" err="1">
                <a:latin typeface="Courier New"/>
                <a:ea typeface="Courier New"/>
                <a:cs typeface="Courier New"/>
                <a:sym typeface="Courier New"/>
              </a:rPr>
              <a:t>.runners.ParentRunner.runChildren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(ParentRunner.java:236)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>
                <a:highlight>
                  <a:srgbClr val="00FF00"/>
                </a:highlight>
                <a:latin typeface="Courier New"/>
                <a:ea typeface="Courier New"/>
                <a:cs typeface="Courier New"/>
                <a:sym typeface="Courier New"/>
              </a:rPr>
              <a:t>org.junit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.runners.ParentRunner.access$000(ParentRunner.java:53)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>
                <a:highlight>
                  <a:srgbClr val="00FF00"/>
                </a:highlight>
                <a:latin typeface="Courier New"/>
                <a:ea typeface="Courier New"/>
                <a:cs typeface="Courier New"/>
                <a:sym typeface="Courier New"/>
              </a:rPr>
              <a:t>org.junit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.runners.ParentRunner$2.evaluate(ParentRunner.java:229)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 err="1">
                <a:highlight>
                  <a:srgbClr val="00FF00"/>
                </a:highlight>
                <a:latin typeface="Courier New"/>
                <a:ea typeface="Courier New"/>
                <a:cs typeface="Courier New"/>
                <a:sym typeface="Courier New"/>
              </a:rPr>
              <a:t>org.junit</a:t>
            </a:r>
            <a:r>
              <a:rPr lang="en-US" sz="1000" dirty="0" err="1">
                <a:latin typeface="Courier New"/>
                <a:ea typeface="Courier New"/>
                <a:cs typeface="Courier New"/>
                <a:sym typeface="Courier New"/>
              </a:rPr>
              <a:t>.runners.ParentRunner.run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(ParentRunner.java:309)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 err="1">
                <a:highlight>
                  <a:srgbClr val="00FF00"/>
                </a:highlight>
                <a:latin typeface="Courier New"/>
                <a:ea typeface="Courier New"/>
                <a:cs typeface="Courier New"/>
                <a:sym typeface="Courier New"/>
              </a:rPr>
              <a:t>org.junit</a:t>
            </a:r>
            <a:r>
              <a:rPr lang="en-US" sz="1000" dirty="0" err="1">
                <a:latin typeface="Courier New"/>
                <a:ea typeface="Courier New"/>
                <a:cs typeface="Courier New"/>
                <a:sym typeface="Courier New"/>
              </a:rPr>
              <a:t>.runner.JUnitCore.run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(JUnitCore.java:160)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>
                <a:solidFill>
                  <a:schemeClr val="bg1"/>
                </a:solidFill>
                <a:highlight>
                  <a:srgbClr val="FF00FF"/>
                </a:highlight>
                <a:latin typeface="Courier New"/>
                <a:ea typeface="Courier New"/>
                <a:cs typeface="Courier New"/>
                <a:sym typeface="Courier New"/>
              </a:rPr>
              <a:t>com.intellij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.junit4.JUnit4IdeaTestRunner.startRunnerWithArgs(JUnit4IdeaTestRunner.java:68)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>
                <a:solidFill>
                  <a:schemeClr val="bg1"/>
                </a:solidFill>
                <a:highlight>
                  <a:srgbClr val="FF00FF"/>
                </a:highlight>
                <a:latin typeface="Courier New"/>
                <a:ea typeface="Courier New"/>
                <a:cs typeface="Courier New"/>
                <a:sym typeface="Courier New"/>
              </a:rPr>
              <a:t>com.intellij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.rt.junit.IdeaTestRunner$Repeater.startRunnerWithArgs(IdeaTestRunner.java:33)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 err="1">
                <a:solidFill>
                  <a:schemeClr val="bg1"/>
                </a:solidFill>
                <a:highlight>
                  <a:srgbClr val="FF00FF"/>
                </a:highlight>
                <a:latin typeface="Courier New"/>
                <a:ea typeface="Courier New"/>
                <a:cs typeface="Courier New"/>
                <a:sym typeface="Courier New"/>
              </a:rPr>
              <a:t>com.intellij</a:t>
            </a:r>
            <a:r>
              <a:rPr lang="en-US" sz="1000" dirty="0" err="1">
                <a:latin typeface="Courier New"/>
                <a:ea typeface="Courier New"/>
                <a:cs typeface="Courier New"/>
                <a:sym typeface="Courier New"/>
              </a:rPr>
              <a:t>.rt.junit.JUnitStarter.prepareStreamsAndStart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(JUnitStarter.java:230)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 err="1">
                <a:solidFill>
                  <a:schemeClr val="bg1"/>
                </a:solidFill>
                <a:highlight>
                  <a:srgbClr val="FF00FF"/>
                </a:highlight>
                <a:latin typeface="Courier New"/>
                <a:ea typeface="Courier New"/>
                <a:cs typeface="Courier New"/>
                <a:sym typeface="Courier New"/>
              </a:rPr>
              <a:t>com.intellij</a:t>
            </a:r>
            <a:r>
              <a:rPr lang="en-US" sz="1000" dirty="0" err="1">
                <a:latin typeface="Courier New"/>
                <a:ea typeface="Courier New"/>
                <a:cs typeface="Courier New"/>
                <a:sym typeface="Courier New"/>
              </a:rPr>
              <a:t>.rt.junit.JUnitStarter.main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(JUnitStarter.java:58)</a:t>
            </a:r>
          </a:p>
          <a:p>
            <a:endParaRPr lang="en-US" sz="1000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81969749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9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Stack Traces</a:t>
            </a:r>
            <a:endParaRPr/>
          </a:p>
        </p:txBody>
      </p:sp>
      <p:sp>
        <p:nvSpPr>
          <p:cNvPr id="801" name="Google Shape;801;p9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/>
            <a:r>
              <a:rPr lang="en"/>
              <a:t>An uncaught exception from main terminates the program</a:t>
            </a:r>
            <a:endParaRPr/>
          </a:p>
        </p:txBody>
      </p:sp>
      <p:sp>
        <p:nvSpPr>
          <p:cNvPr id="802" name="Google Shape;802;p9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85</a:t>
            </a:fld>
            <a:endParaRPr/>
          </a:p>
        </p:txBody>
      </p:sp>
      <p:sp>
        <p:nvSpPr>
          <p:cNvPr id="803" name="Google Shape;803;p91"/>
          <p:cNvSpPr txBox="1"/>
          <p:nvPr/>
        </p:nvSpPr>
        <p:spPr>
          <a:xfrm>
            <a:off x="503313" y="1992163"/>
            <a:ext cx="10444000" cy="4221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000" dirty="0" err="1">
                <a:latin typeface="Courier New"/>
                <a:ea typeface="Courier New"/>
                <a:cs typeface="Courier New"/>
                <a:sym typeface="Courier New"/>
              </a:rPr>
              <a:t>java.lang.Error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: Not implemented</a:t>
            </a:r>
          </a:p>
          <a:p>
            <a:endParaRPr lang="en-US" sz="1000" dirty="0"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>
                <a:highlight>
                  <a:srgbClr val="F6B93C"/>
                </a:highlight>
                <a:latin typeface="Courier New"/>
                <a:ea typeface="Courier New"/>
                <a:cs typeface="Courier New"/>
                <a:sym typeface="Courier New"/>
              </a:rPr>
              <a:t>edu.uic.cs474.a2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.Main.getReflectionUtils(Main.java:8)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>
                <a:highlight>
                  <a:srgbClr val="F6B93C"/>
                </a:highlight>
                <a:latin typeface="Courier New"/>
                <a:ea typeface="Courier New"/>
                <a:cs typeface="Courier New"/>
                <a:sym typeface="Courier New"/>
              </a:rPr>
              <a:t>edu.uic.cs474.a2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.Test01_SimpleInvokeMethod.invokeMethod(Test01_SimpleInvokeMethod.java:13)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 err="1">
                <a:highlight>
                  <a:srgbClr val="00B5E2"/>
                </a:highlight>
                <a:latin typeface="Courier New"/>
                <a:ea typeface="Courier New"/>
                <a:cs typeface="Courier New"/>
                <a:sym typeface="Courier New"/>
              </a:rPr>
              <a:t>java.base</a:t>
            </a:r>
            <a:r>
              <a:rPr lang="en-US" sz="1000" dirty="0">
                <a:highlight>
                  <a:srgbClr val="00B5E2"/>
                </a:highlight>
                <a:latin typeface="Courier New"/>
                <a:ea typeface="Courier New"/>
                <a:cs typeface="Courier New"/>
                <a:sym typeface="Courier New"/>
              </a:rPr>
              <a:t>/jdk.internal.reflect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.NativeMethodAccessorImpl.invoke0(Native Method)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 err="1">
                <a:highlight>
                  <a:srgbClr val="00B5E2"/>
                </a:highlight>
                <a:latin typeface="Courier New"/>
                <a:ea typeface="Courier New"/>
                <a:cs typeface="Courier New"/>
                <a:sym typeface="Courier New"/>
              </a:rPr>
              <a:t>java.base</a:t>
            </a:r>
            <a:r>
              <a:rPr lang="en-US" sz="1000" dirty="0">
                <a:highlight>
                  <a:srgbClr val="00B5E2"/>
                </a:highlight>
                <a:latin typeface="Courier New"/>
                <a:ea typeface="Courier New"/>
                <a:cs typeface="Courier New"/>
                <a:sym typeface="Courier New"/>
              </a:rPr>
              <a:t>/</a:t>
            </a:r>
            <a:r>
              <a:rPr lang="en-US" sz="1000" dirty="0" err="1">
                <a:highlight>
                  <a:srgbClr val="00B5E2"/>
                </a:highlight>
                <a:latin typeface="Courier New"/>
                <a:ea typeface="Courier New"/>
                <a:cs typeface="Courier New"/>
                <a:sym typeface="Courier New"/>
              </a:rPr>
              <a:t>jdk.internal.reflect</a:t>
            </a:r>
            <a:r>
              <a:rPr lang="en-US" sz="1000" dirty="0" err="1">
                <a:latin typeface="Courier New"/>
                <a:ea typeface="Courier New"/>
                <a:cs typeface="Courier New"/>
                <a:sym typeface="Courier New"/>
              </a:rPr>
              <a:t>.NativeMethodAccessorImpl.invoke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(NativeMethodAccessorImpl.java:62)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 err="1">
                <a:highlight>
                  <a:srgbClr val="00B5E2"/>
                </a:highlight>
                <a:latin typeface="Courier New"/>
                <a:ea typeface="Courier New"/>
                <a:cs typeface="Courier New"/>
                <a:sym typeface="Courier New"/>
              </a:rPr>
              <a:t>java.base</a:t>
            </a:r>
            <a:r>
              <a:rPr lang="en-US" sz="1000" dirty="0">
                <a:highlight>
                  <a:srgbClr val="00B5E2"/>
                </a:highlight>
                <a:latin typeface="Courier New"/>
                <a:ea typeface="Courier New"/>
                <a:cs typeface="Courier New"/>
                <a:sym typeface="Courier New"/>
              </a:rPr>
              <a:t>/</a:t>
            </a:r>
            <a:r>
              <a:rPr lang="en-US" sz="1000" dirty="0" err="1">
                <a:highlight>
                  <a:srgbClr val="00B5E2"/>
                </a:highlight>
                <a:latin typeface="Courier New"/>
                <a:ea typeface="Courier New"/>
                <a:cs typeface="Courier New"/>
                <a:sym typeface="Courier New"/>
              </a:rPr>
              <a:t>jdk.internal.reflect</a:t>
            </a:r>
            <a:r>
              <a:rPr lang="en-US" sz="1000" dirty="0" err="1">
                <a:latin typeface="Courier New"/>
                <a:ea typeface="Courier New"/>
                <a:cs typeface="Courier New"/>
                <a:sym typeface="Courier New"/>
              </a:rPr>
              <a:t>.DelegatingMethodAccessorImpl.invoke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(DelegatingMethodAccessorImpl.java:43)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 err="1">
                <a:highlight>
                  <a:srgbClr val="00B5E2"/>
                </a:highlight>
                <a:latin typeface="Courier New"/>
                <a:ea typeface="Courier New"/>
                <a:cs typeface="Courier New"/>
                <a:sym typeface="Courier New"/>
              </a:rPr>
              <a:t>java.base</a:t>
            </a:r>
            <a:r>
              <a:rPr lang="en-US" sz="1000" dirty="0">
                <a:highlight>
                  <a:srgbClr val="00B5E2"/>
                </a:highlight>
                <a:latin typeface="Courier New"/>
                <a:ea typeface="Courier New"/>
                <a:cs typeface="Courier New"/>
                <a:sym typeface="Courier New"/>
              </a:rPr>
              <a:t>/</a:t>
            </a:r>
            <a:r>
              <a:rPr lang="en-US" sz="1000" dirty="0" err="1">
                <a:highlight>
                  <a:srgbClr val="00B5E2"/>
                </a:highlight>
                <a:latin typeface="Courier New"/>
                <a:ea typeface="Courier New"/>
                <a:cs typeface="Courier New"/>
                <a:sym typeface="Courier New"/>
              </a:rPr>
              <a:t>java.lang.reflect</a:t>
            </a:r>
            <a:r>
              <a:rPr lang="en-US" sz="1000" dirty="0" err="1">
                <a:latin typeface="Courier New"/>
                <a:ea typeface="Courier New"/>
                <a:cs typeface="Courier New"/>
                <a:sym typeface="Courier New"/>
              </a:rPr>
              <a:t>.Method.invoke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(Method.java:566)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>
                <a:highlight>
                  <a:srgbClr val="00FF00"/>
                </a:highlight>
                <a:latin typeface="Courier New"/>
                <a:ea typeface="Courier New"/>
                <a:cs typeface="Courier New"/>
                <a:sym typeface="Courier New"/>
              </a:rPr>
              <a:t>org.junit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.runners.model.FrameworkMethod$1.runReflectiveCall(FrameworkMethod.java:47)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 err="1">
                <a:highlight>
                  <a:srgbClr val="00FF00"/>
                </a:highlight>
                <a:latin typeface="Courier New"/>
                <a:ea typeface="Courier New"/>
                <a:cs typeface="Courier New"/>
                <a:sym typeface="Courier New"/>
              </a:rPr>
              <a:t>org.junit</a:t>
            </a:r>
            <a:r>
              <a:rPr lang="en-US" sz="1000" dirty="0" err="1">
                <a:latin typeface="Courier New"/>
                <a:ea typeface="Courier New"/>
                <a:cs typeface="Courier New"/>
                <a:sym typeface="Courier New"/>
              </a:rPr>
              <a:t>.internal.runners.model.ReflectiveCallable.run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(ReflectiveCallable.java:12)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 err="1">
                <a:highlight>
                  <a:srgbClr val="00FF00"/>
                </a:highlight>
                <a:latin typeface="Courier New"/>
                <a:ea typeface="Courier New"/>
                <a:cs typeface="Courier New"/>
                <a:sym typeface="Courier New"/>
              </a:rPr>
              <a:t>org.junit</a:t>
            </a:r>
            <a:r>
              <a:rPr lang="en-US" sz="1000" dirty="0" err="1">
                <a:latin typeface="Courier New"/>
                <a:ea typeface="Courier New"/>
                <a:cs typeface="Courier New"/>
                <a:sym typeface="Courier New"/>
              </a:rPr>
              <a:t>.runners.model.FrameworkMethod.invokeExplosively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(FrameworkMethod.java:44)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 err="1">
                <a:highlight>
                  <a:srgbClr val="00FF00"/>
                </a:highlight>
                <a:latin typeface="Courier New"/>
                <a:ea typeface="Courier New"/>
                <a:cs typeface="Courier New"/>
                <a:sym typeface="Courier New"/>
              </a:rPr>
              <a:t>org.junit</a:t>
            </a:r>
            <a:r>
              <a:rPr lang="en-US" sz="1000" dirty="0" err="1">
                <a:latin typeface="Courier New"/>
                <a:ea typeface="Courier New"/>
                <a:cs typeface="Courier New"/>
                <a:sym typeface="Courier New"/>
              </a:rPr>
              <a:t>.internal.runners.statements.InvokeMethod.evaluate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(InvokeMethod.java:17)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 err="1">
                <a:highlight>
                  <a:srgbClr val="00FF00"/>
                </a:highlight>
                <a:latin typeface="Courier New"/>
                <a:ea typeface="Courier New"/>
                <a:cs typeface="Courier New"/>
                <a:sym typeface="Courier New"/>
              </a:rPr>
              <a:t>org.junit</a:t>
            </a:r>
            <a:r>
              <a:rPr lang="en-US" sz="1000" dirty="0" err="1">
                <a:latin typeface="Courier New"/>
                <a:ea typeface="Courier New"/>
                <a:cs typeface="Courier New"/>
                <a:sym typeface="Courier New"/>
              </a:rPr>
              <a:t>.runners.ParentRunner.runLeaf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(ParentRunner.java:271)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>
                <a:highlight>
                  <a:srgbClr val="00FF00"/>
                </a:highlight>
                <a:latin typeface="Courier New"/>
                <a:ea typeface="Courier New"/>
                <a:cs typeface="Courier New"/>
                <a:sym typeface="Courier New"/>
              </a:rPr>
              <a:t>org.junit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.runners.BlockJUnit4ClassRunner.runChild(BlockJUnit4ClassRunner.java:70)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>
                <a:highlight>
                  <a:srgbClr val="00FF00"/>
                </a:highlight>
                <a:latin typeface="Courier New"/>
                <a:ea typeface="Courier New"/>
                <a:cs typeface="Courier New"/>
                <a:sym typeface="Courier New"/>
              </a:rPr>
              <a:t>org.junit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.runners.BlockJUnit4ClassRunner.runChild(BlockJUnit4ClassRunner.java:50)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>
                <a:highlight>
                  <a:srgbClr val="00FF00"/>
                </a:highlight>
                <a:latin typeface="Courier New"/>
                <a:ea typeface="Courier New"/>
                <a:cs typeface="Courier New"/>
                <a:sym typeface="Courier New"/>
              </a:rPr>
              <a:t>org.junit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.runners.ParentRunner$3.run(ParentRunner.java:238)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>
                <a:highlight>
                  <a:srgbClr val="00FF00"/>
                </a:highlight>
                <a:latin typeface="Courier New"/>
                <a:ea typeface="Courier New"/>
                <a:cs typeface="Courier New"/>
                <a:sym typeface="Courier New"/>
              </a:rPr>
              <a:t>org.junit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.runners.ParentRunner$1.schedule(ParentRunner.java:63)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 err="1">
                <a:highlight>
                  <a:srgbClr val="00FF00"/>
                </a:highlight>
                <a:latin typeface="Courier New"/>
                <a:ea typeface="Courier New"/>
                <a:cs typeface="Courier New"/>
                <a:sym typeface="Courier New"/>
              </a:rPr>
              <a:t>org.junit</a:t>
            </a:r>
            <a:r>
              <a:rPr lang="en-US" sz="1000" dirty="0" err="1">
                <a:latin typeface="Courier New"/>
                <a:ea typeface="Courier New"/>
                <a:cs typeface="Courier New"/>
                <a:sym typeface="Courier New"/>
              </a:rPr>
              <a:t>.runners.ParentRunner.runChildren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(ParentRunner.java:236)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>
                <a:highlight>
                  <a:srgbClr val="00FF00"/>
                </a:highlight>
                <a:latin typeface="Courier New"/>
                <a:ea typeface="Courier New"/>
                <a:cs typeface="Courier New"/>
                <a:sym typeface="Courier New"/>
              </a:rPr>
              <a:t>org.junit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.runners.ParentRunner.access$000(ParentRunner.java:53)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>
                <a:highlight>
                  <a:srgbClr val="00FF00"/>
                </a:highlight>
                <a:latin typeface="Courier New"/>
                <a:ea typeface="Courier New"/>
                <a:cs typeface="Courier New"/>
                <a:sym typeface="Courier New"/>
              </a:rPr>
              <a:t>org.junit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.runners.ParentRunner$2.evaluate(ParentRunner.java:229)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 err="1">
                <a:highlight>
                  <a:srgbClr val="00FF00"/>
                </a:highlight>
                <a:latin typeface="Courier New"/>
                <a:ea typeface="Courier New"/>
                <a:cs typeface="Courier New"/>
                <a:sym typeface="Courier New"/>
              </a:rPr>
              <a:t>org.junit</a:t>
            </a:r>
            <a:r>
              <a:rPr lang="en-US" sz="1000" dirty="0" err="1">
                <a:latin typeface="Courier New"/>
                <a:ea typeface="Courier New"/>
                <a:cs typeface="Courier New"/>
                <a:sym typeface="Courier New"/>
              </a:rPr>
              <a:t>.runners.ParentRunner.run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(ParentRunner.java:309)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 err="1">
                <a:highlight>
                  <a:srgbClr val="00FF00"/>
                </a:highlight>
                <a:latin typeface="Courier New"/>
                <a:ea typeface="Courier New"/>
                <a:cs typeface="Courier New"/>
                <a:sym typeface="Courier New"/>
              </a:rPr>
              <a:t>org.junit</a:t>
            </a:r>
            <a:r>
              <a:rPr lang="en-US" sz="1000" dirty="0" err="1">
                <a:latin typeface="Courier New"/>
                <a:ea typeface="Courier New"/>
                <a:cs typeface="Courier New"/>
                <a:sym typeface="Courier New"/>
              </a:rPr>
              <a:t>.runner.JUnitCore.run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(JUnitCore.java:160)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>
                <a:solidFill>
                  <a:schemeClr val="bg1"/>
                </a:solidFill>
                <a:highlight>
                  <a:srgbClr val="FF00FF"/>
                </a:highlight>
                <a:latin typeface="Courier New"/>
                <a:ea typeface="Courier New"/>
                <a:cs typeface="Courier New"/>
                <a:sym typeface="Courier New"/>
              </a:rPr>
              <a:t>com.intellij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.junit4.JUnit4IdeaTestRunner.startRunnerWithArgs(JUnit4IdeaTestRunner.java:68)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>
                <a:solidFill>
                  <a:schemeClr val="bg1"/>
                </a:solidFill>
                <a:highlight>
                  <a:srgbClr val="FF00FF"/>
                </a:highlight>
                <a:latin typeface="Courier New"/>
                <a:ea typeface="Courier New"/>
                <a:cs typeface="Courier New"/>
                <a:sym typeface="Courier New"/>
              </a:rPr>
              <a:t>com.intellij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.rt.junit.IdeaTestRunner$Repeater.startRunnerWithArgs(IdeaTestRunner.java:33)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 err="1">
                <a:solidFill>
                  <a:schemeClr val="bg1"/>
                </a:solidFill>
                <a:highlight>
                  <a:srgbClr val="FF00FF"/>
                </a:highlight>
                <a:latin typeface="Courier New"/>
                <a:ea typeface="Courier New"/>
                <a:cs typeface="Courier New"/>
                <a:sym typeface="Courier New"/>
              </a:rPr>
              <a:t>com.intellij</a:t>
            </a:r>
            <a:r>
              <a:rPr lang="en-US" sz="1000" dirty="0" err="1">
                <a:latin typeface="Courier New"/>
                <a:ea typeface="Courier New"/>
                <a:cs typeface="Courier New"/>
                <a:sym typeface="Courier New"/>
              </a:rPr>
              <a:t>.rt.junit.JUnitStarter.prepareStreamsAndStart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(JUnitStarter.java:230)</a:t>
            </a:r>
          </a:p>
          <a:p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	at </a:t>
            </a:r>
            <a:r>
              <a:rPr lang="en-US" sz="1000" dirty="0" err="1">
                <a:solidFill>
                  <a:schemeClr val="bg1"/>
                </a:solidFill>
                <a:highlight>
                  <a:srgbClr val="FF00FF"/>
                </a:highlight>
                <a:latin typeface="Courier New"/>
                <a:ea typeface="Courier New"/>
                <a:cs typeface="Courier New"/>
                <a:sym typeface="Courier New"/>
              </a:rPr>
              <a:t>com.intellij</a:t>
            </a:r>
            <a:r>
              <a:rPr lang="en-US" sz="1000" dirty="0" err="1">
                <a:latin typeface="Courier New"/>
                <a:ea typeface="Courier New"/>
                <a:cs typeface="Courier New"/>
                <a:sym typeface="Courier New"/>
              </a:rPr>
              <a:t>.rt.junit.JUnitStarter.main</a:t>
            </a:r>
            <a:r>
              <a:rPr lang="en-US" sz="1000" dirty="0">
                <a:latin typeface="Courier New"/>
                <a:ea typeface="Courier New"/>
                <a:cs typeface="Courier New"/>
                <a:sym typeface="Courier New"/>
              </a:rPr>
              <a:t>(JUnitStarter.java:58)</a:t>
            </a:r>
          </a:p>
          <a:p>
            <a:endParaRPr lang="en-US" sz="1000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907B9B51-A25D-4389-9CB7-5493D7C436B5}"/>
              </a:ext>
            </a:extLst>
          </p:cNvPr>
          <p:cNvSpPr/>
          <p:nvPr/>
        </p:nvSpPr>
        <p:spPr>
          <a:xfrm>
            <a:off x="1358209" y="2387387"/>
            <a:ext cx="172168" cy="348161"/>
          </a:xfrm>
          <a:prstGeom prst="leftBrace">
            <a:avLst>
              <a:gd name="adj1" fmla="val 0"/>
              <a:gd name="adj2" fmla="val 51099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78A86F-77BF-4C89-8F46-9E5DD54AF30F}"/>
              </a:ext>
            </a:extLst>
          </p:cNvPr>
          <p:cNvSpPr txBox="1"/>
          <p:nvPr/>
        </p:nvSpPr>
        <p:spPr>
          <a:xfrm>
            <a:off x="-3025" y="2387387"/>
            <a:ext cx="141479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Assignment 2</a:t>
            </a: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8D5AA545-A03F-4D74-BA15-2693A6016D31}"/>
              </a:ext>
            </a:extLst>
          </p:cNvPr>
          <p:cNvSpPr/>
          <p:nvPr/>
        </p:nvSpPr>
        <p:spPr>
          <a:xfrm>
            <a:off x="1349919" y="2795489"/>
            <a:ext cx="172168" cy="513950"/>
          </a:xfrm>
          <a:prstGeom prst="leftBrace">
            <a:avLst>
              <a:gd name="adj1" fmla="val 0"/>
              <a:gd name="adj2" fmla="val 51099"/>
            </a:avLst>
          </a:prstGeom>
          <a:ln w="38100">
            <a:solidFill>
              <a:srgbClr val="204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337F61-7A95-48A0-A00F-8B0DBA43FB43}"/>
              </a:ext>
            </a:extLst>
          </p:cNvPr>
          <p:cNvSpPr txBox="1"/>
          <p:nvPr/>
        </p:nvSpPr>
        <p:spPr>
          <a:xfrm>
            <a:off x="-11315" y="2795489"/>
            <a:ext cx="141479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Reflection</a:t>
            </a: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21B34E59-842C-44AF-B6E3-D13C913F52BD}"/>
              </a:ext>
            </a:extLst>
          </p:cNvPr>
          <p:cNvSpPr/>
          <p:nvPr/>
        </p:nvSpPr>
        <p:spPr>
          <a:xfrm>
            <a:off x="1358209" y="3378986"/>
            <a:ext cx="130082" cy="2105739"/>
          </a:xfrm>
          <a:prstGeom prst="leftBrace">
            <a:avLst>
              <a:gd name="adj1" fmla="val 0"/>
              <a:gd name="adj2" fmla="val 51099"/>
            </a:avLst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4E2ECB-F2C0-43C1-AEC9-37F11E94CDA0}"/>
              </a:ext>
            </a:extLst>
          </p:cNvPr>
          <p:cNvSpPr txBox="1"/>
          <p:nvPr/>
        </p:nvSpPr>
        <p:spPr>
          <a:xfrm>
            <a:off x="29495" y="4230064"/>
            <a:ext cx="121519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JUnit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04959AF4-0A05-4CA5-9148-6057E4B3FCA3}"/>
              </a:ext>
            </a:extLst>
          </p:cNvPr>
          <p:cNvSpPr/>
          <p:nvPr/>
        </p:nvSpPr>
        <p:spPr>
          <a:xfrm>
            <a:off x="1317399" y="5554272"/>
            <a:ext cx="130082" cy="549342"/>
          </a:xfrm>
          <a:prstGeom prst="leftBrace">
            <a:avLst>
              <a:gd name="adj1" fmla="val 0"/>
              <a:gd name="adj2" fmla="val 51099"/>
            </a:avLst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7BBEAF-6910-4E57-B77F-FBA040B75320}"/>
              </a:ext>
            </a:extLst>
          </p:cNvPr>
          <p:cNvSpPr txBox="1"/>
          <p:nvPr/>
        </p:nvSpPr>
        <p:spPr>
          <a:xfrm>
            <a:off x="29495" y="5659666"/>
            <a:ext cx="121519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IntelliJ IDEA</a:t>
            </a:r>
          </a:p>
        </p:txBody>
      </p:sp>
      <p:sp>
        <p:nvSpPr>
          <p:cNvPr id="13" name="Google Shape;869;p96">
            <a:extLst>
              <a:ext uri="{FF2B5EF4-FFF2-40B4-BE49-F238E27FC236}">
                <a16:creationId xmlns:a16="http://schemas.microsoft.com/office/drawing/2014/main" id="{22FC27E4-E8E7-4DD4-A011-17BCCA5584EE}"/>
              </a:ext>
            </a:extLst>
          </p:cNvPr>
          <p:cNvSpPr txBox="1"/>
          <p:nvPr/>
        </p:nvSpPr>
        <p:spPr>
          <a:xfrm>
            <a:off x="4376877" y="2127222"/>
            <a:ext cx="7277423" cy="43274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933" b="1" dirty="0">
                <a:latin typeface="Proxima Nova"/>
                <a:ea typeface="Proxima Nova"/>
                <a:cs typeface="Proxima Nova"/>
                <a:sym typeface="Proxima Nova"/>
              </a:rPr>
              <a:t>We can learn a lot just by looking at a stack trace!</a:t>
            </a:r>
            <a:endParaRPr sz="2933" b="1" dirty="0">
              <a:latin typeface="Proxima Nova"/>
              <a:ea typeface="Proxima Nova"/>
              <a:cs typeface="Proxima Nova"/>
              <a:sym typeface="Proxima Nova"/>
            </a:endParaRPr>
          </a:p>
          <a:p>
            <a:endParaRPr sz="2133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609585" indent="-440256">
              <a:buSzPts val="1600"/>
              <a:buFont typeface="Proxima Nova"/>
              <a:buAutoNum type="arabicPeriod"/>
            </a:pPr>
            <a:r>
              <a:rPr lang="en" sz="2133" dirty="0">
                <a:latin typeface="Proxima Nova"/>
                <a:ea typeface="Proxima Nova"/>
                <a:cs typeface="Proxima Nova"/>
                <a:sym typeface="Proxima Nova"/>
              </a:rPr>
              <a:t>JUnit uses reflection to find test methods</a:t>
            </a:r>
            <a:endParaRPr sz="2133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609585" indent="-440256">
              <a:buSzPts val="1600"/>
              <a:buFont typeface="Proxima Nova"/>
              <a:buAutoNum type="arabicPeriod"/>
            </a:pPr>
            <a:r>
              <a:rPr lang="en" sz="2133" dirty="0">
                <a:latin typeface="Proxima Nova"/>
                <a:ea typeface="Proxima Nova"/>
                <a:cs typeface="Proxima Nova"/>
                <a:sym typeface="Proxima Nova"/>
              </a:rPr>
              <a:t>On this JVM, method invocation is implemented in </a:t>
            </a:r>
            <a:r>
              <a:rPr lang="en" sz="2133" dirty="0">
                <a:latin typeface="Courier New" panose="02070309020205020404" pitchFamily="49" charset="0"/>
                <a:ea typeface="Proxima Nova"/>
                <a:cs typeface="Courier New" panose="02070309020205020404" pitchFamily="49" charset="0"/>
                <a:sym typeface="Proxima Nova"/>
              </a:rPr>
              <a:t>jdk.internal.reflect</a:t>
            </a:r>
            <a:endParaRPr sz="2133" dirty="0">
              <a:latin typeface="Courier New" panose="02070309020205020404" pitchFamily="49" charset="0"/>
              <a:ea typeface="Proxima Nova"/>
              <a:cs typeface="Courier New" panose="02070309020205020404" pitchFamily="49" charset="0"/>
              <a:sym typeface="Proxima Nova"/>
            </a:endParaRPr>
          </a:p>
          <a:p>
            <a:pPr marL="609585" indent="-440256">
              <a:buSzPts val="1600"/>
              <a:buFont typeface="Proxima Nova"/>
              <a:buAutoNum type="arabicPeriod"/>
            </a:pPr>
            <a:r>
              <a:rPr lang="en" sz="2133" dirty="0">
                <a:latin typeface="Proxima Nova"/>
                <a:ea typeface="Proxima Nova"/>
                <a:cs typeface="Proxima Nova"/>
                <a:sym typeface="Proxima Nova"/>
              </a:rPr>
              <a:t>IntelliJ has dedicated classes to support JUnit</a:t>
            </a:r>
            <a:endParaRPr sz="2133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221514610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9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Stack Traces</a:t>
            </a:r>
            <a:endParaRPr sz="6000"/>
          </a:p>
        </p:txBody>
      </p:sp>
      <p:sp>
        <p:nvSpPr>
          <p:cNvPr id="875" name="Google Shape;875;p9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86</a:t>
            </a:fld>
            <a:endParaRPr/>
          </a:p>
        </p:txBody>
      </p:sp>
      <p:pic>
        <p:nvPicPr>
          <p:cNvPr id="3" name="Google Shape;883;p98">
            <a:extLst>
              <a:ext uri="{FF2B5EF4-FFF2-40B4-BE49-F238E27FC236}">
                <a16:creationId xmlns:a16="http://schemas.microsoft.com/office/drawing/2014/main" id="{7851ECA8-58FD-4FFC-BBEC-A13F7AB7C9D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662" t="10978" r="46730" b="28635"/>
          <a:stretch/>
        </p:blipFill>
        <p:spPr>
          <a:xfrm>
            <a:off x="500434" y="1468767"/>
            <a:ext cx="6764468" cy="4247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9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Stack Traces</a:t>
            </a:r>
            <a:endParaRPr sz="6000"/>
          </a:p>
        </p:txBody>
      </p:sp>
      <p:sp>
        <p:nvSpPr>
          <p:cNvPr id="882" name="Google Shape;882;p9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87</a:t>
            </a:fld>
            <a:endParaRPr/>
          </a:p>
        </p:txBody>
      </p:sp>
      <p:pic>
        <p:nvPicPr>
          <p:cNvPr id="883" name="Google Shape;883;p98"/>
          <p:cNvPicPr preferRelativeResize="0"/>
          <p:nvPr/>
        </p:nvPicPr>
        <p:blipFill rotWithShape="1">
          <a:blip r:embed="rId3">
            <a:alphaModFix/>
          </a:blip>
          <a:srcRect l="662" t="10978" r="46730" b="28635"/>
          <a:stretch/>
        </p:blipFill>
        <p:spPr>
          <a:xfrm>
            <a:off x="500434" y="1468767"/>
            <a:ext cx="6764468" cy="4247735"/>
          </a:xfrm>
          <a:prstGeom prst="rect">
            <a:avLst/>
          </a:prstGeom>
          <a:noFill/>
          <a:ln>
            <a:noFill/>
          </a:ln>
        </p:spPr>
      </p:pic>
      <p:sp>
        <p:nvSpPr>
          <p:cNvPr id="884" name="Google Shape;884;p98"/>
          <p:cNvSpPr/>
          <p:nvPr/>
        </p:nvSpPr>
        <p:spPr>
          <a:xfrm>
            <a:off x="409267" y="2724067"/>
            <a:ext cx="6113600" cy="6428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85" name="Google Shape;885;p98"/>
          <p:cNvSpPr/>
          <p:nvPr/>
        </p:nvSpPr>
        <p:spPr>
          <a:xfrm>
            <a:off x="409267" y="3429000"/>
            <a:ext cx="6764400" cy="15744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86" name="Google Shape;886;p98"/>
          <p:cNvSpPr txBox="1"/>
          <p:nvPr/>
        </p:nvSpPr>
        <p:spPr>
          <a:xfrm>
            <a:off x="7551333" y="2127933"/>
            <a:ext cx="4395200" cy="41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0795"/>
              </a:lnSpc>
            </a:pPr>
            <a:r>
              <a:rPr lang="en" sz="1333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package</a:t>
            </a:r>
            <a:r>
              <a:rPr lang="en" sz="13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com.</a:t>
            </a:r>
            <a:r>
              <a:rPr lang="en" sz="1333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sun</a:t>
            </a:r>
            <a:r>
              <a:rPr lang="en" sz="13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.</a:t>
            </a:r>
            <a:r>
              <a:rPr lang="en" sz="1333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identity</a:t>
            </a:r>
            <a:r>
              <a:rPr lang="en" sz="13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.</a:t>
            </a:r>
            <a:r>
              <a:rPr lang="en" sz="1333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setup</a:t>
            </a:r>
            <a:r>
              <a:rPr lang="en" sz="13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;</a:t>
            </a:r>
            <a:endParaRPr sz="13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1333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import</a:t>
            </a:r>
            <a:r>
              <a:rPr lang="en" sz="13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333" b="1" dirty="0">
                <a:solidFill>
                  <a:srgbClr val="0E84B5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javax.servlet.ServletException</a:t>
            </a:r>
            <a:r>
              <a:rPr lang="en" sz="13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;</a:t>
            </a:r>
            <a:endParaRPr sz="13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1333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class</a:t>
            </a:r>
            <a:r>
              <a:rPr lang="en" sz="13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333" b="1" dirty="0">
                <a:solidFill>
                  <a:srgbClr val="BB0066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AMSetupFilter</a:t>
            </a:r>
            <a:r>
              <a:rPr lang="en" sz="13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{</a:t>
            </a:r>
            <a:endParaRPr sz="13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13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" sz="1333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void</a:t>
            </a:r>
            <a:r>
              <a:rPr lang="en" sz="13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333" b="1" dirty="0">
                <a:solidFill>
                  <a:srgbClr val="0066BB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doFilter</a:t>
            </a:r>
            <a:r>
              <a:rPr lang="en" sz="13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 {</a:t>
            </a:r>
            <a:endParaRPr sz="13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13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</a:t>
            </a:r>
            <a:r>
              <a:rPr lang="en" sz="1333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try</a:t>
            </a:r>
            <a:r>
              <a:rPr lang="en" sz="13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{</a:t>
            </a:r>
            <a:endParaRPr sz="13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13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   ...</a:t>
            </a:r>
            <a:endParaRPr sz="13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13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}  </a:t>
            </a:r>
            <a:r>
              <a:rPr lang="en" sz="1333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catch</a:t>
            </a:r>
            <a:r>
              <a:rPr lang="en" sz="13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(</a:t>
            </a:r>
            <a:r>
              <a:rPr lang="en" sz="1333" dirty="0">
                <a:solidFill>
                  <a:srgbClr val="333333"/>
                </a:solidFill>
                <a:highlight>
                  <a:srgbClr val="F4CCCC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NullPointerException</a:t>
            </a:r>
            <a:r>
              <a:rPr lang="en" sz="13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e) {</a:t>
            </a:r>
            <a:endParaRPr sz="13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13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  </a:t>
            </a:r>
            <a:r>
              <a:rPr lang="en" sz="1333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throw</a:t>
            </a:r>
            <a:r>
              <a:rPr lang="en" sz="13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333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13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333" b="1" dirty="0">
                <a:solidFill>
                  <a:srgbClr val="0066BB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ServletException</a:t>
            </a:r>
            <a:r>
              <a:rPr lang="en" sz="13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(e);</a:t>
            </a:r>
            <a:endParaRPr sz="13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13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}</a:t>
            </a:r>
            <a:endParaRPr sz="13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13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}</a:t>
            </a:r>
            <a:endParaRPr sz="13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13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</a:t>
            </a:r>
            <a:endParaRPr sz="1200" b="1" dirty="0">
              <a:solidFill>
                <a:srgbClr val="008800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</p:spTree>
    <p:extLst>
      <p:ext uri="{BB962C8B-B14F-4D97-AF65-F5344CB8AC3E}">
        <p14:creationId xmlns:p14="http://schemas.microsoft.com/office/powerpoint/2010/main" val="128728678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DB6851-256C-97D2-D929-369C7E983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t>88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8FFD6E-E595-C7A1-793B-6E8917CFA57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69624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10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Exceptions in C++</a:t>
            </a:r>
            <a:endParaRPr/>
          </a:p>
        </p:txBody>
      </p:sp>
      <p:sp>
        <p:nvSpPr>
          <p:cNvPr id="961" name="Google Shape;961;p103"/>
          <p:cNvSpPr txBox="1">
            <a:spLocks noGrp="1"/>
          </p:cNvSpPr>
          <p:nvPr>
            <p:ph idx="1"/>
          </p:nvPr>
        </p:nvSpPr>
        <p:spPr>
          <a:xfrm>
            <a:off x="2813538" y="1373275"/>
            <a:ext cx="8845062" cy="191782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491054">
              <a:buSzPts val="2200"/>
            </a:pPr>
            <a:r>
              <a:rPr lang="en" sz="2933" dirty="0"/>
              <a:t>C++ never checks for exceptions</a:t>
            </a:r>
            <a:endParaRPr sz="2933" dirty="0"/>
          </a:p>
          <a:p>
            <a:pPr marL="1219170" lvl="1" indent="-440256">
              <a:spcBef>
                <a:spcPts val="0"/>
              </a:spcBef>
              <a:buSzPts val="1600"/>
            </a:pPr>
            <a:r>
              <a:rPr lang="en" sz="2133" dirty="0"/>
              <a:t>Everything is in Runtime Exception style</a:t>
            </a:r>
            <a:endParaRPr sz="2133" dirty="0"/>
          </a:p>
          <a:p>
            <a:pPr marL="609585" indent="-491054">
              <a:buSzPts val="2200"/>
            </a:pPr>
            <a:r>
              <a:rPr lang="en" sz="2933" dirty="0"/>
              <a:t>C++ allows throwing anything as an exception</a:t>
            </a:r>
            <a:endParaRPr sz="2933" dirty="0"/>
          </a:p>
          <a:p>
            <a:pPr marL="1219170" lvl="1" indent="-440256">
              <a:spcBef>
                <a:spcPts val="0"/>
              </a:spcBef>
              <a:buSzPts val="1600"/>
            </a:pPr>
            <a:r>
              <a:rPr lang="en" sz="2133" dirty="0"/>
              <a:t>Primitives, pointers, references, …</a:t>
            </a:r>
            <a:endParaRPr sz="2133" dirty="0"/>
          </a:p>
          <a:p>
            <a:pPr marL="609585" indent="-491054">
              <a:buSzPts val="2200"/>
            </a:pPr>
            <a:r>
              <a:rPr lang="en" sz="2933" dirty="0"/>
              <a:t>C++ needs to destroy objects when unwinding the stack</a:t>
            </a:r>
            <a:endParaRPr sz="2933" dirty="0"/>
          </a:p>
          <a:p>
            <a:pPr marL="1219170" lvl="1" indent="-440256">
              <a:spcBef>
                <a:spcPts val="0"/>
              </a:spcBef>
              <a:buSzPts val="1600"/>
            </a:pPr>
            <a:r>
              <a:rPr lang="en" sz="2133" dirty="0"/>
              <a:t>What if the destroyer throws an exception?</a:t>
            </a:r>
            <a:endParaRPr sz="2133" dirty="0"/>
          </a:p>
        </p:txBody>
      </p:sp>
      <p:sp>
        <p:nvSpPr>
          <p:cNvPr id="962" name="Google Shape;962;p10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89</a:t>
            </a:fld>
            <a:endParaRPr/>
          </a:p>
        </p:txBody>
      </p:sp>
      <p:sp>
        <p:nvSpPr>
          <p:cNvPr id="963" name="Google Shape;963;p103"/>
          <p:cNvSpPr txBox="1"/>
          <p:nvPr/>
        </p:nvSpPr>
        <p:spPr>
          <a:xfrm>
            <a:off x="415600" y="3665004"/>
            <a:ext cx="6015808" cy="2789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class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600" b="1" dirty="0">
                <a:solidFill>
                  <a:srgbClr val="BB0066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A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{ </a:t>
            </a:r>
            <a:r>
              <a:rPr lang="en" sz="1600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int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i; };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...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try {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A a;  </a:t>
            </a:r>
            <a:r>
              <a:rPr lang="en" sz="16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// Creates a new instance of A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throw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600" b="1" dirty="0">
                <a:solidFill>
                  <a:srgbClr val="0000DD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10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;  </a:t>
            </a:r>
            <a:r>
              <a:rPr lang="en" sz="16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// We can throw anything in C++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catch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</a:t>
            </a:r>
            <a:r>
              <a:rPr lang="en" sz="1600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int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i) {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" sz="16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// instance a's destructor was called by now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DB6851-256C-97D2-D929-369C7E983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8FFD6E-E595-C7A1-793B-6E8917CFA57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22649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10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5400" dirty="0"/>
              <a:t>Criticisms around exceptions</a:t>
            </a:r>
            <a:endParaRPr sz="5400" dirty="0"/>
          </a:p>
        </p:txBody>
      </p:sp>
      <p:sp>
        <p:nvSpPr>
          <p:cNvPr id="969" name="Google Shape;969;p104"/>
          <p:cNvSpPr txBox="1">
            <a:spLocks noGrp="1"/>
          </p:cNvSpPr>
          <p:nvPr>
            <p:ph idx="1"/>
          </p:nvPr>
        </p:nvSpPr>
        <p:spPr>
          <a:xfrm>
            <a:off x="5634480" y="1373274"/>
            <a:ext cx="5521199" cy="449581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/>
            <a:r>
              <a:rPr lang="en" dirty="0"/>
              <a:t>Exceptions introduce a new form of control flow</a:t>
            </a:r>
            <a:endParaRPr dirty="0"/>
          </a:p>
          <a:p>
            <a:pPr marL="1219170" lvl="1" indent="-507987">
              <a:spcBef>
                <a:spcPts val="0"/>
              </a:spcBef>
            </a:pPr>
            <a:r>
              <a:rPr lang="en" dirty="0"/>
              <a:t>if, while, for, function/method call are all forms of control flow</a:t>
            </a:r>
            <a:endParaRPr dirty="0"/>
          </a:p>
          <a:p>
            <a:pPr marL="1219170" lvl="1" indent="-507987">
              <a:spcBef>
                <a:spcPts val="0"/>
              </a:spcBef>
            </a:pPr>
            <a:r>
              <a:rPr lang="en" dirty="0"/>
              <a:t>Hard to reason about programs with exceptions</a:t>
            </a:r>
            <a:endParaRPr dirty="0"/>
          </a:p>
        </p:txBody>
      </p:sp>
      <p:sp>
        <p:nvSpPr>
          <p:cNvPr id="970" name="Google Shape;970;p10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90</a:t>
            </a:fld>
            <a:endParaRPr/>
          </a:p>
        </p:txBody>
      </p:sp>
      <p:sp>
        <p:nvSpPr>
          <p:cNvPr id="971" name="Google Shape;971;p104"/>
          <p:cNvSpPr txBox="1"/>
          <p:nvPr/>
        </p:nvSpPr>
        <p:spPr>
          <a:xfrm>
            <a:off x="415600" y="1326800"/>
            <a:ext cx="4648000" cy="49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int</a:t>
            </a:r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b="1" dirty="0">
                <a:solidFill>
                  <a:srgbClr val="0066BB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get</a:t>
            </a:r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</a:t>
            </a:r>
            <a:r>
              <a:rPr lang="en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int</a:t>
            </a:r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[] arr, </a:t>
            </a:r>
            <a:r>
              <a:rPr lang="en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int</a:t>
            </a:r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i) {</a:t>
            </a:r>
            <a:endParaRPr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if</a:t>
            </a:r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(i &gt; arr.</a:t>
            </a:r>
            <a:r>
              <a:rPr lang="en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length</a:t>
            </a:r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)</a:t>
            </a:r>
            <a:endParaRPr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</a:t>
            </a:r>
            <a:r>
              <a:rPr lang="en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throw</a:t>
            </a:r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b="1" dirty="0">
                <a:solidFill>
                  <a:srgbClr val="0066BB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Exception</a:t>
            </a:r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();</a:t>
            </a:r>
            <a:endParaRPr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else</a:t>
            </a:r>
            <a:endParaRPr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</a:t>
            </a:r>
            <a:r>
              <a:rPr lang="en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return</a:t>
            </a:r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i;</a:t>
            </a:r>
            <a:endParaRPr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</a:t>
            </a:r>
            <a:endParaRPr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endParaRPr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try</a:t>
            </a:r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{</a:t>
            </a:r>
            <a:endParaRPr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int</a:t>
            </a:r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arr[</a:t>
            </a:r>
            <a:r>
              <a:rPr lang="en" b="1" dirty="0">
                <a:solidFill>
                  <a:srgbClr val="0000DD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10</a:t>
            </a:r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];</a:t>
            </a:r>
            <a:endParaRPr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for</a:t>
            </a:r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(</a:t>
            </a:r>
            <a:r>
              <a:rPr lang="en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int</a:t>
            </a:r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i = </a:t>
            </a:r>
            <a:r>
              <a:rPr lang="en" b="1" dirty="0">
                <a:solidFill>
                  <a:srgbClr val="0000DD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</a:t>
            </a:r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; ; i++)</a:t>
            </a:r>
            <a:endParaRPr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get(arr, i);</a:t>
            </a:r>
            <a:endParaRPr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 </a:t>
            </a:r>
            <a:r>
              <a:rPr lang="en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catch</a:t>
            </a:r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(Exception e) {  }</a:t>
            </a:r>
            <a:endParaRPr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  <p:sp>
        <p:nvSpPr>
          <p:cNvPr id="972" name="Google Shape;972;p104"/>
          <p:cNvSpPr/>
          <p:nvPr/>
        </p:nvSpPr>
        <p:spPr>
          <a:xfrm>
            <a:off x="884467" y="4335633"/>
            <a:ext cx="546400" cy="190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73" name="Google Shape;973;p104"/>
          <p:cNvSpPr/>
          <p:nvPr/>
        </p:nvSpPr>
        <p:spPr>
          <a:xfrm>
            <a:off x="931600" y="1521667"/>
            <a:ext cx="546400" cy="190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74" name="Google Shape;974;p104"/>
          <p:cNvSpPr/>
          <p:nvPr/>
        </p:nvSpPr>
        <p:spPr>
          <a:xfrm>
            <a:off x="1204167" y="1785533"/>
            <a:ext cx="1804400" cy="190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75" name="Google Shape;975;p104"/>
          <p:cNvSpPr/>
          <p:nvPr/>
        </p:nvSpPr>
        <p:spPr>
          <a:xfrm>
            <a:off x="931600" y="2630300"/>
            <a:ext cx="1804400" cy="190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76" name="Google Shape;976;p104"/>
          <p:cNvSpPr/>
          <p:nvPr/>
        </p:nvSpPr>
        <p:spPr>
          <a:xfrm>
            <a:off x="2106367" y="4353067"/>
            <a:ext cx="546400" cy="190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77" name="Google Shape;977;p104"/>
          <p:cNvSpPr/>
          <p:nvPr/>
        </p:nvSpPr>
        <p:spPr>
          <a:xfrm>
            <a:off x="1624633" y="2630300"/>
            <a:ext cx="546400" cy="190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78" name="Google Shape;978;p104"/>
          <p:cNvSpPr/>
          <p:nvPr/>
        </p:nvSpPr>
        <p:spPr>
          <a:xfrm>
            <a:off x="657751" y="4053400"/>
            <a:ext cx="546400" cy="190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10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5400" dirty="0"/>
              <a:t>Criticisms around exceptions</a:t>
            </a:r>
            <a:endParaRPr sz="5400" dirty="0"/>
          </a:p>
        </p:txBody>
      </p:sp>
      <p:sp>
        <p:nvSpPr>
          <p:cNvPr id="969" name="Google Shape;969;p104"/>
          <p:cNvSpPr txBox="1">
            <a:spLocks noGrp="1"/>
          </p:cNvSpPr>
          <p:nvPr>
            <p:ph idx="1"/>
          </p:nvPr>
        </p:nvSpPr>
        <p:spPr>
          <a:xfrm>
            <a:off x="5634480" y="1373274"/>
            <a:ext cx="5521199" cy="449581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/>
            <a:r>
              <a:rPr lang="en" dirty="0"/>
              <a:t>Exceptions introduce a new form of control flow</a:t>
            </a:r>
            <a:endParaRPr dirty="0"/>
          </a:p>
          <a:p>
            <a:pPr marL="1219170" lvl="1" indent="-507987">
              <a:spcBef>
                <a:spcPts val="0"/>
              </a:spcBef>
            </a:pPr>
            <a:r>
              <a:rPr lang="en" dirty="0"/>
              <a:t>if, while, for, function/method call are all forms of control flow</a:t>
            </a:r>
            <a:endParaRPr dirty="0"/>
          </a:p>
          <a:p>
            <a:pPr marL="1219170" lvl="1" indent="-507987">
              <a:spcBef>
                <a:spcPts val="0"/>
              </a:spcBef>
            </a:pPr>
            <a:r>
              <a:rPr lang="en" dirty="0"/>
              <a:t>Hard to reason about programs with exceptions</a:t>
            </a:r>
            <a:endParaRPr dirty="0"/>
          </a:p>
        </p:txBody>
      </p:sp>
      <p:sp>
        <p:nvSpPr>
          <p:cNvPr id="970" name="Google Shape;970;p10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91</a:t>
            </a:fld>
            <a:endParaRPr/>
          </a:p>
        </p:txBody>
      </p:sp>
      <p:sp>
        <p:nvSpPr>
          <p:cNvPr id="971" name="Google Shape;971;p104"/>
          <p:cNvSpPr txBox="1"/>
          <p:nvPr/>
        </p:nvSpPr>
        <p:spPr>
          <a:xfrm>
            <a:off x="415599" y="1326800"/>
            <a:ext cx="7403075" cy="49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800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int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-US" sz="1800" b="1" dirty="0">
                <a:solidFill>
                  <a:srgbClr val="0066BB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get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</a:t>
            </a:r>
            <a:r>
              <a:rPr lang="en-US" sz="1800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int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[] </a:t>
            </a:r>
            <a:r>
              <a:rPr lang="en-US" sz="1800" dirty="0" err="1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arr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, </a:t>
            </a:r>
            <a:r>
              <a:rPr lang="en-US" sz="1800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int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) {</a:t>
            </a:r>
          </a:p>
          <a:p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-US" sz="18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if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(</a:t>
            </a:r>
            <a:r>
              <a:rPr lang="en-US" sz="1800" dirty="0" err="1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&gt; </a:t>
            </a:r>
            <a:r>
              <a:rPr lang="en-US" sz="1800" dirty="0" err="1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arr.</a:t>
            </a:r>
            <a:r>
              <a:rPr lang="en-US" sz="1800" dirty="0" err="1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length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)</a:t>
            </a:r>
          </a:p>
          <a:p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</a:t>
            </a:r>
            <a:r>
              <a:rPr lang="en-US" sz="18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throw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-US" sz="18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-US" sz="1800" b="1" dirty="0">
                <a:solidFill>
                  <a:srgbClr val="0066BB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Exception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();</a:t>
            </a:r>
          </a:p>
          <a:p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-US" sz="18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else</a:t>
            </a:r>
            <a:endParaRPr lang="en-US" sz="18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</a:t>
            </a:r>
            <a:r>
              <a:rPr lang="en-US" sz="18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return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;</a:t>
            </a:r>
          </a:p>
          <a:p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</a:t>
            </a:r>
          </a:p>
          <a:p>
            <a:endParaRPr lang="en-US" sz="18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-US" sz="1800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void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m4() {</a:t>
            </a:r>
          </a:p>
          <a:p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-US" sz="1800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int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arr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[</a:t>
            </a:r>
            <a:r>
              <a:rPr lang="en-US" sz="1800" b="1" dirty="0">
                <a:solidFill>
                  <a:srgbClr val="0000DD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10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];</a:t>
            </a:r>
          </a:p>
          <a:p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-US" sz="18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for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(</a:t>
            </a:r>
            <a:r>
              <a:rPr lang="en-US" sz="1800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int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= </a:t>
            </a:r>
            <a:r>
              <a:rPr lang="en-US" sz="1800" b="1" dirty="0">
                <a:solidFill>
                  <a:srgbClr val="0000DD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; ; </a:t>
            </a:r>
            <a:r>
              <a:rPr lang="en-US" sz="1800" dirty="0" err="1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++)</a:t>
            </a:r>
          </a:p>
          <a:p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get(</a:t>
            </a:r>
            <a:r>
              <a:rPr lang="en-US" sz="1800" dirty="0" err="1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arr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, </a:t>
            </a:r>
            <a:r>
              <a:rPr lang="en-US" sz="1800" dirty="0" err="1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);</a:t>
            </a:r>
          </a:p>
          <a:p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</a:t>
            </a:r>
          </a:p>
          <a:p>
            <a:pPr>
              <a:lnSpc>
                <a:spcPct val="110795"/>
              </a:lnSpc>
            </a:pPr>
            <a:endParaRPr lang="en-US" sz="18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-US" sz="1800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void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m1() { </a:t>
            </a:r>
            <a:r>
              <a:rPr lang="en-US" sz="18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try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{ m2(); } </a:t>
            </a:r>
            <a:r>
              <a:rPr lang="en-US" sz="18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catch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(Exception e) { } }</a:t>
            </a:r>
          </a:p>
          <a:p>
            <a:pPr>
              <a:lnSpc>
                <a:spcPct val="110795"/>
              </a:lnSpc>
            </a:pPr>
            <a:r>
              <a:rPr lang="en-US" sz="1800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void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m2() { m3(); }</a:t>
            </a:r>
          </a:p>
          <a:p>
            <a:pPr>
              <a:lnSpc>
                <a:spcPct val="110795"/>
              </a:lnSpc>
            </a:pPr>
            <a:r>
              <a:rPr lang="en-US" sz="1800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void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m3() { m4(); }</a:t>
            </a:r>
          </a:p>
        </p:txBody>
      </p:sp>
      <p:sp>
        <p:nvSpPr>
          <p:cNvPr id="972" name="Google Shape;972;p104"/>
          <p:cNvSpPr/>
          <p:nvPr/>
        </p:nvSpPr>
        <p:spPr>
          <a:xfrm>
            <a:off x="884467" y="4335633"/>
            <a:ext cx="546400" cy="190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73" name="Google Shape;973;p104"/>
          <p:cNvSpPr/>
          <p:nvPr/>
        </p:nvSpPr>
        <p:spPr>
          <a:xfrm>
            <a:off x="931600" y="1521667"/>
            <a:ext cx="546400" cy="190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74" name="Google Shape;974;p104"/>
          <p:cNvSpPr/>
          <p:nvPr/>
        </p:nvSpPr>
        <p:spPr>
          <a:xfrm>
            <a:off x="1204167" y="1785533"/>
            <a:ext cx="1804400" cy="190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75" name="Google Shape;975;p104"/>
          <p:cNvSpPr/>
          <p:nvPr/>
        </p:nvSpPr>
        <p:spPr>
          <a:xfrm>
            <a:off x="931600" y="2630300"/>
            <a:ext cx="1804400" cy="190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76" name="Google Shape;976;p104"/>
          <p:cNvSpPr/>
          <p:nvPr/>
        </p:nvSpPr>
        <p:spPr>
          <a:xfrm>
            <a:off x="2106367" y="4353067"/>
            <a:ext cx="546400" cy="190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77" name="Google Shape;977;p104"/>
          <p:cNvSpPr/>
          <p:nvPr/>
        </p:nvSpPr>
        <p:spPr>
          <a:xfrm>
            <a:off x="1624633" y="2630300"/>
            <a:ext cx="546400" cy="190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78" name="Google Shape;978;p104"/>
          <p:cNvSpPr/>
          <p:nvPr/>
        </p:nvSpPr>
        <p:spPr>
          <a:xfrm>
            <a:off x="657751" y="4053400"/>
            <a:ext cx="546400" cy="190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9780391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p10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Result Types</a:t>
            </a:r>
            <a:endParaRPr/>
          </a:p>
        </p:txBody>
      </p:sp>
      <p:sp>
        <p:nvSpPr>
          <p:cNvPr id="1076" name="Google Shape;1076;p10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/>
            <a:r>
              <a:rPr lang="en" dirty="0"/>
              <a:t>Result type (e.g., Rust)</a:t>
            </a:r>
          </a:p>
          <a:p>
            <a:pPr marL="609585" indent="-558786"/>
            <a:endParaRPr lang="en" dirty="0"/>
          </a:p>
          <a:p>
            <a:pPr marL="609585" indent="-558786"/>
            <a:endParaRPr dirty="0"/>
          </a:p>
          <a:p>
            <a:pPr marL="0" indent="0">
              <a:spcBef>
                <a:spcPts val="1333"/>
              </a:spcBef>
              <a:buNone/>
            </a:pPr>
            <a:endParaRPr dirty="0"/>
          </a:p>
          <a:p>
            <a:pPr marL="0" indent="0">
              <a:spcBef>
                <a:spcPts val="1333"/>
              </a:spcBef>
              <a:buNone/>
            </a:pPr>
            <a:endParaRPr dirty="0"/>
          </a:p>
          <a:p>
            <a:pPr marL="609585" indent="-558786">
              <a:spcBef>
                <a:spcPts val="1333"/>
              </a:spcBef>
            </a:pPr>
            <a:r>
              <a:rPr lang="en" dirty="0"/>
              <a:t>Code that can fail returns a Result</a:t>
            </a:r>
            <a:endParaRPr dirty="0"/>
          </a:p>
          <a:p>
            <a:pPr marL="1219170" lvl="1" indent="-507987">
              <a:spcBef>
                <a:spcPts val="0"/>
              </a:spcBef>
            </a:pPr>
            <a:r>
              <a:rPr lang="en" dirty="0"/>
              <a:t>Similar to </a:t>
            </a:r>
            <a:r>
              <a:rPr lang="en" dirty="0">
                <a:latin typeface="Courier New" panose="02070309020205020404" pitchFamily="49" charset="0"/>
                <a:cs typeface="Courier New" panose="02070309020205020404" pitchFamily="49" charset="0"/>
              </a:rPr>
              <a:t>Optional</a:t>
            </a:r>
            <a:r>
              <a:rPr lang="en" dirty="0"/>
              <a:t> in Java for code that may return null</a:t>
            </a:r>
            <a:endParaRPr dirty="0"/>
          </a:p>
          <a:p>
            <a:pPr marL="609585" indent="-558786"/>
            <a:r>
              <a:rPr lang="en" dirty="0"/>
              <a:t>Developer has to check the result</a:t>
            </a:r>
            <a:endParaRPr dirty="0"/>
          </a:p>
          <a:p>
            <a:pPr marL="1219170" lvl="1" indent="-507987">
              <a:spcBef>
                <a:spcPts val="0"/>
              </a:spcBef>
            </a:pPr>
            <a:r>
              <a:rPr lang="en" dirty="0"/>
              <a:t>Code does not compiler otherwise</a:t>
            </a:r>
            <a:endParaRPr dirty="0"/>
          </a:p>
        </p:txBody>
      </p:sp>
      <p:sp>
        <p:nvSpPr>
          <p:cNvPr id="1077" name="Google Shape;1077;p10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92</a:t>
            </a:fld>
            <a:endParaRPr/>
          </a:p>
        </p:txBody>
      </p:sp>
      <p:sp>
        <p:nvSpPr>
          <p:cNvPr id="1078" name="Google Shape;1078;p109"/>
          <p:cNvSpPr txBox="1"/>
          <p:nvPr/>
        </p:nvSpPr>
        <p:spPr>
          <a:xfrm>
            <a:off x="1473900" y="2115467"/>
            <a:ext cx="8574800" cy="20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pub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24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enum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Result&lt;T, E&gt; {</a:t>
            </a: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Ok(T),</a:t>
            </a: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Err(E),</a:t>
            </a: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</a:t>
            </a: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  <p:pic>
        <p:nvPicPr>
          <p:cNvPr id="1079" name="Google Shape;1079;p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36600" y="1370467"/>
            <a:ext cx="1712101" cy="1712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p1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Result Types</a:t>
            </a:r>
            <a:endParaRPr/>
          </a:p>
        </p:txBody>
      </p:sp>
      <p:sp>
        <p:nvSpPr>
          <p:cNvPr id="1086" name="Google Shape;1086;p11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93</a:t>
            </a:fld>
            <a:endParaRPr/>
          </a:p>
        </p:txBody>
      </p:sp>
      <p:sp>
        <p:nvSpPr>
          <p:cNvPr id="1087" name="Google Shape;1087;p110"/>
          <p:cNvSpPr txBox="1"/>
          <p:nvPr/>
        </p:nvSpPr>
        <p:spPr>
          <a:xfrm>
            <a:off x="415599" y="1854714"/>
            <a:ext cx="6373913" cy="4526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let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number_str = </a:t>
            </a:r>
            <a:r>
              <a:rPr lang="en" sz="16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// Read line from user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let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number =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match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number_str.parse::&lt;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i32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&gt;() {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 Ok(number)  =&gt; number,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 Err(e) =&gt; println!(</a:t>
            </a:r>
            <a:r>
              <a:rPr lang="en" sz="1600" dirty="0">
                <a:solidFill>
                  <a:srgbClr val="333333"/>
                </a:solidFill>
                <a:highlight>
                  <a:srgbClr val="FFF0F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"Not a number"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); return,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};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  <p:sp>
        <p:nvSpPr>
          <p:cNvPr id="8" name="Google Shape;1085;p110">
            <a:extLst>
              <a:ext uri="{FF2B5EF4-FFF2-40B4-BE49-F238E27FC236}">
                <a16:creationId xmlns:a16="http://schemas.microsoft.com/office/drawing/2014/main" id="{FFA77AAF-B919-4EC1-8CCF-DE9E501DF82B}"/>
              </a:ext>
            </a:extLst>
          </p:cNvPr>
          <p:cNvSpPr txBox="1">
            <a:spLocks/>
          </p:cNvSpPr>
          <p:nvPr/>
        </p:nvSpPr>
        <p:spPr>
          <a:xfrm>
            <a:off x="5182832" y="3429000"/>
            <a:ext cx="6050589" cy="192273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u="none" kern="120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indent="-558786"/>
            <a:r>
              <a:rPr lang="en-GB"/>
              <a:t>Developer has to handle results</a:t>
            </a:r>
          </a:p>
          <a:p>
            <a:pPr marL="1219170" lvl="1" indent="-507987">
              <a:spcBef>
                <a:spcPts val="0"/>
              </a:spcBef>
            </a:pPr>
            <a:r>
              <a:rPr lang="en-GB"/>
              <a:t>Pattern matching on the type of result</a:t>
            </a:r>
          </a:p>
          <a:p>
            <a:pPr marL="609585" indent="-558786"/>
            <a:r>
              <a:rPr lang="en-GB"/>
              <a:t>No extra control-flow</a:t>
            </a:r>
          </a:p>
          <a:p>
            <a:pPr marL="1219170" lvl="1" indent="-507987">
              <a:spcBef>
                <a:spcPts val="0"/>
              </a:spcBef>
            </a:pPr>
            <a:r>
              <a:rPr lang="en-GB"/>
              <a:t>Everything works as expected</a:t>
            </a:r>
          </a:p>
          <a:p>
            <a:pPr marL="1219170" lvl="1" indent="-507987">
              <a:spcBef>
                <a:spcPts val="0"/>
              </a:spcBef>
            </a:pPr>
            <a:endParaRPr lang="en-GB"/>
          </a:p>
          <a:p>
            <a:pPr marL="761970" indent="-507987">
              <a:spcBef>
                <a:spcPts val="0"/>
              </a:spcBef>
            </a:pPr>
            <a:r>
              <a:rPr lang="en-GB"/>
              <a:t>Similar to Optional in Java</a:t>
            </a:r>
            <a:endParaRPr lang="en-GB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p1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Result Types</a:t>
            </a:r>
            <a:endParaRPr/>
          </a:p>
        </p:txBody>
      </p:sp>
      <p:sp>
        <p:nvSpPr>
          <p:cNvPr id="1085" name="Google Shape;1085;p110"/>
          <p:cNvSpPr txBox="1">
            <a:spLocks noGrp="1"/>
          </p:cNvSpPr>
          <p:nvPr>
            <p:ph idx="1"/>
          </p:nvPr>
        </p:nvSpPr>
        <p:spPr>
          <a:xfrm>
            <a:off x="5182832" y="3429000"/>
            <a:ext cx="6050589" cy="192273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/>
            <a:r>
              <a:rPr lang="en" dirty="0"/>
              <a:t>Developer has to handle results</a:t>
            </a:r>
            <a:endParaRPr dirty="0"/>
          </a:p>
          <a:p>
            <a:pPr marL="1219170" lvl="1" indent="-507987">
              <a:spcBef>
                <a:spcPts val="0"/>
              </a:spcBef>
            </a:pPr>
            <a:r>
              <a:rPr lang="en" dirty="0"/>
              <a:t>Pattern matching on the type of result</a:t>
            </a:r>
            <a:endParaRPr dirty="0"/>
          </a:p>
          <a:p>
            <a:pPr marL="609585" indent="-558786"/>
            <a:r>
              <a:rPr lang="en" dirty="0"/>
              <a:t>No extra control-flow</a:t>
            </a:r>
            <a:endParaRPr dirty="0"/>
          </a:p>
          <a:p>
            <a:pPr marL="1219170" lvl="1" indent="-507987">
              <a:spcBef>
                <a:spcPts val="0"/>
              </a:spcBef>
            </a:pPr>
            <a:r>
              <a:rPr lang="en" dirty="0"/>
              <a:t>Everything works as expected</a:t>
            </a:r>
          </a:p>
          <a:p>
            <a:pPr marL="1219170" lvl="1" indent="-507987">
              <a:spcBef>
                <a:spcPts val="0"/>
              </a:spcBef>
            </a:pPr>
            <a:endParaRPr lang="en" dirty="0"/>
          </a:p>
          <a:p>
            <a:pPr marL="761970" indent="-507987">
              <a:spcBef>
                <a:spcPts val="0"/>
              </a:spcBef>
            </a:pPr>
            <a:r>
              <a:rPr lang="en" dirty="0"/>
              <a:t>Similar to Optional in Java</a:t>
            </a:r>
            <a:endParaRPr dirty="0"/>
          </a:p>
        </p:txBody>
      </p:sp>
      <p:sp>
        <p:nvSpPr>
          <p:cNvPr id="1086" name="Google Shape;1086;p11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94</a:t>
            </a:fld>
            <a:endParaRPr/>
          </a:p>
        </p:txBody>
      </p:sp>
      <p:sp>
        <p:nvSpPr>
          <p:cNvPr id="1087" name="Google Shape;1087;p110"/>
          <p:cNvSpPr txBox="1"/>
          <p:nvPr/>
        </p:nvSpPr>
        <p:spPr>
          <a:xfrm>
            <a:off x="415599" y="1854714"/>
            <a:ext cx="6373913" cy="4526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let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number_str = </a:t>
            </a:r>
            <a:r>
              <a:rPr lang="en" sz="16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// Read line from user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let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number =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match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number_str.parse::&lt;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i32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&gt;() {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 Ok(number)  =&gt; number,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 Err(e) =&gt; println!(</a:t>
            </a:r>
            <a:r>
              <a:rPr lang="en" sz="1600" dirty="0">
                <a:solidFill>
                  <a:srgbClr val="333333"/>
                </a:solidFill>
                <a:highlight>
                  <a:srgbClr val="FFF0F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"Not a number"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); return,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};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  <p:sp>
        <p:nvSpPr>
          <p:cNvPr id="2" name="Google Shape;1096;p111">
            <a:extLst>
              <a:ext uri="{FF2B5EF4-FFF2-40B4-BE49-F238E27FC236}">
                <a16:creationId xmlns:a16="http://schemas.microsoft.com/office/drawing/2014/main" id="{B6DA3706-E1F6-4062-9E52-3192FB90ADFB}"/>
              </a:ext>
            </a:extLst>
          </p:cNvPr>
          <p:cNvSpPr txBox="1"/>
          <p:nvPr/>
        </p:nvSpPr>
        <p:spPr>
          <a:xfrm>
            <a:off x="355467" y="4309600"/>
            <a:ext cx="4994000" cy="20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4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Optional&lt;PackageDeclaration&gt; maybePak;</a:t>
            </a:r>
            <a:endParaRPr sz="1467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4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maybePak  = cu.getPackageDeclaration();</a:t>
            </a:r>
            <a:endParaRPr sz="1467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endParaRPr sz="1467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467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if</a:t>
            </a:r>
            <a:r>
              <a:rPr lang="en" sz="14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(maybePak.isPresent()) {</a:t>
            </a:r>
            <a:endParaRPr sz="1467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4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PackageDeclaration pak = maybePak.get();</a:t>
            </a:r>
            <a:endParaRPr sz="1467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14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</a:t>
            </a:r>
            <a:endParaRPr sz="1467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</p:spTree>
    <p:extLst>
      <p:ext uri="{BB962C8B-B14F-4D97-AF65-F5344CB8AC3E}">
        <p14:creationId xmlns:p14="http://schemas.microsoft.com/office/powerpoint/2010/main" val="170644776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1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Lambdas/Callbacks</a:t>
            </a:r>
            <a:endParaRPr/>
          </a:p>
        </p:txBody>
      </p:sp>
      <p:sp>
        <p:nvSpPr>
          <p:cNvPr id="1102" name="Google Shape;1102;p112"/>
          <p:cNvSpPr txBox="1">
            <a:spLocks noGrp="1"/>
          </p:cNvSpPr>
          <p:nvPr>
            <p:ph idx="1"/>
          </p:nvPr>
        </p:nvSpPr>
        <p:spPr>
          <a:xfrm>
            <a:off x="1097280" y="3272589"/>
            <a:ext cx="10058400" cy="259650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/>
            <a:r>
              <a:rPr lang="en" dirty="0"/>
              <a:t>Node.js takes a function (callback) as argument for asynchronous calls</a:t>
            </a:r>
            <a:endParaRPr dirty="0"/>
          </a:p>
          <a:p>
            <a:pPr marL="1219170" lvl="1" indent="-507987">
              <a:spcBef>
                <a:spcPts val="0"/>
              </a:spcBef>
            </a:pPr>
            <a:r>
              <a:rPr lang="en" dirty="0"/>
              <a:t>Calls that will complete in the future</a:t>
            </a:r>
            <a:endParaRPr dirty="0"/>
          </a:p>
          <a:p>
            <a:pPr marL="1219170" lvl="1" indent="-507987">
              <a:spcBef>
                <a:spcPts val="0"/>
              </a:spcBef>
            </a:pPr>
            <a:r>
              <a:rPr lang="en" dirty="0"/>
              <a:t>The callback should check for errors</a:t>
            </a:r>
            <a:endParaRPr dirty="0"/>
          </a:p>
        </p:txBody>
      </p:sp>
      <p:sp>
        <p:nvSpPr>
          <p:cNvPr id="1103" name="Google Shape;1103;p11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95</a:t>
            </a:fld>
            <a:endParaRPr/>
          </a:p>
        </p:txBody>
      </p:sp>
      <p:sp>
        <p:nvSpPr>
          <p:cNvPr id="1104" name="Google Shape;1104;p112"/>
          <p:cNvSpPr txBox="1"/>
          <p:nvPr/>
        </p:nvSpPr>
        <p:spPr>
          <a:xfrm>
            <a:off x="484932" y="1621486"/>
            <a:ext cx="8718299" cy="1387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T.get(</a:t>
            </a:r>
            <a:r>
              <a:rPr lang="en" dirty="0">
                <a:solidFill>
                  <a:srgbClr val="333333"/>
                </a:solidFill>
                <a:highlight>
                  <a:srgbClr val="FFF0F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'search/tweets'</a:t>
            </a:r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, params, </a:t>
            </a:r>
            <a:r>
              <a:rPr lang="en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function</a:t>
            </a:r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(err, data, response) {</a:t>
            </a:r>
            <a:endParaRPr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5000"/>
              </a:lnSpc>
            </a:pPr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if</a:t>
            </a:r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(!err){ </a:t>
            </a:r>
            <a:r>
              <a:rPr lang="en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/* Process the response */</a:t>
            </a:r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}</a:t>
            </a:r>
            <a:endParaRPr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5000"/>
              </a:lnSpc>
            </a:pPr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else</a:t>
            </a:r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{ </a:t>
            </a:r>
            <a:r>
              <a:rPr lang="en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/* Handle error */</a:t>
            </a:r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console.log(err); }</a:t>
            </a:r>
            <a:endParaRPr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})</a:t>
            </a:r>
            <a:endParaRPr dirty="0"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  <p:pic>
        <p:nvPicPr>
          <p:cNvPr id="1105" name="Google Shape;1105;p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73157" y="3961126"/>
            <a:ext cx="3118267" cy="1907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1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Lambdas/Callbacks</a:t>
            </a:r>
            <a:endParaRPr/>
          </a:p>
        </p:txBody>
      </p:sp>
      <p:sp>
        <p:nvSpPr>
          <p:cNvPr id="1113" name="Google Shape;1113;p113"/>
          <p:cNvSpPr txBox="1">
            <a:spLocks noGrp="1"/>
          </p:cNvSpPr>
          <p:nvPr>
            <p:ph idx="1"/>
          </p:nvPr>
        </p:nvSpPr>
        <p:spPr>
          <a:xfrm>
            <a:off x="8018584" y="1373274"/>
            <a:ext cx="3137095" cy="449581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24920">
              <a:buSzPts val="2600"/>
            </a:pPr>
            <a:r>
              <a:rPr lang="en" sz="3467" dirty="0"/>
              <a:t>Callbacks in Google Web Toolkit (GWT)</a:t>
            </a:r>
            <a:endParaRPr sz="3467" dirty="0"/>
          </a:p>
          <a:p>
            <a:pPr marL="1219170" lvl="1" indent="-474121">
              <a:spcBef>
                <a:spcPts val="0"/>
              </a:spcBef>
              <a:buSzPts val="2000"/>
            </a:pPr>
            <a:r>
              <a:rPr lang="en" sz="2667" dirty="0"/>
              <a:t>Java to Javascript compiler to build webpages</a:t>
            </a:r>
            <a:endParaRPr sz="2667" dirty="0"/>
          </a:p>
        </p:txBody>
      </p:sp>
      <p:sp>
        <p:nvSpPr>
          <p:cNvPr id="1111" name="Google Shape;1111;p11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96</a:t>
            </a:fld>
            <a:endParaRPr/>
          </a:p>
        </p:txBody>
      </p:sp>
      <p:sp>
        <p:nvSpPr>
          <p:cNvPr id="1112" name="Google Shape;1112;p113"/>
          <p:cNvSpPr txBox="1"/>
          <p:nvPr/>
        </p:nvSpPr>
        <p:spPr>
          <a:xfrm>
            <a:off x="415599" y="1854714"/>
            <a:ext cx="11023655" cy="4656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interface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600" b="1" dirty="0">
                <a:solidFill>
                  <a:srgbClr val="BB0066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RequestCallback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{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public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600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void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600" b="1" dirty="0">
                <a:solidFill>
                  <a:srgbClr val="0066BB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onResponseReceived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();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public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600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void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600" b="1" dirty="0">
                <a:solidFill>
                  <a:srgbClr val="0066BB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onError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();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600" b="1" dirty="0">
                <a:solidFill>
                  <a:srgbClr val="0066BB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Request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</a:t>
            </a:r>
            <a:r>
              <a:rPr lang="en" sz="1600" dirty="0">
                <a:solidFill>
                  <a:srgbClr val="333333"/>
                </a:solidFill>
                <a:highlight>
                  <a:srgbClr val="FFF0F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"search/tweets"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).</a:t>
            </a:r>
            <a:r>
              <a:rPr lang="en" sz="16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callback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RequestCallback() {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public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600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void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600" b="1" dirty="0">
                <a:solidFill>
                  <a:srgbClr val="0066BB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onResponseReceived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 {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</a:t>
            </a:r>
            <a:r>
              <a:rPr lang="en" sz="16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// handle results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}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public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600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void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600" b="1" dirty="0">
                <a:solidFill>
                  <a:srgbClr val="0066BB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onError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 {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</a:t>
            </a:r>
            <a:r>
              <a:rPr lang="en" sz="16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// handle error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}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  <p:pic>
        <p:nvPicPr>
          <p:cNvPr id="1114" name="Google Shape;1114;p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2337" y="1373274"/>
            <a:ext cx="1983685" cy="1884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1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Extra Materials</a:t>
            </a:r>
            <a:endParaRPr/>
          </a:p>
        </p:txBody>
      </p:sp>
      <p:sp>
        <p:nvSpPr>
          <p:cNvPr id="1028" name="Google Shape;1028;p12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41853">
              <a:buSzPts val="2800"/>
            </a:pPr>
            <a:r>
              <a:rPr lang="en" sz="3733" dirty="0"/>
              <a:t>Valgrind</a:t>
            </a:r>
            <a:endParaRPr sz="3733" dirty="0"/>
          </a:p>
          <a:p>
            <a:pPr marL="1219170" lvl="1" indent="-491054">
              <a:spcBef>
                <a:spcPts val="0"/>
              </a:spcBef>
              <a:buSzPts val="2200"/>
            </a:pPr>
            <a:r>
              <a:rPr lang="en" sz="2933" u="sng" dirty="0">
                <a:solidFill>
                  <a:schemeClr val="hlink"/>
                </a:solidFill>
                <a:hlinkClick r:id="rId3"/>
              </a:rPr>
              <a:t>http://valgrind.org/</a:t>
            </a:r>
            <a:endParaRPr sz="2933" dirty="0"/>
          </a:p>
          <a:p>
            <a:pPr marL="609585" indent="-541853">
              <a:buSzPts val="2800"/>
            </a:pPr>
            <a:r>
              <a:rPr lang="en" sz="3733" dirty="0"/>
              <a:t>Clang sanitizers</a:t>
            </a:r>
            <a:endParaRPr sz="3733" dirty="0"/>
          </a:p>
          <a:p>
            <a:pPr marL="1219170" lvl="1" indent="-491054">
              <a:spcBef>
                <a:spcPts val="0"/>
              </a:spcBef>
              <a:buSzPts val="2200"/>
            </a:pPr>
            <a:r>
              <a:rPr lang="en" sz="2933" u="sng" dirty="0">
                <a:solidFill>
                  <a:schemeClr val="hlink"/>
                </a:solidFill>
                <a:hlinkClick r:id="rId4"/>
              </a:rPr>
              <a:t>https://clang.llvm.org/docs/AddressSanitizer.html</a:t>
            </a:r>
            <a:endParaRPr sz="2933" dirty="0"/>
          </a:p>
          <a:p>
            <a:pPr marL="1219170" lvl="1" indent="-491054">
              <a:spcBef>
                <a:spcPts val="0"/>
              </a:spcBef>
              <a:buSzPts val="2200"/>
            </a:pPr>
            <a:r>
              <a:rPr lang="en" sz="2933" u="sng" dirty="0">
                <a:solidFill>
                  <a:schemeClr val="hlink"/>
                </a:solidFill>
                <a:hlinkClick r:id="rId5"/>
              </a:rPr>
              <a:t>https://clang.llvm.org/docs/MemorySanitizer.html</a:t>
            </a:r>
            <a:endParaRPr sz="2933" dirty="0"/>
          </a:p>
          <a:p>
            <a:pPr marL="609585" indent="-541853">
              <a:buSzPts val="2800"/>
            </a:pPr>
            <a:r>
              <a:rPr lang="en" sz="3733" dirty="0"/>
              <a:t>Go by example</a:t>
            </a:r>
            <a:endParaRPr sz="3733" dirty="0"/>
          </a:p>
          <a:p>
            <a:pPr marL="1219170" lvl="1" indent="-491054">
              <a:spcBef>
                <a:spcPts val="0"/>
              </a:spcBef>
              <a:buSzPts val="2200"/>
            </a:pPr>
            <a:r>
              <a:rPr lang="en" sz="2933" u="sng" dirty="0">
                <a:solidFill>
                  <a:schemeClr val="hlink"/>
                </a:solidFill>
                <a:hlinkClick r:id="rId6"/>
              </a:rPr>
              <a:t>https://gobyexample.com/</a:t>
            </a:r>
            <a:endParaRPr sz="2933" dirty="0"/>
          </a:p>
          <a:p>
            <a:pPr marL="609585" indent="-541853">
              <a:buSzPts val="2800"/>
            </a:pPr>
            <a:endParaRPr sz="2933" dirty="0"/>
          </a:p>
        </p:txBody>
      </p:sp>
      <p:sp>
        <p:nvSpPr>
          <p:cNvPr id="1029" name="Google Shape;1029;p12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97</a:t>
            </a:fld>
            <a:endParaRPr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77&quot;/&gt;&lt;/object&gt;&lt;object type=&quot;3&quot; unique_id=&quot;10004&quot;&gt;&lt;property id=&quot;20148&quot; value=&quot;5&quot;/&gt;&lt;property id=&quot;20300&quot; value=&quot;Slide 2&quot;/&gt;&lt;property id=&quot;20307&quot; value=&quot;279&quot;/&gt;&lt;/object&gt;&lt;object type=&quot;3&quot; unique_id=&quot;10005&quot;&gt;&lt;property id=&quot;20148&quot; value=&quot;5&quot;/&gt;&lt;property id=&quot;20300&quot; value=&quot;Slide 3&quot;/&gt;&lt;property id=&quot;20307&quot; value=&quot;256&quot;/&gt;&lt;/object&gt;&lt;object type=&quot;3&quot; unique_id=&quot;10006&quot;&gt;&lt;property id=&quot;20148&quot; value=&quot;5&quot;/&gt;&lt;property id=&quot;20300&quot; value=&quot;Slide 4&quot;/&gt;&lt;property id=&quot;20307&quot; value=&quot;257&quot;/&gt;&lt;/object&gt;&lt;object type=&quot;3&quot; unique_id=&quot;10007&quot;&gt;&lt;property id=&quot;20148&quot; value=&quot;5&quot;/&gt;&lt;property id=&quot;20300&quot; value=&quot;Slide 5&quot;/&gt;&lt;property id=&quot;20307&quot; value=&quot;258&quot;/&gt;&lt;/object&gt;&lt;object type=&quot;3&quot; unique_id=&quot;10008&quot;&gt;&lt;property id=&quot;20148&quot; value=&quot;5&quot;/&gt;&lt;property id=&quot;20300&quot; value=&quot;Slide 6&quot;/&gt;&lt;property id=&quot;20307&quot; value=&quot;260&quot;/&gt;&lt;/object&gt;&lt;object type=&quot;3&quot; unique_id=&quot;10009&quot;&gt;&lt;property id=&quot;20148&quot; value=&quot;5&quot;/&gt;&lt;property id=&quot;20300&quot; value=&quot;Slide 7&quot;/&gt;&lt;property id=&quot;20307&quot; value=&quot;276&quot;/&gt;&lt;/object&gt;&lt;object type=&quot;3&quot; unique_id=&quot;10010&quot;&gt;&lt;property id=&quot;20148&quot; value=&quot;5&quot;/&gt;&lt;property id=&quot;20300&quot; value=&quot;Slide 8 - &amp;quot;Click to add a much longer title here&amp;quot;&quot;/&gt;&lt;property id=&quot;20307&quot; value=&quot;275&quot;/&gt;&lt;/object&gt;&lt;object type=&quot;3&quot; unique_id=&quot;10011&quot;&gt;&lt;property id=&quot;20148&quot; value=&quot;5&quot;/&gt;&lt;property id=&quot;20300&quot; value=&quot;Slide 9&quot;/&gt;&lt;property id=&quot;20307&quot; value=&quot;262&quot;/&gt;&lt;/object&gt;&lt;object type=&quot;3&quot; unique_id=&quot;10012&quot;&gt;&lt;property id=&quot;20148&quot; value=&quot;5&quot;/&gt;&lt;property id=&quot;20300&quot; value=&quot;Slide 10&quot;/&gt;&lt;property id=&quot;20307&quot; value=&quot;272&quot;/&gt;&lt;/object&gt;&lt;object type=&quot;3&quot; unique_id=&quot;10013&quot;&gt;&lt;property id=&quot;20148&quot; value=&quot;5&quot;/&gt;&lt;property id=&quot;20300&quot; value=&quot;Slide 11&quot;/&gt;&lt;property id=&quot;20307&quot; value=&quot;265&quot;/&gt;&lt;/object&gt;&lt;object type=&quot;3&quot; unique_id=&quot;10014&quot;&gt;&lt;property id=&quot;20148&quot; value=&quot;5&quot;/&gt;&lt;property id=&quot;20300&quot; value=&quot;Slide 12&quot;/&gt;&lt;property id=&quot;20307&quot; value=&quot;266&quot;/&gt;&lt;/object&gt;&lt;object type=&quot;3&quot; unique_id=&quot;10015&quot;&gt;&lt;property id=&quot;20148&quot; value=&quot;5&quot;/&gt;&lt;property id=&quot;20300&quot; value=&quot;Slide 13&quot;/&gt;&lt;property id=&quot;20307&quot; value=&quot;267&quot;/&gt;&lt;/object&gt;&lt;object type=&quot;3&quot; unique_id=&quot;10016&quot;&gt;&lt;property id=&quot;20148&quot; value=&quot;5&quot;/&gt;&lt;property id=&quot;20300&quot; value=&quot;Slide 14&quot;/&gt;&lt;property id=&quot;20307&quot; value=&quot;268&quot;/&gt;&lt;/object&gt;&lt;object type=&quot;3&quot; unique_id=&quot;10017&quot;&gt;&lt;property id=&quot;20148&quot; value=&quot;5&quot;/&gt;&lt;property id=&quot;20300&quot; value=&quot;Slide 15&quot;/&gt;&lt;property id=&quot;20307&quot; value=&quot;269&quot;/&gt;&lt;/object&gt;&lt;object type=&quot;3&quot; unique_id=&quot;10018&quot;&gt;&lt;property id=&quot;20148&quot; value=&quot;5&quot;/&gt;&lt;property id=&quot;20300&quot; value=&quot;Slide 16&quot;/&gt;&lt;property id=&quot;20307&quot; value=&quot;278&quot;/&gt;&lt;/object&gt;&lt;object type=&quot;3&quot; unique_id=&quot;10019&quot;&gt;&lt;property id=&quot;20148&quot; value=&quot;5&quot;/&gt;&lt;property id=&quot;20300&quot; value=&quot;Slide 17&quot;/&gt;&lt;property id=&quot;20307&quot; value=&quot;270&quot;/&gt;&lt;/object&gt;&lt;object type=&quot;3&quot; unique_id=&quot;10020&quot;&gt;&lt;property id=&quot;20148&quot; value=&quot;5&quot;/&gt;&lt;property id=&quot;20300&quot; value=&quot;Slide 18&quot;/&gt;&lt;property id=&quot;20307&quot; value=&quot;271&quot;/&gt;&lt;/object&gt;&lt;/object&gt;&lt;object type=&quot;8&quot; unique_id=&quot;10040&quot;&gt;&lt;/object&gt;&lt;/object&gt;&lt;/database&gt;"/>
  <p:tag name="MMPROD_NEXTUNIQUEID" val="10009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ec85e53f-2683-464c-9103-45f28740fa8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285558cd-1db5-4f89-836d-3ceb62c9c87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fa7f206e-1ea1-4e08-a0a3-3fd9f1dd640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588eaca1-7b69-4ac9-bac5-ba663f8704d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ecdbfba8-58dc-414d-b21b-fee378622d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984d0031-056a-43f1-9c0a-f7bc31b8d65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26d41a8d-04be-44d2-81a7-81dd967a11c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e81dab18-46df-42a0-a0ca-9d497c1ee7f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dd020c3f-ee8f-4466-bd7a-debe6e843a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4a11f921-414d-4aec-9c62-01ad2399ac1b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ec03cada-5386-40b8-b8fc-f39b493f9efb"/>
</p:tagLst>
</file>

<file path=ppt/theme/theme1.xml><?xml version="1.0" encoding="utf-8"?>
<a:theme xmlns:a="http://schemas.openxmlformats.org/drawingml/2006/main" name="1_Custom Design">
  <a:themeElements>
    <a:clrScheme name="UIC Engineering Theme Colors">
      <a:dk1>
        <a:srgbClr val="001E61"/>
      </a:dk1>
      <a:lt1>
        <a:srgbClr val="FFFFFF"/>
      </a:lt1>
      <a:dk2>
        <a:srgbClr val="00B5E2"/>
      </a:dk2>
      <a:lt2>
        <a:srgbClr val="949493"/>
      </a:lt2>
      <a:accent1>
        <a:srgbClr val="FFC72C"/>
      </a:accent1>
      <a:accent2>
        <a:srgbClr val="00AEC7"/>
      </a:accent2>
      <a:accent3>
        <a:srgbClr val="FF7500"/>
      </a:accent3>
      <a:accent4>
        <a:srgbClr val="10069F"/>
      </a:accent4>
      <a:accent5>
        <a:srgbClr val="2CD5C3"/>
      </a:accent5>
      <a:accent6>
        <a:srgbClr val="80276C"/>
      </a:accent6>
      <a:hlink>
        <a:srgbClr val="EDE813"/>
      </a:hlink>
      <a:folHlink>
        <a:srgbClr val="D5003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5815</TotalTime>
  <Words>8738</Words>
  <Application>Microsoft Office PowerPoint</Application>
  <PresentationFormat>Widescreen</PresentationFormat>
  <Paragraphs>1201</Paragraphs>
  <Slides>97</Slides>
  <Notes>90</Notes>
  <HiddenSlides>15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104" baseType="lpstr">
      <vt:lpstr>Arial</vt:lpstr>
      <vt:lpstr>Calibri</vt:lpstr>
      <vt:lpstr>Courier New</vt:lpstr>
      <vt:lpstr>Helvetica</vt:lpstr>
      <vt:lpstr>Inconsolata</vt:lpstr>
      <vt:lpstr>Proxima Nova</vt:lpstr>
      <vt:lpstr>1_Custom Design</vt:lpstr>
      <vt:lpstr>PowerPoint Presentation</vt:lpstr>
      <vt:lpstr>PowerPoint Presentation</vt:lpstr>
      <vt:lpstr>Assignment 2 Hints</vt:lpstr>
      <vt:lpstr>Assignment 2 Hints</vt:lpstr>
      <vt:lpstr>Assignment 2 Hints</vt:lpstr>
      <vt:lpstr>Assignment 2 Hints</vt:lpstr>
      <vt:lpstr>Assignment 2 Hints</vt:lpstr>
      <vt:lpstr>Assignment 2 Hints</vt:lpstr>
      <vt:lpstr>PowerPoint Presentation</vt:lpstr>
      <vt:lpstr>Errors in your programs</vt:lpstr>
      <vt:lpstr>Errors</vt:lpstr>
      <vt:lpstr>Errors:  Fail Silently</vt:lpstr>
      <vt:lpstr>Errors:  Fail Silently</vt:lpstr>
      <vt:lpstr>Errors:  Fail Silently</vt:lpstr>
      <vt:lpstr>Errors:  Fail Silently</vt:lpstr>
      <vt:lpstr>Valgrind and Compiler Sanitizers</vt:lpstr>
      <vt:lpstr>Valgrind and Compiler Sanitizers</vt:lpstr>
      <vt:lpstr>PowerPoint Presentation</vt:lpstr>
      <vt:lpstr>Errors:  Allow to Check</vt:lpstr>
      <vt:lpstr>Errors:  Allow to Check</vt:lpstr>
      <vt:lpstr>Errors:  Allow to Check</vt:lpstr>
      <vt:lpstr>Errors:  Allow to Check</vt:lpstr>
      <vt:lpstr>Not a Number in Java</vt:lpstr>
      <vt:lpstr>Not a Number in Java</vt:lpstr>
      <vt:lpstr>Errors:  Allow to Check</vt:lpstr>
      <vt:lpstr>errno in C/C++</vt:lpstr>
      <vt:lpstr>Errors:  Allow to Check</vt:lpstr>
      <vt:lpstr>Errors:  Allow to Check</vt:lpstr>
      <vt:lpstr>Errors:  Allow to Check</vt:lpstr>
      <vt:lpstr>Errors:  Allow to Check</vt:lpstr>
      <vt:lpstr>Errors:  Allow to Check</vt:lpstr>
      <vt:lpstr>PowerPoint Presentation</vt:lpstr>
      <vt:lpstr>Errors:  Exceptions</vt:lpstr>
      <vt:lpstr>Errors:  Exceptions</vt:lpstr>
      <vt:lpstr>Exceptions in Java</vt:lpstr>
      <vt:lpstr>Exceptions in Java</vt:lpstr>
      <vt:lpstr>Exceptions in Java</vt:lpstr>
      <vt:lpstr>Stack unwinding</vt:lpstr>
      <vt:lpstr>Exceptions in Java</vt:lpstr>
      <vt:lpstr>Exceptions in Java</vt:lpstr>
      <vt:lpstr>PowerPoint Presentation</vt:lpstr>
      <vt:lpstr>Exception Hierarchy in Java</vt:lpstr>
      <vt:lpstr>Exception Hierarchy in Java</vt:lpstr>
      <vt:lpstr>Exception Hierarchy in Java</vt:lpstr>
      <vt:lpstr>Matching Exception Handlers in Java</vt:lpstr>
      <vt:lpstr>try-finally in Java</vt:lpstr>
      <vt:lpstr>try-finally in Java</vt:lpstr>
      <vt:lpstr>try-finally in Java</vt:lpstr>
      <vt:lpstr>try-finally in Java</vt:lpstr>
      <vt:lpstr>try-finally in Java</vt:lpstr>
      <vt:lpstr>PowerPoint Presentation</vt:lpstr>
      <vt:lpstr>Exceptions in Java</vt:lpstr>
      <vt:lpstr>Java throws statement</vt:lpstr>
      <vt:lpstr>Java multiple catch clause</vt:lpstr>
      <vt:lpstr>Java multiple catch clause</vt:lpstr>
      <vt:lpstr>Java multiple catch clause</vt:lpstr>
      <vt:lpstr>Java multiple catch clause</vt:lpstr>
      <vt:lpstr>Java multiple catch clause</vt:lpstr>
      <vt:lpstr>Java multiple catch clause</vt:lpstr>
      <vt:lpstr>Java multiple catch clause</vt:lpstr>
      <vt:lpstr>PowerPoint Presentation</vt:lpstr>
      <vt:lpstr>Java checked exceptions </vt:lpstr>
      <vt:lpstr>Java checked exceptions </vt:lpstr>
      <vt:lpstr>Java checked exceptions</vt:lpstr>
      <vt:lpstr>Java checked exceptions</vt:lpstr>
      <vt:lpstr>Java checked exceptions</vt:lpstr>
      <vt:lpstr>Java checked exceptions</vt:lpstr>
      <vt:lpstr>Java checked exceptions</vt:lpstr>
      <vt:lpstr>Java unchecked exceptions</vt:lpstr>
      <vt:lpstr>PowerPoint Presentation</vt:lpstr>
      <vt:lpstr>Java checked exceptions </vt:lpstr>
      <vt:lpstr>Java checked exceptions </vt:lpstr>
      <vt:lpstr>PowerPoint Presentation</vt:lpstr>
      <vt:lpstr>Errors vs Unchecked Exceptions</vt:lpstr>
      <vt:lpstr>Errors vs unchecked exceptions </vt:lpstr>
      <vt:lpstr>Catch-rethrow</vt:lpstr>
      <vt:lpstr>Catch-rethrow</vt:lpstr>
      <vt:lpstr>Build your own exceptions</vt:lpstr>
      <vt:lpstr>Exceptions within exceptions with exceptions within ...</vt:lpstr>
      <vt:lpstr>PowerPoint Presentation</vt:lpstr>
      <vt:lpstr>Stack Traces</vt:lpstr>
      <vt:lpstr>Stack Traces</vt:lpstr>
      <vt:lpstr>Stack Traces</vt:lpstr>
      <vt:lpstr>Stack Traces</vt:lpstr>
      <vt:lpstr>Stack Traces</vt:lpstr>
      <vt:lpstr>Stack Traces</vt:lpstr>
      <vt:lpstr>Stack Traces</vt:lpstr>
      <vt:lpstr>PowerPoint Presentation</vt:lpstr>
      <vt:lpstr>Exceptions in C++</vt:lpstr>
      <vt:lpstr>Criticisms around exceptions</vt:lpstr>
      <vt:lpstr>Criticisms around exceptions</vt:lpstr>
      <vt:lpstr>Result Types</vt:lpstr>
      <vt:lpstr>Result Types</vt:lpstr>
      <vt:lpstr>Result Types</vt:lpstr>
      <vt:lpstr>Lambdas/Callbacks</vt:lpstr>
      <vt:lpstr>Lambdas/Callbacks</vt:lpstr>
      <vt:lpstr>Extra Materials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Ganchinho de Pina, Luis Gabriel</dc:creator>
  <cp:lastModifiedBy>Mansky, William</cp:lastModifiedBy>
  <cp:revision>361</cp:revision>
  <dcterms:created xsi:type="dcterms:W3CDTF">2020-07-14T16:43:32Z</dcterms:created>
  <dcterms:modified xsi:type="dcterms:W3CDTF">2023-02-23T18:27:12Z</dcterms:modified>
</cp:coreProperties>
</file>