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.xml" ContentType="application/inkml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.xml" ContentType="application/inkml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7.xml" ContentType="application/inkml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8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9.xml" ContentType="application/inkml+xml"/>
  <Override PartName="/ppt/notesSlides/notesSlide32.xml" ContentType="application/vnd.openxmlformats-officedocument.presentationml.notesSlide+xml"/>
  <Override PartName="/ppt/ink/ink10.xml" ContentType="application/inkml+xml"/>
  <Override PartName="/ppt/notesSlides/notesSlide33.xml" ContentType="application/vnd.openxmlformats-officedocument.presentationml.notesSlide+xml"/>
  <Override PartName="/ppt/ink/ink11.xml" ContentType="application/inkml+xml"/>
  <Override PartName="/ppt/tags/tag7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12.xml" ContentType="application/inkml+xml"/>
  <Override PartName="/ppt/notesSlides/notesSlide38.xml" ContentType="application/vnd.openxmlformats-officedocument.presentationml.notesSlide+xml"/>
  <Override PartName="/ppt/ink/ink13.xml" ContentType="application/inkml+xml"/>
  <Override PartName="/ppt/notesSlides/notesSlide39.xml" ContentType="application/vnd.openxmlformats-officedocument.presentationml.notesSlide+xml"/>
  <Override PartName="/ppt/tags/tag8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14.xml" ContentType="application/inkml+xml"/>
  <Override PartName="/ppt/notesSlides/notesSlide42.xml" ContentType="application/vnd.openxmlformats-officedocument.presentationml.notesSlide+xml"/>
  <Override PartName="/ppt/ink/ink15.xml" ContentType="application/inkml+xml"/>
  <Override PartName="/ppt/notesSlides/notesSlide43.xml" ContentType="application/vnd.openxmlformats-officedocument.presentationml.notesSlide+xml"/>
  <Override PartName="/ppt/ink/ink16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17.xml" ContentType="application/inkml+xml"/>
  <Override PartName="/ppt/tags/tag9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ink/ink18.xml" ContentType="application/inkml+xml"/>
  <Override PartName="/ppt/tags/tag10.xml" ContentType="application/vnd.openxmlformats-officedocument.presentationml.tags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65"/>
  </p:notesMasterIdLst>
  <p:handoutMasterIdLst>
    <p:handoutMasterId r:id="rId66"/>
  </p:handoutMasterIdLst>
  <p:sldIdLst>
    <p:sldId id="280" r:id="rId2"/>
    <p:sldId id="707" r:id="rId3"/>
    <p:sldId id="716" r:id="rId4"/>
    <p:sldId id="700" r:id="rId5"/>
    <p:sldId id="360" r:id="rId6"/>
    <p:sldId id="361" r:id="rId7"/>
    <p:sldId id="362" r:id="rId8"/>
    <p:sldId id="364" r:id="rId9"/>
    <p:sldId id="331" r:id="rId10"/>
    <p:sldId id="316" r:id="rId11"/>
    <p:sldId id="317" r:id="rId12"/>
    <p:sldId id="365" r:id="rId13"/>
    <p:sldId id="367" r:id="rId14"/>
    <p:sldId id="368" r:id="rId15"/>
    <p:sldId id="319" r:id="rId16"/>
    <p:sldId id="698" r:id="rId17"/>
    <p:sldId id="372" r:id="rId18"/>
    <p:sldId id="373" r:id="rId19"/>
    <p:sldId id="374" r:id="rId20"/>
    <p:sldId id="709" r:id="rId21"/>
    <p:sldId id="322" r:id="rId22"/>
    <p:sldId id="323" r:id="rId23"/>
    <p:sldId id="375" r:id="rId24"/>
    <p:sldId id="710" r:id="rId25"/>
    <p:sldId id="332" r:id="rId26"/>
    <p:sldId id="333" r:id="rId27"/>
    <p:sldId id="379" r:id="rId28"/>
    <p:sldId id="334" r:id="rId29"/>
    <p:sldId id="335" r:id="rId30"/>
    <p:sldId id="720" r:id="rId31"/>
    <p:sldId id="701" r:id="rId32"/>
    <p:sldId id="702" r:id="rId33"/>
    <p:sldId id="703" r:id="rId34"/>
    <p:sldId id="722" r:id="rId35"/>
    <p:sldId id="721" r:id="rId36"/>
    <p:sldId id="634" r:id="rId37"/>
    <p:sldId id="290" r:id="rId38"/>
    <p:sldId id="705" r:id="rId39"/>
    <p:sldId id="293" r:id="rId40"/>
    <p:sldId id="400" r:id="rId41"/>
    <p:sldId id="711" r:id="rId42"/>
    <p:sldId id="402" r:id="rId43"/>
    <p:sldId id="399" r:id="rId44"/>
    <p:sldId id="636" r:id="rId45"/>
    <p:sldId id="405" r:id="rId46"/>
    <p:sldId id="406" r:id="rId47"/>
    <p:sldId id="712" r:id="rId48"/>
    <p:sldId id="637" r:id="rId49"/>
    <p:sldId id="638" r:id="rId50"/>
    <p:sldId id="412" r:id="rId51"/>
    <p:sldId id="413" r:id="rId52"/>
    <p:sldId id="414" r:id="rId53"/>
    <p:sldId id="420" r:id="rId54"/>
    <p:sldId id="639" r:id="rId55"/>
    <p:sldId id="422" r:id="rId56"/>
    <p:sldId id="423" r:id="rId57"/>
    <p:sldId id="415" r:id="rId58"/>
    <p:sldId id="416" r:id="rId59"/>
    <p:sldId id="417" r:id="rId60"/>
    <p:sldId id="717" r:id="rId61"/>
    <p:sldId id="640" r:id="rId62"/>
    <p:sldId id="627" r:id="rId63"/>
    <p:sldId id="713" r:id="rId64"/>
  </p:sldIdLst>
  <p:sldSz cx="12192000" cy="6858000"/>
  <p:notesSz cx="6858000" cy="9144000"/>
  <p:custDataLst>
    <p:tags r:id="rId6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chinho de Pina, Luis Gabriel" initials="GdPLG" lastIdx="1" clrIdx="0">
    <p:extLst>
      <p:ext uri="{19B8F6BF-5375-455C-9EA6-DF929625EA0E}">
        <p15:presenceInfo xmlns:p15="http://schemas.microsoft.com/office/powerpoint/2012/main" userId="S::luispina@uic.edu::199992f2-c8eb-46cc-bee4-3a8214f82c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93C"/>
    <a:srgbClr val="00B5E2"/>
    <a:srgbClr val="2049D2"/>
    <a:srgbClr val="949493"/>
    <a:srgbClr val="000000"/>
    <a:srgbClr val="1D2247"/>
    <a:srgbClr val="20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9" autoAdjust="0"/>
    <p:restoredTop sz="92124" autoAdjust="0"/>
  </p:normalViewPr>
  <p:slideViewPr>
    <p:cSldViewPr snapToGrid="0" snapToObjects="1">
      <p:cViewPr varScale="1">
        <p:scale>
          <a:sx n="85" d="100"/>
          <a:sy n="85" d="100"/>
        </p:scale>
        <p:origin x="643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D28EEC-B422-1C4E-BEEB-41F87EC0A8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4D0C3-5D19-B546-8C70-3FA1CFF27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28EF-400F-3B43-AAA0-D298A90F609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95A0A-F9A8-594A-8AD6-A980B02516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B515B-FFB6-3743-9FA5-4B73BFBFF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4F9B-AD50-DB42-A5D2-16CA45D5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31T19:08:50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19650 8378 0,'-18'0'312,"18"18"-296,-18 0-16,1 17 16,-18 18-1,-1 0 16,19-53-15,17 35-16,0-17 16,-18-1-1,0 1 1,1 17 0,-1-17 15,0 0-31,1 17 15,17-17-15,-18 34 16,-35 37 15,36-89-31,-36 123 32,35-123-17,0 18-15,18 17 31,-17-35-15,-1 0 15,0 0-15,18-18 15,-17 18-31,17-17 16,-18 17-1,1-18 17,17 0-32,0 1 31,-18 17-15,0 0-16,18-18 15,-53-35 1,0 0-1,53 18-15,-35 0 16,18 0 15</inkml:trace>
  <inkml:trace contextRef="#ctx0" brushRef="#br0" timeOffset="2803.36">19050 9331 0,'18'18'282,"-1"-1"-267,1 19 1,35-36-1,-18 52 1,0-52 0,18 53-1,-17-35 1,34 17 15,-52-35-15,17 36-1,0-19 1,-17 1 0,0-18-16,-18 17 15,17 1 17,1-18-17,-18 18 1,18-1 15,-1-17 0,-17 18 32</inkml:trace>
  <inkml:trace contextRef="#ctx0" brushRef="#br0" timeOffset="4409.3">19526 9384 0,'-17'0'641,"-1"18"-641,-17-1 15,17-17 1,0 18-1,1-1 1,-1 1 0,1-18-1,-19 35 17,19-17-32,-1 0 15,0-1 1,18 1-1,-35 0 1,17-1 0,1 1-16,-1-1 15,-52 19 1,34-1 0,36-17-16,-53 17 31,36-35-16,-1 18 1,18-1-16,-18-17 16,1 18-1,34-18 173</inkml:trace>
  <inkml:trace contextRef="#ctx0" brushRef="#br0" timeOffset="6954.92">19456 9984 0,'17'0'563,"-17"17"-548,0 1 17,0 0-1,0-1-15,-17-17-16,17 18 15,0 17 1,-18 0 15,0 1-15,18-19-1,-35 19 1,18 16 15,-19 1-15,-17 0 15,36 18 16,-1-53-47,0 34 31,1-34-15,-1 0-16,0-18 31,18 17 0,-17-17 94,-1 0-62,1 0-48,17-17 1,-18 17 0,18-36-1,-18 1 1,1 18 0,-1-1-1,18-17 32,0 17-47,-18 18 0,18-18 16,0 1-1,0-1 32,0 0 16</inkml:trace>
  <inkml:trace contextRef="#ctx0" brushRef="#br0" timeOffset="10164.04">19667 11501 0,'0'17'594,"-17"1"-578,17-1-1,-18 1-15,0 0 16,1-18 0,-1 35-1,18-17 16,-17-1-15,-1 1 0,0 0 31,18-1-32,-17 1-15,-1 0 31,0-1 1,18 1-17,-17-18 1,17 17 31,0 1-32,-18 0 1,18-1 15,-18-17-15,18 18 0,-17 0 15,-1-18-16,18 17 1,-17-17 0,17 18-16,-18-18 31,0 18-31,18-1 31,0 1-15,-17-18-1,-1 0 1,0 0 0,1 0 62,-1-18-63,18 1 32,0-1-47,0 0 16,-18 18 0,1 0-1,17-35 1,0 0-1,0 17-15,0 0 16,0 1 0,0-18-1,0 17 1,0 0 15,0 36 47,0 0-46,-18-18-17,18 17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31T19:38:46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13529 10689 0,'-547'-106'282,"0"18"-220,477 71-46,-18 17 46,70 0-46,-88 88 46,53-35 1,53-36-63,-35-17 0,17 0 31,1 18-15,-1-18-1,18 53 48,0-88 109,18 35-157</inkml:trace>
  <inkml:trace contextRef="#ctx0" brushRef="#br0" timeOffset="30705.28">17251 8819 0,'17'0'218,"89"36"-155,-88-36-63,0 0 16,-1 35-1,71 53 16,-52 0-15,17 18 15,-18-35-15,18 17 0,0 0-1,0-17 16,-36-18 1,1-36-32,17 1 15,-35 0 1,18-18 0,-18 17-1,0 18 1,0 1 31,-88 70 31,-36-89-16,71-52-30,53 17-32,-17 18 15,-1-35 1,-17 17-16,17 1 15,18-1-15,-18 0 16,-17-17 15,35 18-31,-18-1 16,18 0 0,-17 18-1,34 0 63,54 36-15,-53-36-48,52 52 48,-34-34-47,-36 0-1,17-18 1,1 0-1,-1 17 1,72 19 47,-89-19-63,17-17 15,1 0 1,52 0 46,-52 0-46,35-17 46,-53-19 17,106-299-17,-71 265-46,-35 34-1,35-16-15,-17-1 16,0 35 0,-1 0 15,1 18-16,-18 18 79,0 35-47,0-35-16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31T19:40:58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10601 9102 0,'18'0'172,"35"0"-125,17-18-16,-70 0-31,124 1 47,-72-1-16,37 18 32,-1 18 15,-71-18-78,1 0 16,0 0 15,17 0 16,-17 0-32,-1 0 1,36 0 62,0 0 0,-18 0-46,-17 0 30,0-18-62,-1 0 31,1 18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2-02T18:49:20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5045 15117 0,'0'-36'344,"17"-17"-328,19-17-16,-19-1 15,1 36 1,0-53 0,-1 70-1,1-35 16,-18 36-31,0-1 16,0 0 0,0-17-1,17-18 17,-17 18-17,0 17 1,0-35-1,0 36 1,0-1 0,0 0-1,0 1 1,0-1 0,-17 18-1,-1 18 1,18-1-1,0 1-15,-17-18 16,-1 18 0,-17 17 15,17 0-15,18 0-1,-35-17 1,17-18-1,-35 0 1,36 0 0,-36 0-1,35 0 1,-35 18 0,18-1-1,17 54 16,0-36-15,18-17-16,0 17 31,0 0-15,0-17 0,0 0-1,18-1 1,0-17-1,-1 0 17,1 0-17,17 0-15,1-17 32,-36-1-17,70-70 16,-17 53-15,-53 17 0,18-17-16,-18 17 15,17-53-15,19 36 32,-19 0-17,36-53 1,-53 70-1,18 0 1,-18 1 0,0-18-1,0 17 1,0 0 0,-18 18 15,1 0-16,-19 36 17,36-19-1,0 1-15,0-1-1,0 1 32,0 0-31,18-1-1,0 1 1,-18 0 0,0-1-1,17-17 1,-17 36-1,18-1 1,-18-18 15,0 19-15,17-36-16,-17 17 0,18 1 31,0 17-15,-1-17-1,1 0 1,0-1 0,-18 18-1,17-35 1,1 53 15,0-35-31,-18 0 31,17-1-31,1-17 32,-18 18-17,0 0 1,0-1 15,18-17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2-02T18:55:03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31027 2752 0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2-02T18:57:53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 11236 0,'18'0'203,"52"0"-172,-52 0-15,0 0-1,-1 0 1,1 0-16,0 0 15,-1 0 1,36 0 0,-18 0-1,-17 0 17,17 0-17,-17 0 1,0 0-1,-1 0 17,-34 0 155</inkml:trace>
  <inkml:trace contextRef="#ctx0" brushRef="#br0" timeOffset="6683.94">1270 12083 0,'0'17'688,"18"-17"-672,-1 18-1,1 0 16,-18-1-15,18 1 31,-1-18-31,-17 17-16,18-17 15,-1 18 1,-17 0-16,18-1 31,0 19-15,-18-1-1,0-17 1,0 34 0,0-34-1,0 17 1,0-17-1,0 0 1,0-1 15,17-17 1,1-17 30</inkml:trace>
  <inkml:trace contextRef="#ctx0" brushRef="#br0" timeOffset="8802.84">1640 12083 0,'-17'17'625,"17"19"-610,0-19 17,-18-17-32,18 18 0,-17-1 15,-1-17 16,0 18-31,18 0 16,0-1 0,-17-17-1,-1 18 1,18 0-16,0-1 16,-18 1 15,1 0-16,-1-1 1,18 1 0,-18-1-1,1-17 17,-1 18 14,18 0-30,-18-18-16,18 17 16,-17-17 15,17 18 16,0 0-32,0-1 17,-18-17 15,18 18-16,-17 0-16,17-1 32,0 1-31,0 0 15,-18-1 0,0-17 1,18-17 46,0-1-63,-17-17 1,17-1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2-02T19:02:53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6032 15998 0,'-17'0'359,"-36"0"-327,-18 0-32,-17 18 15,18 0 1,34-1-16,-52 19 31,35-36-31,18 17 16,0-17-1,-71 18 17,88-18-1,1 0-31,-1 0 0,0 0 16,1 0-1,-19 0 16,36-18 1,0 1-17,0-1 1,18-17 0,0 35-16,-1-18 15,19 0-15,122-70 31,-122 71-31,52-19 32,35-17-17,-105 53 1,52-17 0,-17 17-1,-35 0 1,0 0 15,-54 0 0,1 35 1,0 0-32,35-17 0,-35 17 15,-1 1 1,1-19-1,-36 36 1,19 0 0,16-35-1,-17 52 1,-35 18 0,35-35-1,36-17 1,-54 17-1,53-36 1,1-17-16,-19 0 16,1 18 15,18-18-15,-1 0 15,18-18 31,18 18-30,-18-17-1,17 17-31,-17-18 15,18 18 1,-1 0-16,19-18 16,-1 1-1,71-1 17,-71 0-17,18 18 1,0-17 15,18-1-15,-71 0-1,17 18 1,1 0 0,-1 0-1,1 0 48,0 18-48,-1 0 17,1-18 30,0 0-46,-18 17 15,0 1 0,0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2-02T19:07:37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5680 16210 0,'-18'0'343,"18"18"-343,-18-1 16,18 1-16,-35 0 16,18 17-16,-19 0 15,-17 18 1,18-18-1,0 36 17,35-53-17,-35-1 17,35 1-1,0 0-16,0-1 17,0 1-17,0-1 1,0 1-16,17 0 47,-17-1-32,18-17 17,-1 18-32,-17 0 15,18-1 1,0-17 0,-1 0 15,1 0-31,-18 18 31</inkml:trace>
  <inkml:trace contextRef="#ctx0" brushRef="#br0" timeOffset="1548.55">5521 16757 0,'35'-35'531,"-17"17"-515,17-17-16,36-71 31,-18 35 0,-36 36-31,1-35 32,17 17-17,0 35 16,-17 0-15,0 18 0,17-35 15,0 0-15,1 17-1,-36 0-15,35-34 47,-18 52-47,1 0 16,-18 17 31,0 36-1,0 0-30,0 18 0,18-1-1,-18-52 1,35 70 15,-17-35-15,-18-35-1,17 34 1,-17-34-16,18 17 16,-18-17 15,0 35 0,0-35-31,0-1 31,-18-17 32</inkml:trace>
  <inkml:trace contextRef="#ctx0" brushRef="#br0" timeOffset="3303.06">6068 16633 0,'0'-17'812,"-18"17"-765,0 0-16,1 0-15,-1 0-1,1-18-15,-1 18 16,-35 0 31,35 0-31,1 0 15,-1 0-31,0 0 62,1 0-46,-1 0 15,1 0-31,-1 0 16,0 0 15</inkml:trace>
  <inkml:trace contextRef="#ctx0" brushRef="#br0" timeOffset="5215.52">6473 16016 0,'18'0'453,"-18"18"-438,18 17 17,-1-35-17,1 18 1,0-1-16,-18 1 31,17 35 0,-17-36-15,18 1 0,-18 0-1,18 17 16,-18 0-15,0-17-16,0 35 31,0-18 1,0-17-17,0-1-15,0 1 16,0 17-1,0 1 17,0-19-17,0 1 1,-18 0 0,0 34-1,1-34 16,-1 0-31,0-1 16,18 1 0,0 0-16,-35 35 47,35-18-47,-18 0 31,1-17-16,17-1-15,-18 1 16,18 0 0,-17-1-1,-1 1 1,0-18 15,1 0-15,-1 0 31,0 0-32,1 0 17,17 18-17,0-1 1</inkml:trace>
  <inkml:trace contextRef="#ctx0" brushRef="#br0" timeOffset="18757.28">811 8149 0,'18'0'172,"-18"18"-156,53-1 15,-18 1-31,0 0 16,1-1 15,34-17 0,-52 0 1,0 0-17,-1 0 1,1 0-16,-18-17 15,35-1 17,-35 0-17,35 18 32,-17 0 16,-18-17-1,0-1-31,-35 18-15,17 0 0,1 0 15,-1 0-31,-17-17 16,35-1-1,-36 18 1,19-18-1,17 1 1,-18 17 0,18-18-1,-18 0 1,1-17 0,17 17-1,0-17 1,-18 18-1,0-1 32,18 36 16,0-1-48,18-17 1,-18 35 0,18-17-1,17-18 1,-17 18 0,-18-1-1,17 1 1,1 0-1,-18-1 1,18 1 15,-1-18-15,1 18 0,0-1 30,-1-17-30,-17 18 0,18-18-1,-1 0 1,1 0 15,-18 17 47,0 1-46,-18-18-32,1 35 15,-18 1 1,17 17-16,0-18 15,-35 106 1,0-35 0,36-36-1,-1-17 17,0-35-32,18 17 15,0-17 1,-17-1-16,17 1 31,-18-18-15,1 0 31,17-35-16,0 17-16,0 1 1,0-1 0,0 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2-02T19:17:07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25453 12259 0,'-18'0'203,"-17"-35"-187,0 17 0,-1 0-16,1 1 0,-141-18 31,88 17-15,-54 18-1,1-35 1,-35 35 15,70 35-15,36-17-1,-54-1 1,18-17 0,-35 18 15,35-1-16,71-17 1,-71 0 15,71 18-15,0 0 0,17-18-1,0 17-15,-17-17 0,0 36 31,0-19-15,17-17-16,-35 0 16,18 0-1,-36 18 1,36 0 0,-36-18-1,1 0 1,17 0 15,0 0-15,0 0-16,35 0 15,-52 0 17,52 0-17,-17 0 1,-18 17 15,35-17-15,1 18-16,-19-18 31,1 0-15,18 0 15,-1 0-31,-17 0 47,35-18-32,-18 18-15,0 0 16,1 0 0,-1 0 46,18-17-31,-18-1-15,1 0 15,-1 1 0,0-1-15,1 18 0,-1 0 15,18-18-15,-35 1 15,17 17-16,1 0 1,-1 0 0,0 0 46,18 17 16,0 1-31,18 0-31,0-18-1,-1 0 17,1 0-17,0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2-02T19:24:26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7355 11130 0,'0'-18'360,"0"1"-345,0-1 17,0 1-17,-17 17 32,-19 0-31,1 17-1,18 18-15,-19-35 32,-17 18-17,36-18-15,-1 18 16,0-18-1,-34 0 17,16 0-17,19 0 32,-1 0-47,0 53 31,18-36 1,-17 1-32,17 0 15,-18-18 1,0 17 0,18 1 15,0-36 0,0 1-15,36-36-1,-19 0-15,1 17 16,17-34-16,1-1 31,-19 36-31,1-35 16,-1 52-16,1-35 15,-18 35 1,18 18 0,-18-17-16,0-19 31,0 19 0,0 34 47,0 1-78,0 0 16,0-1 0,0 1-1,0 0 1,0 17-16,0 0 31,-18-17-31,18-1 0,0 19 16,-35-1-1,17 0 1,-17 18 0,17-18-16,-17 1 15,17-19 1,-17 19-1,17-1 1,1-17 0,-18-1-1,17 1 1,0 17 0,18-17-1,-35-1 16,35 1-31,0 0 47,18-18 47,-1 0-63,1 0-15,17 0 15,-17 0-31,-1 0 16,1 0 15,17 0-31,-17 17 16,0 19 15,-1-36-15,1 0-16,0 35 31,-1-35-31,1 0 15,17 0 1,-17 18 15,17-1-15,-17 1 0,17-18-1,-35 17-15,18-17 16,-1 0-1,18 0 17,-17 0-17,0 18 1,-1-18 0,1 0 93,-53-35-78,-36-18-31,-17 18 16,-71-71-16</inkml:trace>
  <inkml:trace contextRef="#ctx0" brushRef="#br0" timeOffset="13300.46">22190 15381 0,'17'0'219,"1"0"-203,0 0-1,-1 0-15,1 0 16,0 0 15,-1 0-31,1 0 16,17 0-1,0 0 1,-17 0 15,17 0-31,-17 0 16,0 0-1,-1 0 17,18 0-17,1 0 1,-1 0 15,-17 0-15,-1 0-1,1 0 1,0 0 15,-1 0-15,-17-18 62</inkml:trace>
  <inkml:trace contextRef="#ctx0" brushRef="#br0" timeOffset="16789.97">18662 6473 0,'0'18'235,"0"0"-220,0-1-15,-18 36 16,18-35-1,-17 35 17,-1-35-32,18 17 15,0-18 17,0 19-17,0-19 1,0 19-1,0-19 17,0 1-17,0 0 1,18-18 0,-18 17-1,35 1 32,-17-18 0,-1 0-31,1 0-16,35 0 31,-18 0-16,0 0 1,-17 0 0,53 0-1,-36 0 1,0 0 0,18 0-1,-35 0 1,17-18-1,18-17 17,-18 0-32,0 17 15,1-53 17,-19 19-1,-17-1-16,0 17 1,0 19 0,-17-19-1,-1 19 1,0-19 0,1 36-1,-1-52 16,0 34-31,1-17 16,17 17 0,-18-35-1,1 53 17,17-35-17,-18 17 1,0 18-1,-17 0 1,17 0 0,1 0-1,-19 18 1,-16-18 0,-37 70 15,72-70-16,-1 18 1,-53 0 15,71-1-15,-17-17-16,-1 18 31,1 0-15,-19 17-1,19-35 1,17 17 15,-18 19-15,18-1 0,0-17 15,0-1-31,0 19 47,0-19 78</inkml:trace>
  <inkml:trace contextRef="#ctx0" brushRef="#br0" timeOffset="21159.14">1164 12100 0,'18'0'407,"-1"0"-392,1 0 1,0 0-16,17 0 15,0 0 17,1 0-17,-1 0 1,0 0 0,-17 0-1,-1 0 1,1 0-1,0 0 1,17 18 15,-17-18-15,-1 0 0,1 0 15,0 0-31,-1 0 31,-34 0 94,-1-18-94,0 18-31,1 0 16,-1-17 0,0-19 15,1 19-16,17-19 1,-18 36-16,0 0 16,18-35 15,-17 18-15,17-1-1,0 0 1,0 1 31,0-1 0,0 36 109,0-1-125,0 1-15,0 0-1,17-18 1,-17 35 0,18-18 15,-18 1-16,0 0-15,0-1 32,18-17-32,-18 18 15,17 0 1,-17-1 15,0 1 16,0 0-16,18-1 16,-18 1 47,0-1-16,0 1-47,-18-18-15,18 18 0,-35-1-1,-18 19 16,18 17-15,17-53 0,1 0-1,-1 35 1,0-18 0,-17 19-1,17-19 16,1-17 1,17 18-32,-18-18 15,18 18 17,0-1-32,0 1 78,18-18 31,-1 0-93</inkml:trace>
  <inkml:trace contextRef="#ctx0" brushRef="#br0" timeOffset="188586.91">22754 6526 0,'18'0'235,"-1"0"-220,19 0 1,-19 18 0,-17 0-1,36-18 1,-19 0 0,1 0-1,0 0 16,-1 0-31,1 0 16,-1 0 15,-17-36 219,0 19-234,0-1 0,0 0-16,-17 18 0,17-17 15,-18-1 1,18 1-1,-17-1-15,17 0 16,0 1-16,-18 17 16,18-18-1,0 0 17,0 1-32,0-1 15,18 0 32,-18 1-31,17 17-1,-17 17 63,-17 19-62,17 17 15,-18 0 1,18-36-1,0 1-31,0 17 31,0-17-31,0-1 16,0 1-16,0 0 15,-18-18 17,18 17-32,0 1 31,0 0-31,0-1 15,0 1 1,0 0 15,0-1-15,0 1 0,-17-18-1,17 17 16,0 1-31,0 0 32,-18-18-17,0 0 32,1 0-16,17 17 1,-18 1-32,-17-18 31,17 18-15,1-1-1,-1 19 1,0-36-1,1 17-15,-1 1 32,0-1-17,1 19 1,-1-19 0,0 1-16,18 0 15,-17-18 1,17 17 15,-18-17-31,18 18 16,-18-18-1,18-18 110,18 18-109,-18-17 0</inkml:trace>
  <inkml:trace contextRef="#ctx0" brushRef="#br0" timeOffset="193010.27">17762 11571 0,'18'0'360,"0"0"-329,-1 0-15,1 0 15,0 0 0,-1 0-15,1 0 15,17 0 0,-17 0-31,-1 0 47,1 0-47,0 0 16,-1 0 15,19 0 0,-19 0 16,1 0-16,0 0 1,-1 0-17,-34 0 110,-1 0-109,0 0 15,-35 0 0,36 0-15,-19 0 0,36-18-1,-35 18 1,35-17-1,-18-1-15,1 1 32,17-1-32,-18 18 15,1-53 17,17 35-17,0 1 1,0-1-1,0 0 32,-18 18-31,18-17-16,-18 17 47,1 0-16,-1 0-15,18-18-1,0 36 79,0-1-47,18-17-31,-1 18-16,-17 17 31,18-35-16,0 36 1,17-19 0,-18-17-1,1 0 1,17 18 15,-17 0-15,0-1-16,-1-17 15,1 18 17,0-18-17,-1 0 17,1 0-32,-18 17 15,18-17 1,-18 18-1,0 0 48,0-1-32,-18-17 0,0 18-15,18 0-16,-17-1 16,17 1-1,-18 0 1,0-18-16,-17 53 31,0-36-15,17 18 15,18-17-15,-35 0-16,17-1 15,-17 19 32,17-36-31,1 0 62,17-18 47,0 0-94,0 1-31,17-19 31</inkml:trace>
  <inkml:trace contextRef="#ctx0" brushRef="#br0" timeOffset="13553.16">30780 5715 0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7T20:53:58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4624 6586 1839 0,'0'0'0'0,"0"0"160"0,0 0-160 0,0 0 0 16,8-12 0-16,-8 12 0 0,-1-15 5408 0,-3 5 1056 16,4 10 192-16,-9-11 64 0,-5 2-4048 0,0 4-816 15,-8-1-144-15,-1 1-48 0,-4-2-560 0,0 0-112 0,-5-2-32 0,-4 2 0 16,1-2-288-16,-3 3-64 0,3 3-16 0,-12 1 0 15,-8 4-208-15,-4 1-64 0,-4 3 0 0,-5 1 0 16,1 3-320-16,-3 3 144 0,-5 1-144 0,5 1 0 16,6 2 0-16,-8 1 0 0,-4 5 0 15,-1 1 0-15,-5-3 176 0,3 2-176 0,-5 8 160 0,6-3-160 16,-5 5 176-16,7 2-176 0,-1 3 192 0,0-3-192 16,-5 1 192-16,0 0-64 0,1 1 0 0,3 3-128 15,1 1 256-15,0 2-48 0,7 1-16 0,2 1 0 16,2 0 0-16,2 1 0 0,-4 1 0 0,-1 1 0 15,-3 4-48-15,4 5-16 0,4-2 0 0,1 8 0 16,4-2-128-16,4 6 0 0,2 7 0 0,6 1 0 16,2-6 0-16,8 5 0 0,-4-3 0 0,5 1 0 15,0-3-160-15,4 3 160 0,4-3 0 0,1 3-144 16,5 1 144-16,3-3 0 0,3-4 0 0,5-5 0 16,2 1 0-16,6-3 0 0,1 4 0 0,4-4 0 15,6-2 0-15,5 0 0 0,1-2 0 0,4 1 0 16,2-3 128-16,7 1-128 0,5-4 128 0,7 0-128 0,-7-4 128 15,6-1-128-15,1-4 128 0,7 0-128 0,4-1 0 16,8 1 0-16,0 0 0 0,7-4 128 0,8 4-128 0,0-1 0 16,0-6 0-16,4-2 0 0,-3-2 0 0,6 1 0 15,-2-3 0-15,8 1 0 0,4-4 0 0,6-2 0 16,4-3 0-16,0 1-128 0,0-1 128 0,9-8 0 16,4 3 0-16,1-6 0 0,4 3 0 0,0-7 0 15,0 3 0-15,3-7 0 0,4 3 0 0,5-4 0 0,3-4 0 0,-1 4-128 16,-2-3 128-16,2-6 0 0,4-5 0 15,2-1 0-15,3-3 0 0,-2-5 0 0,-7-4 0 0,8 1 0 16,1-7 0-16,0 1 0 0,-4-4 0 16,-1-5 0-16,0 0 0 0,1-3 0 0,3-6 0 15,-5 0 0-15,-2 3 0 0,-1-3 0 0,-2 0 0 16,2-4 0-16,-3-5 0 0,-2 1 128 0,-6-7-128 16,-3 3 0-16,-4 1 0 0,4-2 0 0,-3-1 0 0,-3-4 0 15,-7 4 0-15,-10-2 0 0,-4-2 0 0,-5-5 128 16,-4-2-128-16,-5-2 128 0,-7 0-128 0,-4 0 128 15,-7 0 16-15,-4 0 16 0,-5 4 0 0,-12-4 0 16,-5 1 304-16,-9-1 64 0,-10 0 16 0,-9 2 0 16,-6 3 96-16,-12 3 0 0,-10 1 16 0,-13 2 0 15,-10 0-32-15,-17 3-16 0,-5 1 0 0,-10 1 0 16,-8 2-256-16,-10 2-48 0,-8-2-16 0,-14 7 0 0,-14-2-288 16,-7 8 0-16,-8-2 0 0,-10 6 0 15,-7 0 0-15,-6-1 0 0,-5 2 0 0,-7 3-192 0,-9-1 32 0,-1-2 16 16,1-2 0-16,-3 4 0 0,-6-3-112 0,-1 10 0 15,7 2-16-15,-10 7 0 16,-14 5-176-16,6 9-16 0,3 7-16 16,-6 13-13664-16,-6 10-2720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31T19:11:11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4921 9596 0,'-35'17'282,"-18"-17"-267,18 18 1,-1-1-16,-34 1 16,-18 17-16,35-35 15,-53 36 1,0-1-1,36-17 1,52 17-16,0-35 16,-17 17-1,17 1 1,1 0 0,-1-18-1,1 0 16,17-18 32,0 0-32,0 1-15,0-1-16,35 18 15,0-53 1,0 0 15,-17 18-31,70 0 32,-35 17-32,-18-17 15,1 17 1,17 1-1,-18-19 17,0 36-1,-17 0-15,17 0-1,-17 0 16,-1 0-15,-34 18 62,-54 70-47,36-70-31,17 35 0,1 0 16,-54 35 0,53-35-16,-35 17 15,1 1 1,-1-1 15,53-34-15,-36-19-1,36 1 1,-17 0 0,-1-18-1,0 0 1,1 0 0,-1-18 15,1 18-16,17-18 1,-18 1 0,0-1 15,36 18 16,0 0-32,-1 0 1,1 18 0,35-18-16,0 17 31,-36-17-31,19 0 16,34 36-1,18-1 1,18 0-1,-35 0 1,34 18 0,-34-35-1,-53 0 17,-1-18-32,19 35 15,-19-35 1,1 18 15,0-18-15,-1 0-1,1 0 1,-1 0 15,-17-18-15,0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31T19:19:12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30286 2999 0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31T19:22:53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12136 13723 0,'0'-18'297,"-36"18"-281,-34-17-1,34-1 1,-16 18-1,-37-18-15,-34-34 32,-1 34-17,36 0 1,35 1-16,-53-19 31,36 19-15,-54-19-1,89 36 1,-35-17-16,-36-18 31,35-1-15,1 36 0,52 0-1,-17 0 16,17 0-15,18 36 0,0-19 15,0 1-31,0-1 31,0 1-15,18 17-1,-1-17 1,-17 0 0,0-1-1,18-17 17,0 18-32,-1-18 15,1 0 1</inkml:trace>
  <inkml:trace contextRef="#ctx0" brushRef="#br0" timeOffset="2719.45">11430 16245 0,'-35'0'437,"17"0"-421,-52 0 15,52 0-15,0 0-16,-35 0 16,0 0 15,0 0 0,1 0-15,16 0 15,1 0-15,17 0-1,-17 0 16,0 0-15,17 0 15,1 0-15,-1 0-16,-17 0 16,-1 0 15,1 0-16,17 0 1,1 0 0,-1 0-16,1 0 47,17 18 15,0 0-31,17-18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31T19:26:47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24095 1782 0,'17'0'172,"19"17"-157,-36 1-15,35-18 16,-17 17 0,-1-17-16,36 0 15,0 18 1,-18-18 15,1 18-31,-1-18 16,35 17 15,36 1-15,-53 0-1,-18-18 1,1 0-1,-19 0-15,36 0 32,0 0-17,-18 0 17,-52 0 46,-18 0-47,-1-18-15,1 0-16,-53 18 31,70 0-16,-52 0 17,34 0-17,1-17 17,0 17-17,35-18 1,17 18 78,1 0-79,0 0 32,-1 0-16,1 0-31,0 0 16,17 0 0,0-18-1,-17 18 1,35-17 15,-53-1-31,17 18 16,36-35-1,-35 0 17,0 35-17,-18-18-15,0 0 31,0 1-15,-18-1 0,18 0-1,-18 18 1,1 0 0,-1 0-1,-17 18 16,-1-18-15,36 18-16,-17-18 16,-1 0-16,1 0 31,-1 0 0,18 17-31,0 1 31,0 17 1,0-17-32,0 0 15,35 34 17,-17-52-17,-1 18 1,1 0-1,0 17-15,-18-17 16,35 17 0,-17-35-1,-1 35 17,1 0-17,0-35 1,-1 36 15,1-36-15,-18 17-1,17-17 17,-17-17 61,0-1-46,-17 18-16,-1 0-15,1 0 0,-1 0-1,0 18 1,1-1-16,-36 36 31,35-35-15,-35 52-1,18-70-15,17 36 16,1-19 0,-89 54 15,88-53-31,1-1 16,-36-17-1,0 36 16,35-36 1,18-18-1,0 0 0,0 1-31,18 17 16,-1-36-1,36 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31T19:28:45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25012 7214 0,'18'0'187,"-1"0"-187,1 0 16,-1 0-1,1 0 17,0 0-32,-1-35 31,1 17-31,0 1 16,-1 17-1,1 0 1,35-36 31,-35 36-47,-1 0 31,1 0-31,-1 0 16,1-17 15,0 17-31,-1 0 31,1 0-15,0 0-16,17 0 31,-17 0-15,-1-18-1,1 18 1,17 0 31,-17 0-47,-1 0 31,1 0 31,-18-17-46,0-1 0,-18 18-1,1 0 1,-1 0 0,0 0-16,18-35 31,-35 35-16,18-18-15,-36 18 32,35-18-32,18 1 31,-53 17 0,18-18-15,17 0 15,18 1 0,0-1 1,0 1-17,0 34 79,0 1-78,18 17-1,-1-35 1,-17 35-1,18-17 1,0 0 0,-1-1-1,1-17 1,-18 18 0,35-18 15,-17 0-16,0 0-15,-1 18 47,-17-1-31,0 1 0,18-18-1,-18 17 1,0 1-1,0 0 79,0-1-47,-18-17-31,18 18-16,0 0 15,-17-1 1,-1-17 0,-35 53-1,18-35 32,17-1-47,18 1 16,-35 0-16,17-1 15,1 1 1,-1-18 15,0 18-15,1-1-1,-1-17 1,18 18 0,18-18 62,-1 0-47,-17-18-31,18 18 16</inkml:trace>
  <inkml:trace contextRef="#ctx0" brushRef="#br0" timeOffset="11377.14">24536 13617 0,'17'0'297,"1"0"-297,17 0 16,36-17 0,-36-19-16,18 36 15,70-70 16,-52 52-31,35-17 16,-89 35 0,36-35-1,53-1 1,-70 1-16,-1 35 16,18-35 15,0 17-16,17-17 1,-35 17 0,-17 18-1,35-17 17,-53-19 14,0 1-30,0 17 0,-35-35-1,35 36 1,-53-1 15,53-17-31,-53 0 31,-18-1 1,18 36-1,18 0-15,18 0-16,-36 0 31,17 0-16,36 18 48,18-18-32,-18 18-15,18-18-1,17 0-15,-17 0 16,17 0-16,0 17 31,18-17-15,35 36 0,-70-36-1,17 0 1,0 17-1,-17-17 17,-18 18-32,0-1 15,0 1 1,0 0 15,0 17-31,-18-35 47,1 35-47,17-17 16,-36 52-1,-34 72 1,-1-37 0,18-34-1,36-53 1,17 17-1,0 0 1,-18 0 15,18-17-31,0 0 32,-17-18 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31T19:33:24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2011 14799 0,'0'18'344,"-18"-1"-328,1 1-1,-1 17 17,-17 0-32,35-17 15,-36 35 17,36 0-17,-17-18 1,-1-17-1,0 17 17,18-17-17,-35 35 17,18-18-17,-1 0 1,18-17-16,0 0 15,-18 17 1,1 0-16,-19-17 16,36-1-1,-17 19 1,-1-19 15,18 1 47,0-36 157,-18 1-220,1-1 1,-1 18 0,18-18-1,-17 18 1,17-17-1,-18 17 1,0-18 0,18 0 15,0 1-15,0-1 15,-17 1-16,-1 17 32,18-18-15,-18 18-1,18-18 0,0 1-15,0-1 31</inkml:trace>
  <inkml:trace contextRef="#ctx0" brushRef="#br0" timeOffset="7153.84">1393 15857 0,'0'18'656,"18"0"-609,-18-1-47,18 1 15,-1-18-15,1 18 16,0-1 15,-1-17-15,-17 18-1,36-1 32,-19 1-31,1-18 0,0 18-1,-1-1 1,-17 1 15,18-18-15,-1 18-1,-17-1 32,36 1-31,-19 17 15,1-35-31,0 18 16,-1-18 31,1 0-32,-18 17 16,18-17-15,-18 18 0,17 0-1,1-18 1,-1 17 0,-17 1 15</inkml:trace>
  <inkml:trace contextRef="#ctx0" brushRef="#br0" timeOffset="9220.34">1799 15787 0,'-17'0'750,"-1"17"-735,0 1 1,18 0 0,-17-1-1,17 1 1,-18-18-1,18 18 1,0-1 0,-18-17-16,1 18 0,-19 0 31,36 17-15,-17-18-16,-18 19 31,-18 17-16,35-36-15,0 19 16,-17 16 15,0-34-15,35 0-16,-18-1 16,18 1 15</inkml:trace>
  <inkml:trace contextRef="#ctx0" brushRef="#br0" timeOffset="13121.11">6544 9208 0,'18'0'218,"88"-36"-218,-54 19 16,1-1-16,71-35 16,87-53 15,-175 89-31,87-89 31,89-18 0,-142 71-15,36-17 0,18-18-1,17 35 1,-18-53 0,-17 53 15,-53 35-31,18-17 31,-18 0-31,-1-1 31,-16 36-31,-1 0 16,0-17 0,-17-1-1,0 1 1,-1 17-1,-17-36 17,0 19-17,-17 17 1,-1-18 0,0 0-1,1 18-15,-54-53 16,18 36-1,-35-54 1,-71 18 0,71 36-1,-35-1 32,105 18-47,0 0 16,1-18-16,-19 18 31,1 0-15,53 0 93,17 0-93,-17 0-1,-1 0 1,19 18-16,34 0 16,18-1-1,18 19 1,88 34-1,-123-70 1,-18 0 0,-36 0-1,-34 0 79,-1 0-63,18 18-15,0-1 15,0 1-15,0 0-1,0-1 1,0 1 0,-18 0-16,1-1 15,-1-17 1,-35 53 0,36-18 15,17-17 0,0 0-31,0 17 16,0 0 15,0 1-31,0-1 16,0-18-1,0 19-15,0 52 16,0-53-1,-18 18 17,18-18-17,-18-17-15,18 0 16,0 17 15,0-17-15,0-1-1</inkml:trace>
  <inkml:trace contextRef="#ctx0" brushRef="#br0" timeOffset="14655.4">7408 8202 0,'0'35'391,"0"-17"-391,18-18 16,-18 35-16,35 71 15,-35-53 1,18 53-1,17 53 1,0-54 0,-17 19-1,35 35 1,-53-36 15,0-70-15,0-35-16,0 35 15,0-18 1,0 0 0,0-17-1,0 35 17,0-18-17,0-17-15,0-1 16</inkml:trace>
  <inkml:trace contextRef="#ctx0" brushRef="#br0" timeOffset="18603.72">2046 16545 0,'0'18'500,"0"0"-500,-35 34 15,35-16 1,-18 17 0,-17-18-1,35-17-15,-35 35 32,35-36-32,-36 54 31,36-54-31,-17 36 15,17 0 1,-36 0 0,19 0 15,-1-35-15,1 35 15,-1-36-31,18 18 15,-18-35 17,18 18-17,-17-18 1,17 18-16,-18-18 47,0 0-32,1 0 17,17-18-1,-18 18-15,0-18-1,1 1 1,-1-1-1,1 1 1,-19-1 0,36 0-16,0 1 15,-17 17 1,-19-18 15,36 0 0,0 1-15,-17-1 15,17 0 1,-18 18-1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4.28571" units="1/cm"/>
          <inkml:channelProperty channel="T" name="resolution" value="1" units="1/dev"/>
        </inkml:channelProperties>
      </inkml:inkSource>
      <inkml:timestamp xml:id="ts0" timeString="2023-01-31T19:37:23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21696 9613 0,'0'35'390,"-18"1"-358,-17 52-32,17 0 15,-17-17 1,0 17 15,35-70-31,-18 34 31,18 19-15,0-53 0,-18 35-1,18-18 1,-17 0 0,-1 0-16,1 18 15,-1-17 1,18-1-16,-18-17 15,1 17 1,-1 0 0,18 0-1,-18-17 1,18 0 15,0-1-31,-17-17 47,17-17-31,-18 17-1,18-18 1,-18 18 0,18-18-16,-17 18 46,17-17-46,-18 17 16,18-36 15,-18 36-15,18-17 0,-17-1-1,-1 1 16,1-1-15,17 0 0,-18 1-16,18-1 15,-18 0 1,18 1 0,-17-1 15,-1 18 0,0 0 47</inkml:trace>
  <inkml:trace contextRef="#ctx0" brushRef="#br0" timeOffset="27427.04">21713 10883 0,'-17'0'485,"17"35"-485,-18-17 15,18 17 16,0-17-31,-17 17 16,-1 18 15,18-18-31,-18-17 0,18 53 32,-17-18-1,17-36-31,-18 19 15,18-1 1,-18-18 0,18 36-1,-17-35 1,17 0 15,-18 35-15,0-36-16,1 36 31,-1-18 0,18-17-31,0 17 16,-17 18 0,-1-35-1,0 52 1,1-34 15,-1-1-15,0-17-1,1-1 17,17 1-17,-18-18 16,0 0 16,1 0-31,17-18 0,-18 1-1,0 17 1,1 0 15,-1 0 16,1-18-16,17 0-15,-18 18-1,18-17 1,-35-1 0,17 0 15,18 1-15,-18 17 15,18-18-16,-17 1 1,-1-1 0,18 0 15,0 1-15</inkml:trace>
  <inkml:trace contextRef="#ctx0" brushRef="#br0" timeOffset="47787.25">21502 12259 0,'0'35'422,"0"-17"-407,0 0 1,0-1-16,-18 1 16,-17 35-16,17 0 15,1 0 1,-1 0-1,-17 35 1,17-18 0,0 1 15,1-1 0,-1 1-15,0-36 15,18 1-15,0-1-1,-17 0 17,17-17-17,0 17 1,-18-17-1,1-18 17,-1 0-17,18-18 17,-35 0-17,-1-17 16,36 0-15,0 17 0,-17 1-1,17-1-15,-18 18 32,0-18-32,1 18 31,-1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B0141-6C96-6E4F-B18A-E897BAAAEE8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E7D8-D722-954C-B892-0C8992D6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6270e8f3e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6270e8f3e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60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6270e8f3e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6270e8f3e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C++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6270e8f3e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6270e8f3e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Anybody who knows the name can still call </a:t>
            </a:r>
            <a:r>
              <a:rPr lang="en-US" dirty="0" err="1"/>
              <a:t>rand_mod</a:t>
            </a:r>
            <a:r>
              <a:rPr lang="en-US" dirty="0"/>
              <a:t>::whatever.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5576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0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6270e8f3e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6270e8f3e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270e8f3ed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270e8f3ed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270e8f3ed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270e8f3ed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298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0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6270e8f3e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6270e8f3e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6270e8f3ed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6270e8f3ed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6270e8f3ed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6270e8f3ed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OO languages are a spectrum – a language can be a little bit OO, or very OO. We’re going to go through features, starting from ones that are in almost every OO language and moving into more specific ones.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Java, how do you write a program that runs? With objects. How do you print to the command line? With objects.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743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6270e8f3e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6270e8f3e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means that </a:t>
            </a:r>
            <a:r>
              <a:rPr lang="en-US" dirty="0" err="1"/>
              <a:t>TSList</a:t>
            </a:r>
            <a:r>
              <a:rPr lang="en-US" dirty="0"/>
              <a:t> *is* a timestamp, so the list gets a timestamp when it is created.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807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6270e8f3e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6270e8f3e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6270e8f3ed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6270e8f3ed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4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286628b1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286628b1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286628b1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286628b1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929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6286628b1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6286628b1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11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6270e8f3ed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6270e8f3ed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OO languages are a spectrum – a language can be a little bit OO, or very OO. We’re going to go through features, starting from ones that are in almost every OO language and moving into more specific ones.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085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286628b1b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286628b1b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099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6270e8f3ed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6270e8f3ed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OO languages are a spectrum – a language can be a little bit OO, or very OO. We’re going to go through features, starting from ones that are in almost every OO language and moving into more specific ones.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4637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6286628b1b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6286628b1b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291b44105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291b44105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a language with inheritance, class types work a bit differently than types like int or float.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236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291b44105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291b44105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6291b44105_0_1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6291b44105_0_1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0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291b44105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6291b44105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Subtype polymorphism naturally leads into the question of “which method do we call?”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98312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6291b44105_0_1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6291b44105_0_1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Overriding is the thing we do in code that makes dynamic dispatch happen when the program runs.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42597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6177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291b44105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6291b44105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95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Encapsulation is the idea that each data structure/program component is its own thing – its implementation details aren’t exposed to the rest of the world, and its implementation is separate from any other code we might write.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643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09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Java, overriding only happens under very specific conditions.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64381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86233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5586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6757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04350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6227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overloaded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00466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overloaded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64139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overloaded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43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6270e8f3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6270e8f3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Highlight differences in how they are declared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9602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Highlight differences in how they behave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6234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Highlight differences in how they behave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9527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54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3233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91b44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91b44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39803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https://www.polleverywhere.com/discourses/jvM4Bh4KFn7MtxIjjl5Gn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5A473-D754-608E-5984-30F9ADB957F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6270e8f3e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6270e8f3e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Programming language designers have been thinking about encapsulation for a very long time.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6270e8f3e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6270e8f3e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Here’s something we might do in a language that doesn’t have any kind of module or class system – use scope.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variables functions aren’t in scope outside of list(), so there’s no way for the client to access them.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6270e8f3e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6270e8f3e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42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6270e8f3e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6270e8f3e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we want to be able to call add from outside! And first should still exist, even if we can’t access it.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426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top sign at night&#10;&#10;Description automatically generated">
            <a:extLst>
              <a:ext uri="{FF2B5EF4-FFF2-40B4-BE49-F238E27FC236}">
                <a16:creationId xmlns:a16="http://schemas.microsoft.com/office/drawing/2014/main" id="{196158C0-D9E4-0A41-8BC4-67465C1CB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335" r="125" b="7249"/>
          <a:stretch/>
        </p:blipFill>
        <p:spPr>
          <a:xfrm>
            <a:off x="1" y="0"/>
            <a:ext cx="12198476" cy="6869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E1EB4-1B9E-9B42-9851-40EDE4E9E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AE96F-8C19-B84A-9D72-E290801E02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CFE74584-2B99-AD46-8276-5D67B3BAFA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indent="0">
              <a:buNone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EDE74F-6A6C-D245-A2F7-AF33D4F82089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8A564-DF31-EB4F-92C5-0CB102634556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70217A-54DB-C548-A0A7-1FD3481E7E6B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BB8F08-91B9-BB49-B4CC-FCBBC9F8F9F4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20AC43A-2F01-1D4A-A4C6-38EADAD979B2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80BFC2-1849-9D4E-BCF4-E5DDEA5745BB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EED28A-2EB4-F943-83C4-93634E5BBAC2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52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64F006E-8043-5441-A033-5553A09E181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570231" y="2332015"/>
            <a:ext cx="4616816" cy="3367763"/>
          </a:xfrm>
          <a:custGeom>
            <a:avLst/>
            <a:gdLst>
              <a:gd name="connsiteX0" fmla="*/ 2913757 w 4616816"/>
              <a:gd name="connsiteY0" fmla="*/ 0 h 3367763"/>
              <a:gd name="connsiteX1" fmla="*/ 4616816 w 4616816"/>
              <a:gd name="connsiteY1" fmla="*/ 0 h 3367763"/>
              <a:gd name="connsiteX2" fmla="*/ 4616816 w 4616816"/>
              <a:gd name="connsiteY2" fmla="*/ 3367763 h 3367763"/>
              <a:gd name="connsiteX3" fmla="*/ 0 w 4616816"/>
              <a:gd name="connsiteY3" fmla="*/ 3367763 h 3367763"/>
              <a:gd name="connsiteX4" fmla="*/ 0 w 4616816"/>
              <a:gd name="connsiteY4" fmla="*/ 774269 h 3367763"/>
              <a:gd name="connsiteX5" fmla="*/ 789262 w 4616816"/>
              <a:gd name="connsiteY5" fmla="*/ 774269 h 3367763"/>
              <a:gd name="connsiteX6" fmla="*/ 1231250 w 4616816"/>
              <a:gd name="connsiteY6" fmla="*/ 1206069 h 3367763"/>
              <a:gd name="connsiteX7" fmla="*/ 1673238 w 4616816"/>
              <a:gd name="connsiteY7" fmla="*/ 774269 h 3367763"/>
              <a:gd name="connsiteX8" fmla="*/ 2913757 w 4616816"/>
              <a:gd name="connsiteY8" fmla="*/ 774269 h 336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6816" h="3367763">
                <a:moveTo>
                  <a:pt x="2913757" y="0"/>
                </a:moveTo>
                <a:lnTo>
                  <a:pt x="4616816" y="0"/>
                </a:lnTo>
                <a:lnTo>
                  <a:pt x="4616816" y="3367763"/>
                </a:lnTo>
                <a:lnTo>
                  <a:pt x="0" y="3367763"/>
                </a:lnTo>
                <a:lnTo>
                  <a:pt x="0" y="774269"/>
                </a:lnTo>
                <a:lnTo>
                  <a:pt x="789262" y="774269"/>
                </a:lnTo>
                <a:lnTo>
                  <a:pt x="1231250" y="1206069"/>
                </a:lnTo>
                <a:lnTo>
                  <a:pt x="1673238" y="774269"/>
                </a:lnTo>
                <a:lnTo>
                  <a:pt x="2913757" y="77426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D62F4-36E2-9844-986C-C107EAF0C998}"/>
              </a:ext>
            </a:extLst>
          </p:cNvPr>
          <p:cNvSpPr/>
          <p:nvPr userDrawn="1"/>
        </p:nvSpPr>
        <p:spPr>
          <a:xfrm rot="5400000">
            <a:off x="1265617" y="2179453"/>
            <a:ext cx="118034" cy="798062"/>
          </a:xfrm>
          <a:prstGeom prst="rect">
            <a:avLst/>
          </a:prstGeom>
          <a:solidFill>
            <a:srgbClr val="F5B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8903ABD-AD25-5A44-84EC-474AFF0750FD}"/>
              </a:ext>
            </a:extLst>
          </p:cNvPr>
          <p:cNvSpPr/>
          <p:nvPr userDrawn="1"/>
        </p:nvSpPr>
        <p:spPr>
          <a:xfrm>
            <a:off x="579241" y="577662"/>
            <a:ext cx="3904747" cy="2960422"/>
          </a:xfrm>
          <a:custGeom>
            <a:avLst/>
            <a:gdLst>
              <a:gd name="connsiteX0" fmla="*/ 0 w 3904747"/>
              <a:gd name="connsiteY0" fmla="*/ 0 h 2960422"/>
              <a:gd name="connsiteX1" fmla="*/ 3904747 w 3904747"/>
              <a:gd name="connsiteY1" fmla="*/ 0 h 2960422"/>
              <a:gd name="connsiteX2" fmla="*/ 3904747 w 3904747"/>
              <a:gd name="connsiteY2" fmla="*/ 2528622 h 2960422"/>
              <a:gd name="connsiteX3" fmla="*/ 2664228 w 3904747"/>
              <a:gd name="connsiteY3" fmla="*/ 2528622 h 2960422"/>
              <a:gd name="connsiteX4" fmla="*/ 2222240 w 3904747"/>
              <a:gd name="connsiteY4" fmla="*/ 2960422 h 2960422"/>
              <a:gd name="connsiteX5" fmla="*/ 1780252 w 3904747"/>
              <a:gd name="connsiteY5" fmla="*/ 2528622 h 2960422"/>
              <a:gd name="connsiteX6" fmla="*/ 0 w 3904747"/>
              <a:gd name="connsiteY6" fmla="*/ 2528622 h 296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747" h="2960422">
                <a:moveTo>
                  <a:pt x="0" y="0"/>
                </a:moveTo>
                <a:lnTo>
                  <a:pt x="3904747" y="0"/>
                </a:lnTo>
                <a:lnTo>
                  <a:pt x="3904747" y="2528622"/>
                </a:lnTo>
                <a:lnTo>
                  <a:pt x="2664228" y="2528622"/>
                </a:lnTo>
                <a:lnTo>
                  <a:pt x="2222240" y="2960422"/>
                </a:lnTo>
                <a:lnTo>
                  <a:pt x="1780252" y="2528622"/>
                </a:lnTo>
                <a:lnTo>
                  <a:pt x="0" y="252862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93B8012-2B1D-D54D-A1E8-75549C1F25DE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925603" y="857033"/>
            <a:ext cx="3194705" cy="165576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bg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E34DDA-642A-EA49-946E-940E58023E58}"/>
              </a:ext>
            </a:extLst>
          </p:cNvPr>
          <p:cNvGrpSpPr/>
          <p:nvPr userDrawn="1"/>
        </p:nvGrpSpPr>
        <p:grpSpPr>
          <a:xfrm>
            <a:off x="4320090" y="914400"/>
            <a:ext cx="5124530" cy="945597"/>
            <a:chOff x="966312" y="5217543"/>
            <a:chExt cx="5124530" cy="9455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0F6E85-0042-4A4F-853F-B64ACAAB186C}"/>
                </a:ext>
              </a:extLst>
            </p:cNvPr>
            <p:cNvSpPr/>
            <p:nvPr userDrawn="1"/>
          </p:nvSpPr>
          <p:spPr>
            <a:xfrm>
              <a:off x="5875690" y="5947988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A517F3CB-DED2-7C48-A01A-560B8DAF44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6312" y="5217543"/>
              <a:ext cx="5016954" cy="716679"/>
            </a:xfrm>
            <a:prstGeom prst="bentConnector3">
              <a:avLst>
                <a:gd name="adj1" fmla="val 100122"/>
              </a:avLst>
            </a:prstGeom>
            <a:ln w="28575" cap="rnd" cmpd="sng" algn="ctr">
              <a:solidFill>
                <a:schemeClr val="accent1"/>
              </a:solidFill>
              <a:prstDash val="sysDot"/>
              <a:miter lim="800000"/>
              <a:headEnd type="oval" w="lg" len="lg"/>
              <a:tailEnd type="non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BC2A8D-7F3D-3E40-AAAE-3B04DC76A07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531228" y="2332015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17DB94-C096-E44C-90B3-4DFE5191A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62A3860-5E11-CA44-9603-510CDEF15C9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662425" cy="6869838"/>
          </a:xfrm>
          <a:custGeom>
            <a:avLst/>
            <a:gdLst>
              <a:gd name="connsiteX0" fmla="*/ 0 w 6662425"/>
              <a:gd name="connsiteY0" fmla="*/ 0 h 6869838"/>
              <a:gd name="connsiteX1" fmla="*/ 6662425 w 6662425"/>
              <a:gd name="connsiteY1" fmla="*/ 0 h 6869838"/>
              <a:gd name="connsiteX2" fmla="*/ 6662425 w 6662425"/>
              <a:gd name="connsiteY2" fmla="*/ 889422 h 6869838"/>
              <a:gd name="connsiteX3" fmla="*/ 6201493 w 6662425"/>
              <a:gd name="connsiteY3" fmla="*/ 1538917 h 6869838"/>
              <a:gd name="connsiteX4" fmla="*/ 6662425 w 6662425"/>
              <a:gd name="connsiteY4" fmla="*/ 2188412 h 6869838"/>
              <a:gd name="connsiteX5" fmla="*/ 6662425 w 6662425"/>
              <a:gd name="connsiteY5" fmla="*/ 6869838 h 6869838"/>
              <a:gd name="connsiteX6" fmla="*/ 0 w 6662425"/>
              <a:gd name="connsiteY6" fmla="*/ 6869838 h 6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425" h="6869838">
                <a:moveTo>
                  <a:pt x="0" y="0"/>
                </a:moveTo>
                <a:lnTo>
                  <a:pt x="6662425" y="0"/>
                </a:lnTo>
                <a:lnTo>
                  <a:pt x="6662425" y="889422"/>
                </a:lnTo>
                <a:lnTo>
                  <a:pt x="6201493" y="1538917"/>
                </a:lnTo>
                <a:lnTo>
                  <a:pt x="6662425" y="2188412"/>
                </a:lnTo>
                <a:lnTo>
                  <a:pt x="6662425" y="6869838"/>
                </a:lnTo>
                <a:lnTo>
                  <a:pt x="0" y="68698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EDDA5C-735F-074F-A57E-0488C7A88C09}"/>
              </a:ext>
            </a:extLst>
          </p:cNvPr>
          <p:cNvSpPr/>
          <p:nvPr userDrawn="1"/>
        </p:nvSpPr>
        <p:spPr>
          <a:xfrm rot="5400000">
            <a:off x="7627518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EE7B47B-62A4-B14A-A89C-3D58B66EB2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182062" y="605971"/>
            <a:ext cx="4599981" cy="121712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4A20B48-160B-9649-B1CE-85B65B9D0670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1548" y="2288330"/>
            <a:ext cx="4609636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07ACF1-2B6C-7642-A0CB-9F4F4E132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2CF3F8E-EC04-F847-999A-B3D7E576A2CC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4CC1FD-76DF-974B-BD87-B700F1710DC0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A76F04-80A5-3643-81FA-D08DD3649189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5CD41CF-3ACD-3142-ABF5-56608ECEE68A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E0C15C-3C5D-324C-B928-05A09BFE5D9B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FF78A-0EDD-FE4B-8109-64A197029FC9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AD6F3B-C41A-D547-A9CC-98A1A104FAA7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03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50CAB3-8CF6-334B-833C-74BAFB60901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394338" cy="6869838"/>
          </a:xfrm>
          <a:custGeom>
            <a:avLst/>
            <a:gdLst>
              <a:gd name="connsiteX0" fmla="*/ 0 w 9394338"/>
              <a:gd name="connsiteY0" fmla="*/ 0 h 6869838"/>
              <a:gd name="connsiteX1" fmla="*/ 9394338 w 9394338"/>
              <a:gd name="connsiteY1" fmla="*/ 0 h 6869838"/>
              <a:gd name="connsiteX2" fmla="*/ 9394338 w 9394338"/>
              <a:gd name="connsiteY2" fmla="*/ 879698 h 6869838"/>
              <a:gd name="connsiteX3" fmla="*/ 8926504 w 9394338"/>
              <a:gd name="connsiteY3" fmla="*/ 1538917 h 6869838"/>
              <a:gd name="connsiteX4" fmla="*/ 9394338 w 9394338"/>
              <a:gd name="connsiteY4" fmla="*/ 2198136 h 6869838"/>
              <a:gd name="connsiteX5" fmla="*/ 9394338 w 9394338"/>
              <a:gd name="connsiteY5" fmla="*/ 6869837 h 6869838"/>
              <a:gd name="connsiteX6" fmla="*/ 9394338 w 9394338"/>
              <a:gd name="connsiteY6" fmla="*/ 6869838 h 6869838"/>
              <a:gd name="connsiteX7" fmla="*/ 0 w 9394338"/>
              <a:gd name="connsiteY7" fmla="*/ 6869838 h 6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338" h="6869838">
                <a:moveTo>
                  <a:pt x="0" y="0"/>
                </a:moveTo>
                <a:lnTo>
                  <a:pt x="9394338" y="0"/>
                </a:lnTo>
                <a:lnTo>
                  <a:pt x="9394338" y="879698"/>
                </a:lnTo>
                <a:lnTo>
                  <a:pt x="8926504" y="1538917"/>
                </a:lnTo>
                <a:lnTo>
                  <a:pt x="9394338" y="2198136"/>
                </a:lnTo>
                <a:lnTo>
                  <a:pt x="9394338" y="6869837"/>
                </a:lnTo>
                <a:lnTo>
                  <a:pt x="9394338" y="6869838"/>
                </a:lnTo>
                <a:lnTo>
                  <a:pt x="0" y="68698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771AE-249B-D94A-83CF-1E8D9DA9E2D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654988" y="2172058"/>
            <a:ext cx="2088872" cy="3527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10DA71-6BC0-4647-B511-77762CC81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5627FD-04A9-5C4B-ACCA-B89A15FDC0AD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E8A1B5-87FF-6343-AC2D-A7ADA29E51BF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A51CC3-B800-8645-ABAB-A61756E832EC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7DB241-DD42-8F4B-A43D-F13290D52264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08CB10-04D5-3C43-A405-40EC68E67170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B25189-AFC4-FB40-9C3D-9E439EEC7349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3F3ED0-D14F-8147-A921-6521AB443F76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7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DBF7A80-5B7C-9F42-B654-3D97F24769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2450"/>
            <a:ext cx="12207240" cy="5076493"/>
          </a:xfrm>
          <a:custGeom>
            <a:avLst/>
            <a:gdLst>
              <a:gd name="connsiteX0" fmla="*/ 0 w 12207240"/>
              <a:gd name="connsiteY0" fmla="*/ 0 h 5076493"/>
              <a:gd name="connsiteX1" fmla="*/ 12207240 w 12207240"/>
              <a:gd name="connsiteY1" fmla="*/ 0 h 5076493"/>
              <a:gd name="connsiteX2" fmla="*/ 12207240 w 12207240"/>
              <a:gd name="connsiteY2" fmla="*/ 5076493 h 5076493"/>
              <a:gd name="connsiteX3" fmla="*/ 2875238 w 12207240"/>
              <a:gd name="connsiteY3" fmla="*/ 5076493 h 5076493"/>
              <a:gd name="connsiteX4" fmla="*/ 2285366 w 12207240"/>
              <a:gd name="connsiteY4" fmla="*/ 4658397 h 5076493"/>
              <a:gd name="connsiteX5" fmla="*/ 1695495 w 12207240"/>
              <a:gd name="connsiteY5" fmla="*/ 5076493 h 5076493"/>
              <a:gd name="connsiteX6" fmla="*/ 0 w 12207240"/>
              <a:gd name="connsiteY6" fmla="*/ 5076493 h 50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240" h="5076493">
                <a:moveTo>
                  <a:pt x="0" y="0"/>
                </a:moveTo>
                <a:lnTo>
                  <a:pt x="12207240" y="0"/>
                </a:lnTo>
                <a:lnTo>
                  <a:pt x="12207240" y="5076493"/>
                </a:lnTo>
                <a:lnTo>
                  <a:pt x="2875238" y="5076493"/>
                </a:lnTo>
                <a:lnTo>
                  <a:pt x="2285366" y="4658397"/>
                </a:lnTo>
                <a:lnTo>
                  <a:pt x="1695495" y="5076493"/>
                </a:lnTo>
                <a:lnTo>
                  <a:pt x="0" y="507649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EF2A-7EC4-6643-AAB4-FC04463F982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4047" y="5546776"/>
            <a:ext cx="8469954" cy="8805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897B5F-A54D-B24A-88B4-76D97BC73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5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A30432-9933-4B48-95CA-3CBB67947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" t="36405" r="6492" b="2162"/>
          <a:stretch/>
        </p:blipFill>
        <p:spPr>
          <a:xfrm>
            <a:off x="1" y="0"/>
            <a:ext cx="12191998" cy="53561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F21616A-C704-404F-A86E-805C58FE2937}"/>
              </a:ext>
            </a:extLst>
          </p:cNvPr>
          <p:cNvGrpSpPr/>
          <p:nvPr userDrawn="1"/>
        </p:nvGrpSpPr>
        <p:grpSpPr>
          <a:xfrm>
            <a:off x="0" y="4660847"/>
            <a:ext cx="12207240" cy="2211441"/>
            <a:chOff x="0" y="4947861"/>
            <a:chExt cx="12191999" cy="221144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B58AC0-D47C-834F-A77C-763B85DE675E}"/>
                </a:ext>
              </a:extLst>
            </p:cNvPr>
            <p:cNvSpPr/>
            <p:nvPr userDrawn="1"/>
          </p:nvSpPr>
          <p:spPr>
            <a:xfrm>
              <a:off x="0" y="5368194"/>
              <a:ext cx="12191999" cy="1791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8C95D675-B0BC-EB40-9FF6-7626FDAE6F2B}"/>
                </a:ext>
              </a:extLst>
            </p:cNvPr>
            <p:cNvSpPr/>
            <p:nvPr userDrawn="1"/>
          </p:nvSpPr>
          <p:spPr>
            <a:xfrm>
              <a:off x="1623294" y="4947861"/>
              <a:ext cx="1318438" cy="4678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EF2A-7EC4-6643-AAB4-FC04463F982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4047" y="5546776"/>
            <a:ext cx="8469954" cy="8805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C3501D7-F30E-264E-AF2C-D97084560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54DFAEF-08B1-0749-8D94-10A4C296CAF4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9A4CAE-8303-AD47-B128-EE8F0BDA2891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EE418-1F78-1745-A3F7-2FEC324D45FA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5FF0E0-EAA0-EF42-B2F8-9117CD6C6DB8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E9D298-AE7C-5946-BE0B-EA87575AF50D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0E3373-CC30-5B41-B518-C11B9F5D1211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60ACE2-8C61-6544-97B9-2911E7CD428E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070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2BD7A6-6C56-F244-8493-B1FB0EAFC32B}"/>
              </a:ext>
            </a:extLst>
          </p:cNvPr>
          <p:cNvSpPr/>
          <p:nvPr userDrawn="1"/>
        </p:nvSpPr>
        <p:spPr>
          <a:xfrm rot="5400000">
            <a:off x="858639" y="771233"/>
            <a:ext cx="108945" cy="563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0EE15CA-686B-C74B-9536-A55F5764BE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8" y="527067"/>
            <a:ext cx="11333297" cy="4712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 of chart/graph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C7A9D820-5AD1-744A-A7F6-A014EED4258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27398" y="1346887"/>
            <a:ext cx="11333297" cy="4566551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F07123-CF57-5A42-93F0-0397C5749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30502-D208-4CE3-9449-5069A1EB56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6F23A0F-8B07-41DB-9E32-E4900869A41A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73FF6-0467-4247-A232-213D32259C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CS 474 S2021 - UIC - Prof. Luís Pina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110B6-87D8-4C3B-9E84-EC22971874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B1B37511-BD50-5349-9484-F00A0CB754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8" y="527067"/>
            <a:ext cx="11333297" cy="4712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 of chart/graph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25DE2-9BF3-1947-BA12-C9CD4A9724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398" y="1358900"/>
            <a:ext cx="11332815" cy="4554538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548D39-E300-BE43-A306-95818A7C7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A5B016-FA86-2347-9556-2BF69CA0FEF1}"/>
              </a:ext>
            </a:extLst>
          </p:cNvPr>
          <p:cNvSpPr/>
          <p:nvPr userDrawn="1"/>
        </p:nvSpPr>
        <p:spPr>
          <a:xfrm rot="5400000">
            <a:off x="858639" y="771233"/>
            <a:ext cx="108945" cy="563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058F9-E8EE-48C3-B513-69E8959E5E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86CCEDB-E794-4399-9A1F-6F6A3905B14A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D9D00-49FD-4599-9EF9-D74FB4FA48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CS 474 S2021 - UIC - Prof. Luís Pina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0D66B-9CC8-4353-AFDB-9725E32363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989B-293A-9B4F-A2D6-A0CC2F7796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13438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02374-1EF5-734D-8586-AD9638722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D9343-27C6-4D32-A984-16A434D779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36E8BA6-5442-4294-95FF-E637CBDB9BFB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CB2CB-09B2-4966-A340-A2EF1148F0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CS 474 S2021 - UIC - Prof. Luís Pina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CCFB0-2DAB-4995-8EB9-407F8C7FCD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6576300"/>
            <a:ext cx="12192000" cy="2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University of Illinois at Chicago</a:t>
            </a:r>
            <a:endParaRPr sz="1800"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159992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027423"/>
            <a:ext cx="11360800" cy="54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415777" y="645468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70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30BF11-739D-4460-A081-A634B28C790A}"/>
              </a:ext>
            </a:extLst>
          </p:cNvPr>
          <p:cNvSpPr/>
          <p:nvPr userDrawn="1"/>
        </p:nvSpPr>
        <p:spPr>
          <a:xfrm>
            <a:off x="855677" y="1585519"/>
            <a:ext cx="10570129" cy="260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>
            <a:noAutofit/>
          </a:bodyPr>
          <a:lstStyle>
            <a:lvl1pPr marL="0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3274"/>
            <a:ext cx="10058400" cy="4495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849F-5BA0-4887-9130-9C64D4931D8F}" type="datetime1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CS 474 S2021 - UIC - Prof. Luís Pina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83AD8ACD-29C2-4661-8CCF-56AFB7336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E919D6-E9C7-CC41-8337-80E41186F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DEECE-7041-2A44-878A-5B6423FFD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DD8AD9-BD89-F547-A4C6-24B0EC9A7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A1DBA88-B908-C344-AC68-E22BF4AF2D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3E847F-CF14-2C48-9A85-0360E0624089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98D9D5-07E6-2A4B-A3CD-C8650805B769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C4D1FB-C4EA-5E43-AEF4-1D2EE0ED8626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586FF8-3859-6C4D-9545-14E0A3A667FE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FC81EB-E258-C24D-8A48-D510CEA691D5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E9FED4-5FB5-D14D-9F92-B903D09CEB96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4AF9F7-FD2A-844B-B6E8-275C8E3638A5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713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1F50-3F7A-4EC5-9FDE-9F0C6634D113}" type="datetime1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CS 474 S2021 - UIC - Prof. Luís Pina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58880B-8820-2C48-AA7C-1AF82F129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75" t="38087" r="7734" b="135"/>
          <a:stretch/>
        </p:blipFill>
        <p:spPr>
          <a:xfrm>
            <a:off x="1" y="0"/>
            <a:ext cx="12191998" cy="68698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DEECE-7041-2A44-878A-5B6423FFD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713526B-A981-AA4D-9A68-B655346A33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A649F6-58FD-3B48-B94D-476ECA7FB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8B9BC6-8F9C-3245-93A9-D91E0103D68A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FBB3C0-2E97-3E48-8AB4-A561CDA805F1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AE5196-68E8-E14E-A0E3-BBA796AF8875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1B9823-E598-5047-AED0-E904153E5D76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FC45A2-FD99-D04E-B404-DB4D5185CFAB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EE5947-1812-B445-A01B-9AA3A03E98EC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FE228E6-FA65-EE47-9FC3-10DA4A9F3082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417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9533E1-F178-5B48-81E8-3B90BD83B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F19806-318E-8940-A82D-81AEE2DE4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706314"/>
            <a:ext cx="9303986" cy="176020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1E6968E-2846-CC4C-A662-82F99C0BFD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215216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FD2683-5659-C244-9D03-BA5FF700A517}"/>
              </a:ext>
            </a:extLst>
          </p:cNvPr>
          <p:cNvGrpSpPr/>
          <p:nvPr userDrawn="1"/>
        </p:nvGrpSpPr>
        <p:grpSpPr>
          <a:xfrm rot="16200000">
            <a:off x="6445932" y="-2354300"/>
            <a:ext cx="215152" cy="11276985"/>
            <a:chOff x="476929" y="2002564"/>
            <a:chExt cx="215152" cy="1127698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4D8159-158D-5144-860A-0201B6A2EA46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984607-2D65-8542-8803-395EF243475E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09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1CFC3-A770-3A47-88B8-403100876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A65A621-856B-BD4D-9131-635D30E427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248032"/>
            <a:ext cx="9303986" cy="3073536"/>
          </a:xfrm>
        </p:spPr>
        <p:txBody>
          <a:bodyPr anchor="b">
            <a:norm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9B54C-EB7D-C04E-A9D9-0D6197BDF60A}"/>
              </a:ext>
            </a:extLst>
          </p:cNvPr>
          <p:cNvGrpSpPr/>
          <p:nvPr userDrawn="1"/>
        </p:nvGrpSpPr>
        <p:grpSpPr>
          <a:xfrm rot="16200000">
            <a:off x="6445932" y="-1254548"/>
            <a:ext cx="215152" cy="11276985"/>
            <a:chOff x="476929" y="2002564"/>
            <a:chExt cx="215152" cy="1127698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17A679-D288-2341-BE11-4E2596D89E90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822CB3E-C823-F141-9B3B-895DE826B02B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861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1CFC3-A770-3A47-88B8-403100876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39767D8-6212-DF4F-894A-74D4A8FC1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8032" y="1235677"/>
            <a:ext cx="10068336" cy="311798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2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add a much longer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6CFBA-A3F1-9043-906A-147039E438AD}"/>
              </a:ext>
            </a:extLst>
          </p:cNvPr>
          <p:cNvGrpSpPr/>
          <p:nvPr userDrawn="1"/>
        </p:nvGrpSpPr>
        <p:grpSpPr>
          <a:xfrm rot="16200000">
            <a:off x="6445932" y="-1226841"/>
            <a:ext cx="215152" cy="11276986"/>
            <a:chOff x="476929" y="2002564"/>
            <a:chExt cx="215152" cy="1127698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4A4233-F694-A44D-A251-3A5256507A17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8A9D33-0FBF-F94F-A380-FCB098489221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17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0E436-A003-0441-B39F-960397850B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9347" y="2300270"/>
            <a:ext cx="9625582" cy="30966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03A034-A0E8-7F4E-B490-C8E4593BCB29}"/>
              </a:ext>
            </a:extLst>
          </p:cNvPr>
          <p:cNvGrpSpPr/>
          <p:nvPr userDrawn="1"/>
        </p:nvGrpSpPr>
        <p:grpSpPr>
          <a:xfrm>
            <a:off x="476929" y="2002564"/>
            <a:ext cx="215152" cy="4649234"/>
            <a:chOff x="476929" y="2002564"/>
            <a:chExt cx="215152" cy="464923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74A11D-9D93-A447-B9E1-5D36E3191250}"/>
                </a:ext>
              </a:extLst>
            </p:cNvPr>
            <p:cNvCxnSpPr>
              <a:cxnSpLocks/>
              <a:endCxn id="9" idx="4"/>
            </p:cNvCxnSpPr>
            <p:nvPr userDrawn="1"/>
          </p:nvCxnSpPr>
          <p:spPr>
            <a:xfrm flipV="1">
              <a:off x="584505" y="2217716"/>
              <a:ext cx="0" cy="4434082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13A9BF-A775-EA41-AFAD-06A78BF6F52C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9C848EC-C853-4849-92B8-4E72D507142C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A02F7E-EBC7-4C45-8AD0-02611090320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6" y="526774"/>
            <a:ext cx="9625583" cy="129632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21A38-C2EF-3949-9D98-99B82C9D8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AA286-D2F0-4422-A674-94D67C10EF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BB66D9-67B5-421E-AB63-F2B7645164FA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F39A7-BADE-4699-8DB0-40BE14E435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t-BR"/>
              <a:t>CS 474 S2021 - UIC - Prof. Luís Pina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B09E936-E3B1-4962-8981-CD8688464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5C4CB0-8022-884D-B9F8-11B4650F2A98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5AF444D-C4BC-6C45-B071-7C7596F17B0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7" y="605971"/>
            <a:ext cx="5020453" cy="121712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57992-8C49-E443-92EC-7A93DD1314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1744" y="605971"/>
            <a:ext cx="5009938" cy="121712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C139B5-384A-DC4A-B9FE-9164419B50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9346" y="2288331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D734A8C-F35A-3447-8B57-C4E0C0A556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31228" y="2288331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FE8DFF-1436-214C-8164-A79EC633D73F}"/>
              </a:ext>
            </a:extLst>
          </p:cNvPr>
          <p:cNvSpPr/>
          <p:nvPr userDrawn="1"/>
        </p:nvSpPr>
        <p:spPr>
          <a:xfrm rot="5400000">
            <a:off x="6994140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FD592-B6B5-E04C-99E9-02659E3B3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4B01D91-B6EB-2444-A36C-7FADCD941DC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28163" y="1453472"/>
            <a:ext cx="5463837" cy="3995928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AF9F27-F252-8F43-8E3A-F6EFC1EDC2FD}"/>
              </a:ext>
            </a:extLst>
          </p:cNvPr>
          <p:cNvGrpSpPr/>
          <p:nvPr userDrawn="1"/>
        </p:nvGrpSpPr>
        <p:grpSpPr>
          <a:xfrm>
            <a:off x="999346" y="3675132"/>
            <a:ext cx="5526517" cy="2342609"/>
            <a:chOff x="999346" y="3606552"/>
            <a:chExt cx="5526517" cy="234260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D4BA98-1D02-F043-88B3-544283FF80BF}"/>
                </a:ext>
              </a:extLst>
            </p:cNvPr>
            <p:cNvSpPr/>
            <p:nvPr userDrawn="1"/>
          </p:nvSpPr>
          <p:spPr>
            <a:xfrm>
              <a:off x="6310711" y="3606552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4504F55C-2D0C-BF4E-83A6-AA448FE81891}"/>
                </a:ext>
              </a:extLst>
            </p:cNvPr>
            <p:cNvCxnSpPr>
              <a:cxnSpLocks/>
              <a:endCxn id="11" idx="2"/>
            </p:cNvCxnSpPr>
            <p:nvPr userDrawn="1"/>
          </p:nvCxnSpPr>
          <p:spPr>
            <a:xfrm flipV="1">
              <a:off x="999346" y="3714128"/>
              <a:ext cx="5311365" cy="2235033"/>
            </a:xfrm>
            <a:prstGeom prst="bentConnector3">
              <a:avLst>
                <a:gd name="adj1" fmla="val 93738"/>
              </a:avLst>
            </a:prstGeom>
            <a:ln w="28575" cap="rnd" cmpd="sng" algn="ctr">
              <a:solidFill>
                <a:schemeClr val="accent1"/>
              </a:solidFill>
              <a:prstDash val="sysDot"/>
              <a:miter lim="800000"/>
              <a:headEnd type="oval" w="lg" len="lg"/>
              <a:tailEnd type="non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3559F-61CD-1640-90F5-F91646413B67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997F86A-49A1-D64E-A5FC-2F79E76C4B8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8" y="605971"/>
            <a:ext cx="4697118" cy="121712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F9705A4-98E2-2F43-9229-85A0674E7E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9346" y="2288331"/>
            <a:ext cx="4697119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1131D2-1960-D144-8BF0-01CB1CCC6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9F3A5-E830-6A40-89F5-5289FED0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F2AF-8FB4-064A-834D-CBCC3EE1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F5DF9-DC68-2645-A853-1F94E253E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8561-8FA0-4080-A073-4B7CF6F64978}" type="datetime1">
              <a:rPr lang="en-US" smtClean="0"/>
              <a:t>3/7/2023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DB199A-F2B5-B84A-AF9B-C224C584288C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8B7CAF-39F6-A345-BD86-06D80C68F49A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58BB67-950B-9C46-9CB7-5F8BD395876A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698D85-57E9-684B-97D6-FB26ED640496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007C48-E145-7343-B2BC-01EAAC4DD93A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5E56C8-92B5-4349-A6FE-2E900FEDC35E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F8DEB6-EA81-C043-9A06-EA547FBD7D46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DE037-A313-904B-BA73-920FD44F0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EC2A150-52E8-8049-B0F0-A63C1A95F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CS 474 S2021 - UIC - Prof. Luís Pina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82" r:id="rId3"/>
    <p:sldLayoutId id="2147483667" r:id="rId4"/>
    <p:sldLayoutId id="2147483668" r:id="rId5"/>
    <p:sldLayoutId id="2147483684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85" r:id="rId14"/>
    <p:sldLayoutId id="2147483677" r:id="rId15"/>
    <p:sldLayoutId id="2147483671" r:id="rId16"/>
    <p:sldLayoutId id="2147483678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u="none" kern="1200">
          <a:solidFill>
            <a:srgbClr val="000000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1.xml"/><Relationship Id="rId5" Type="http://schemas.openxmlformats.org/officeDocument/2006/relationships/hyperlink" Target="https://acert.hunter.cuny.edu/blog/using-gradescope-at-hunter/2019/04/04/7/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customXml" Target="../ink/ink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customXml" Target="../ink/ink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customXml" Target="../ink/ink8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customXml" Target="../ink/ink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customXml" Target="../ink/ink12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customXml" Target="../ink/ink14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customXml" Target="../ink/ink15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82AAA1-4D05-6E40-ACFD-BB9F825BAB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276" y="4600209"/>
            <a:ext cx="9303986" cy="15817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Spring 2023</a:t>
            </a:r>
          </a:p>
          <a:p>
            <a:r>
              <a:rPr lang="en-US" dirty="0"/>
              <a:t>Instructor: William Mansky</a:t>
            </a:r>
          </a:p>
          <a:p>
            <a:r>
              <a:rPr lang="en-US" dirty="0"/>
              <a:t>Lecture 3: Modules, subtyping, overload, override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6B367-3FCE-1B4B-B146-3CC54DF7A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991" y="138223"/>
            <a:ext cx="7910780" cy="2878663"/>
          </a:xfrm>
        </p:spPr>
        <p:txBody>
          <a:bodyPr>
            <a:normAutofit/>
          </a:bodyPr>
          <a:lstStyle/>
          <a:p>
            <a:r>
              <a:rPr lang="en-US" sz="4800" dirty="0"/>
              <a:t>CS474</a:t>
            </a:r>
          </a:p>
          <a:p>
            <a:r>
              <a:rPr lang="en-US" sz="4800" dirty="0"/>
              <a:t>Object-Oriented Languages and Environments</a:t>
            </a:r>
          </a:p>
        </p:txBody>
      </p:sp>
    </p:spTree>
    <p:extLst>
      <p:ext uri="{BB962C8B-B14F-4D97-AF65-F5344CB8AC3E}">
        <p14:creationId xmlns:p14="http://schemas.microsoft.com/office/powerpoint/2010/main" val="390900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Modules</a:t>
            </a:r>
            <a:endParaRPr/>
          </a:p>
        </p:txBody>
      </p:sp>
      <p:sp>
        <p:nvSpPr>
          <p:cNvPr id="798" name="Google Shape;798;p9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Group </a:t>
            </a:r>
            <a:r>
              <a:rPr lang="en" b="1" dirty="0">
                <a:highlight>
                  <a:srgbClr val="F6B93C"/>
                </a:highlight>
              </a:rPr>
              <a:t>data (variables)</a:t>
            </a:r>
            <a:r>
              <a:rPr lang="en" dirty="0"/>
              <a:t> and </a:t>
            </a:r>
            <a:r>
              <a:rPr lang="en" b="1" dirty="0">
                <a:highlight>
                  <a:srgbClr val="00B5E2"/>
                </a:highlight>
              </a:rPr>
              <a:t>behavior (functions)</a:t>
            </a:r>
            <a:r>
              <a:rPr lang="en" dirty="0"/>
              <a:t> together while avoiding conflicts with existing similar names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58786">
              <a:spcBef>
                <a:spcPts val="1333"/>
              </a:spcBef>
            </a:pPr>
            <a:r>
              <a:rPr lang="en" dirty="0"/>
              <a:t>Complex visibility rules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Some elements should be visible from the outside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Other elements must not be visible from the outside</a:t>
            </a:r>
          </a:p>
          <a:p>
            <a:pPr marL="1219170" lvl="1" indent="-507987">
              <a:spcBef>
                <a:spcPts val="0"/>
              </a:spcBef>
            </a:pPr>
            <a:endParaRPr lang="en" dirty="0"/>
          </a:p>
          <a:p>
            <a:pPr marL="1219170" lvl="1" indent="-507987">
              <a:spcBef>
                <a:spcPts val="0"/>
              </a:spcBef>
            </a:pPr>
            <a:endParaRPr lang="en" dirty="0"/>
          </a:p>
        </p:txBody>
      </p:sp>
      <p:sp>
        <p:nvSpPr>
          <p:cNvPr id="799" name="Google Shape;799;p9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Modules as Nested Functions?</a:t>
            </a:r>
            <a:endParaRPr sz="4800" dirty="0"/>
          </a:p>
        </p:txBody>
      </p:sp>
      <p:sp>
        <p:nvSpPr>
          <p:cNvPr id="805" name="Google Shape;805;p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806" name="Google Shape;806;p98"/>
          <p:cNvSpPr txBox="1"/>
          <p:nvPr/>
        </p:nvSpPr>
        <p:spPr>
          <a:xfrm>
            <a:off x="1263445" y="1777567"/>
            <a:ext cx="8320755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first;</a:t>
            </a:r>
            <a:endParaRPr sz="2933" b="1" dirty="0">
              <a:solidFill>
                <a:srgbClr val="333399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list() {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Node first;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item) { ...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Node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create_new_node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...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list = list();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Modules as Nested Functions?</a:t>
            </a:r>
            <a:endParaRPr sz="4800" dirty="0"/>
          </a:p>
        </p:txBody>
      </p:sp>
      <p:sp>
        <p:nvSpPr>
          <p:cNvPr id="805" name="Google Shape;805;p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806" name="Google Shape;806;p98"/>
          <p:cNvSpPr txBox="1"/>
          <p:nvPr/>
        </p:nvSpPr>
        <p:spPr>
          <a:xfrm>
            <a:off x="1263445" y="1777567"/>
            <a:ext cx="8320755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first;</a:t>
            </a:r>
            <a:endParaRPr sz="2933" b="1" dirty="0">
              <a:solidFill>
                <a:srgbClr val="333399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list() {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Node first;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item) { ...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Node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create_new_node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...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list = list();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12" name="Google Shape;821;p99">
            <a:extLst>
              <a:ext uri="{FF2B5EF4-FFF2-40B4-BE49-F238E27FC236}">
                <a16:creationId xmlns:a16="http://schemas.microsoft.com/office/drawing/2014/main" id="{6EF40BB6-8345-40EB-8AF8-D6936756C2B6}"/>
              </a:ext>
            </a:extLst>
          </p:cNvPr>
          <p:cNvSpPr txBox="1"/>
          <p:nvPr/>
        </p:nvSpPr>
        <p:spPr>
          <a:xfrm>
            <a:off x="5141780" y="1459033"/>
            <a:ext cx="3407368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67" dirty="0">
                <a:latin typeface="Proxima Nova"/>
                <a:ea typeface="Proxima Nova"/>
                <a:cs typeface="Proxima Nova"/>
                <a:sym typeface="Proxima Nova"/>
              </a:rPr>
              <a:t>Function scope avoids name colisions</a:t>
            </a:r>
            <a:endParaRPr sz="2267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821;p99">
            <a:extLst>
              <a:ext uri="{FF2B5EF4-FFF2-40B4-BE49-F238E27FC236}">
                <a16:creationId xmlns:a16="http://schemas.microsoft.com/office/drawing/2014/main" id="{5A99FED2-2390-4657-A7CE-9E26026E6415}"/>
              </a:ext>
            </a:extLst>
          </p:cNvPr>
          <p:cNvSpPr txBox="1"/>
          <p:nvPr/>
        </p:nvSpPr>
        <p:spPr>
          <a:xfrm>
            <a:off x="8327431" y="2583771"/>
            <a:ext cx="3407368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67" dirty="0">
                <a:latin typeface="Proxima Nova"/>
                <a:ea typeface="Proxima Nova"/>
                <a:cs typeface="Proxima Nova"/>
                <a:sym typeface="Proxima Nova"/>
              </a:rPr>
              <a:t>Function scope protects access to internal data</a:t>
            </a:r>
            <a:endParaRPr sz="2267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" name="Graphic 17" descr="Thumbs up sign">
            <a:extLst>
              <a:ext uri="{FF2B5EF4-FFF2-40B4-BE49-F238E27FC236}">
                <a16:creationId xmlns:a16="http://schemas.microsoft.com/office/drawing/2014/main" id="{30268B0D-5E50-453B-917E-894ABC0B1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1934" y="2748197"/>
            <a:ext cx="610066" cy="610066"/>
          </a:xfrm>
          <a:prstGeom prst="rect">
            <a:avLst/>
          </a:prstGeom>
        </p:spPr>
      </p:pic>
      <p:pic>
        <p:nvPicPr>
          <p:cNvPr id="19" name="Graphic 18" descr="Thumbs up sign">
            <a:extLst>
              <a:ext uri="{FF2B5EF4-FFF2-40B4-BE49-F238E27FC236}">
                <a16:creationId xmlns:a16="http://schemas.microsoft.com/office/drawing/2014/main" id="{96286DB3-98CC-4F6E-84ED-6F71F69B4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4391" y="1590745"/>
            <a:ext cx="610066" cy="6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Modules as Nested Functions?</a:t>
            </a:r>
            <a:endParaRPr sz="4800" dirty="0"/>
          </a:p>
        </p:txBody>
      </p:sp>
      <p:sp>
        <p:nvSpPr>
          <p:cNvPr id="805" name="Google Shape;805;p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806" name="Google Shape;806;p98"/>
          <p:cNvSpPr txBox="1"/>
          <p:nvPr/>
        </p:nvSpPr>
        <p:spPr>
          <a:xfrm>
            <a:off x="1263445" y="1777567"/>
            <a:ext cx="8320755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first;</a:t>
            </a:r>
            <a:endParaRPr sz="2933" b="1" dirty="0">
              <a:solidFill>
                <a:srgbClr val="333399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list() {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Node first;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item) { ...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Node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create_new_node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...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list = list();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12" name="Google Shape;821;p99">
            <a:extLst>
              <a:ext uri="{FF2B5EF4-FFF2-40B4-BE49-F238E27FC236}">
                <a16:creationId xmlns:a16="http://schemas.microsoft.com/office/drawing/2014/main" id="{6EF40BB6-8345-40EB-8AF8-D6936756C2B6}"/>
              </a:ext>
            </a:extLst>
          </p:cNvPr>
          <p:cNvSpPr txBox="1"/>
          <p:nvPr/>
        </p:nvSpPr>
        <p:spPr>
          <a:xfrm>
            <a:off x="5141780" y="1459033"/>
            <a:ext cx="3407368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67" dirty="0">
                <a:latin typeface="Proxima Nova"/>
                <a:ea typeface="Proxima Nova"/>
                <a:cs typeface="Proxima Nova"/>
                <a:sym typeface="Proxima Nova"/>
              </a:rPr>
              <a:t>Function scope avoids name colisions</a:t>
            </a:r>
            <a:endParaRPr sz="2267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821;p99">
            <a:extLst>
              <a:ext uri="{FF2B5EF4-FFF2-40B4-BE49-F238E27FC236}">
                <a16:creationId xmlns:a16="http://schemas.microsoft.com/office/drawing/2014/main" id="{5A99FED2-2390-4657-A7CE-9E26026E6415}"/>
              </a:ext>
            </a:extLst>
          </p:cNvPr>
          <p:cNvSpPr txBox="1"/>
          <p:nvPr/>
        </p:nvSpPr>
        <p:spPr>
          <a:xfrm>
            <a:off x="8327431" y="2583771"/>
            <a:ext cx="3407368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67" dirty="0">
                <a:latin typeface="Proxima Nova"/>
                <a:ea typeface="Proxima Nova"/>
                <a:cs typeface="Proxima Nova"/>
                <a:sym typeface="Proxima Nova"/>
              </a:rPr>
              <a:t>Function scope protects access to internal data</a:t>
            </a:r>
            <a:endParaRPr sz="2267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" name="Graphic 17" descr="Thumbs up sign">
            <a:extLst>
              <a:ext uri="{FF2B5EF4-FFF2-40B4-BE49-F238E27FC236}">
                <a16:creationId xmlns:a16="http://schemas.microsoft.com/office/drawing/2014/main" id="{30268B0D-5E50-453B-917E-894ABC0B1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1934" y="2748197"/>
            <a:ext cx="610066" cy="610066"/>
          </a:xfrm>
          <a:prstGeom prst="rect">
            <a:avLst/>
          </a:prstGeom>
        </p:spPr>
      </p:pic>
      <p:pic>
        <p:nvPicPr>
          <p:cNvPr id="19" name="Graphic 18" descr="Thumbs up sign">
            <a:extLst>
              <a:ext uri="{FF2B5EF4-FFF2-40B4-BE49-F238E27FC236}">
                <a16:creationId xmlns:a16="http://schemas.microsoft.com/office/drawing/2014/main" id="{96286DB3-98CC-4F6E-84ED-6F71F69B4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4391" y="1590745"/>
            <a:ext cx="610066" cy="610066"/>
          </a:xfrm>
          <a:prstGeom prst="rect">
            <a:avLst/>
          </a:prstGeom>
        </p:spPr>
      </p:pic>
      <p:sp>
        <p:nvSpPr>
          <p:cNvPr id="3" name="Google Shape;821;p99">
            <a:extLst>
              <a:ext uri="{FF2B5EF4-FFF2-40B4-BE49-F238E27FC236}">
                <a16:creationId xmlns:a16="http://schemas.microsoft.com/office/drawing/2014/main" id="{8759BD10-ACEF-4853-BE34-1E22FF8A7DA8}"/>
              </a:ext>
            </a:extLst>
          </p:cNvPr>
          <p:cNvSpPr txBox="1"/>
          <p:nvPr/>
        </p:nvSpPr>
        <p:spPr>
          <a:xfrm>
            <a:off x="8642555" y="3669545"/>
            <a:ext cx="3407368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67" dirty="0">
                <a:latin typeface="Proxima Nova"/>
                <a:ea typeface="Proxima Nova"/>
                <a:cs typeface="Proxima Nova"/>
                <a:sym typeface="Proxima Nova"/>
              </a:rPr>
              <a:t>Some names should be visible outside the function scope</a:t>
            </a:r>
            <a:endParaRPr sz="2267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821;p99">
            <a:extLst>
              <a:ext uri="{FF2B5EF4-FFF2-40B4-BE49-F238E27FC236}">
                <a16:creationId xmlns:a16="http://schemas.microsoft.com/office/drawing/2014/main" id="{7C262EC2-A28B-44F1-9F64-D6612E083585}"/>
              </a:ext>
            </a:extLst>
          </p:cNvPr>
          <p:cNvSpPr txBox="1"/>
          <p:nvPr/>
        </p:nvSpPr>
        <p:spPr>
          <a:xfrm>
            <a:off x="5991804" y="4781167"/>
            <a:ext cx="3407368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67" dirty="0">
                <a:latin typeface="Proxima Nova"/>
                <a:ea typeface="Proxima Nova"/>
                <a:cs typeface="Proxima Nova"/>
                <a:sym typeface="Proxima Nova"/>
              </a:rPr>
              <a:t>The module does not live for long enough</a:t>
            </a:r>
            <a:endParaRPr sz="2267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Graphic 5" descr="Thumbs Down">
            <a:extLst>
              <a:ext uri="{FF2B5EF4-FFF2-40B4-BE49-F238E27FC236}">
                <a16:creationId xmlns:a16="http://schemas.microsoft.com/office/drawing/2014/main" id="{A7D9EBCF-C481-4E8F-9125-14A3ED02F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6312" y="4415895"/>
            <a:ext cx="616974" cy="616974"/>
          </a:xfrm>
          <a:prstGeom prst="rect">
            <a:avLst/>
          </a:prstGeom>
        </p:spPr>
      </p:pic>
      <p:pic>
        <p:nvPicPr>
          <p:cNvPr id="7" name="Graphic 6" descr="Thumbs Down">
            <a:extLst>
              <a:ext uri="{FF2B5EF4-FFF2-40B4-BE49-F238E27FC236}">
                <a16:creationId xmlns:a16="http://schemas.microsoft.com/office/drawing/2014/main" id="{092000EA-CFAD-4CFC-824B-6EE857FD2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8352" y="5032869"/>
            <a:ext cx="616974" cy="61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5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Modules as Nested Functions?</a:t>
            </a:r>
            <a:endParaRPr sz="4800" dirty="0"/>
          </a:p>
        </p:txBody>
      </p:sp>
      <p:sp>
        <p:nvSpPr>
          <p:cNvPr id="805" name="Google Shape;805;p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806" name="Google Shape;806;p98"/>
          <p:cNvSpPr txBox="1"/>
          <p:nvPr/>
        </p:nvSpPr>
        <p:spPr>
          <a:xfrm>
            <a:off x="1263445" y="1777567"/>
            <a:ext cx="8320755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first;</a:t>
            </a:r>
            <a:endParaRPr sz="2933" b="1" dirty="0">
              <a:solidFill>
                <a:srgbClr val="333399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list() {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Node first;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item) { ...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Node </a:t>
            </a:r>
            <a:r>
              <a:rPr lang="en" sz="29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create_new_node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... 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933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9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* list = list();</a:t>
            </a:r>
            <a:endParaRPr sz="29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12" name="Google Shape;821;p99">
            <a:extLst>
              <a:ext uri="{FF2B5EF4-FFF2-40B4-BE49-F238E27FC236}">
                <a16:creationId xmlns:a16="http://schemas.microsoft.com/office/drawing/2014/main" id="{6EF40BB6-8345-40EB-8AF8-D6936756C2B6}"/>
              </a:ext>
            </a:extLst>
          </p:cNvPr>
          <p:cNvSpPr txBox="1"/>
          <p:nvPr/>
        </p:nvSpPr>
        <p:spPr>
          <a:xfrm>
            <a:off x="5141780" y="1459033"/>
            <a:ext cx="3407368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67" dirty="0">
                <a:latin typeface="Proxima Nova"/>
                <a:ea typeface="Proxima Nova"/>
                <a:cs typeface="Proxima Nova"/>
                <a:sym typeface="Proxima Nova"/>
              </a:rPr>
              <a:t>Function scope avoids name colisions</a:t>
            </a:r>
            <a:endParaRPr sz="2267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821;p99">
            <a:extLst>
              <a:ext uri="{FF2B5EF4-FFF2-40B4-BE49-F238E27FC236}">
                <a16:creationId xmlns:a16="http://schemas.microsoft.com/office/drawing/2014/main" id="{5A99FED2-2390-4657-A7CE-9E26026E6415}"/>
              </a:ext>
            </a:extLst>
          </p:cNvPr>
          <p:cNvSpPr txBox="1"/>
          <p:nvPr/>
        </p:nvSpPr>
        <p:spPr>
          <a:xfrm>
            <a:off x="8327431" y="2583771"/>
            <a:ext cx="3407368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67" dirty="0">
                <a:latin typeface="Proxima Nova"/>
                <a:ea typeface="Proxima Nova"/>
                <a:cs typeface="Proxima Nova"/>
                <a:sym typeface="Proxima Nova"/>
              </a:rPr>
              <a:t>Function scope protects access to internal data</a:t>
            </a:r>
            <a:endParaRPr sz="2267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" name="Graphic 17" descr="Thumbs up sign">
            <a:extLst>
              <a:ext uri="{FF2B5EF4-FFF2-40B4-BE49-F238E27FC236}">
                <a16:creationId xmlns:a16="http://schemas.microsoft.com/office/drawing/2014/main" id="{30268B0D-5E50-453B-917E-894ABC0B1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1934" y="2748197"/>
            <a:ext cx="610066" cy="610066"/>
          </a:xfrm>
          <a:prstGeom prst="rect">
            <a:avLst/>
          </a:prstGeom>
        </p:spPr>
      </p:pic>
      <p:pic>
        <p:nvPicPr>
          <p:cNvPr id="19" name="Graphic 18" descr="Thumbs up sign">
            <a:extLst>
              <a:ext uri="{FF2B5EF4-FFF2-40B4-BE49-F238E27FC236}">
                <a16:creationId xmlns:a16="http://schemas.microsoft.com/office/drawing/2014/main" id="{96286DB3-98CC-4F6E-84ED-6F71F69B4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4391" y="1590745"/>
            <a:ext cx="610066" cy="610066"/>
          </a:xfrm>
          <a:prstGeom prst="rect">
            <a:avLst/>
          </a:prstGeom>
        </p:spPr>
      </p:pic>
      <p:sp>
        <p:nvSpPr>
          <p:cNvPr id="3" name="Google Shape;821;p99">
            <a:extLst>
              <a:ext uri="{FF2B5EF4-FFF2-40B4-BE49-F238E27FC236}">
                <a16:creationId xmlns:a16="http://schemas.microsoft.com/office/drawing/2014/main" id="{8759BD10-ACEF-4853-BE34-1E22FF8A7DA8}"/>
              </a:ext>
            </a:extLst>
          </p:cNvPr>
          <p:cNvSpPr txBox="1"/>
          <p:nvPr/>
        </p:nvSpPr>
        <p:spPr>
          <a:xfrm>
            <a:off x="8642555" y="3669545"/>
            <a:ext cx="3407368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67" dirty="0">
                <a:latin typeface="Proxima Nova"/>
                <a:ea typeface="Proxima Nova"/>
                <a:cs typeface="Proxima Nova"/>
                <a:sym typeface="Proxima Nova"/>
              </a:rPr>
              <a:t>Some names should be visible outside the function scope</a:t>
            </a:r>
            <a:endParaRPr sz="2267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821;p99">
            <a:extLst>
              <a:ext uri="{FF2B5EF4-FFF2-40B4-BE49-F238E27FC236}">
                <a16:creationId xmlns:a16="http://schemas.microsoft.com/office/drawing/2014/main" id="{7C262EC2-A28B-44F1-9F64-D6612E083585}"/>
              </a:ext>
            </a:extLst>
          </p:cNvPr>
          <p:cNvSpPr txBox="1"/>
          <p:nvPr/>
        </p:nvSpPr>
        <p:spPr>
          <a:xfrm>
            <a:off x="5991804" y="4781167"/>
            <a:ext cx="3407368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267" dirty="0">
                <a:latin typeface="Proxima Nova"/>
                <a:ea typeface="Proxima Nova"/>
                <a:cs typeface="Proxima Nova"/>
                <a:sym typeface="Proxima Nova"/>
              </a:rPr>
              <a:t>The module does not live for long enough</a:t>
            </a:r>
            <a:endParaRPr sz="2267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Graphic 5" descr="Thumbs Down">
            <a:extLst>
              <a:ext uri="{FF2B5EF4-FFF2-40B4-BE49-F238E27FC236}">
                <a16:creationId xmlns:a16="http://schemas.microsoft.com/office/drawing/2014/main" id="{A7D9EBCF-C481-4E8F-9125-14A3ED02F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6312" y="4415895"/>
            <a:ext cx="616974" cy="616974"/>
          </a:xfrm>
          <a:prstGeom prst="rect">
            <a:avLst/>
          </a:prstGeom>
        </p:spPr>
      </p:pic>
      <p:pic>
        <p:nvPicPr>
          <p:cNvPr id="7" name="Graphic 6" descr="Thumbs Down">
            <a:extLst>
              <a:ext uri="{FF2B5EF4-FFF2-40B4-BE49-F238E27FC236}">
                <a16:creationId xmlns:a16="http://schemas.microsoft.com/office/drawing/2014/main" id="{092000EA-CFAD-4CFC-824B-6EE857FD2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8352" y="5032869"/>
            <a:ext cx="616974" cy="616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D36700-ECDF-4517-AC91-4671F99D585E}"/>
              </a:ext>
            </a:extLst>
          </p:cNvPr>
          <p:cNvSpPr/>
          <p:nvPr/>
        </p:nvSpPr>
        <p:spPr>
          <a:xfrm rot="20700000">
            <a:off x="-45728" y="2082542"/>
            <a:ext cx="12441629" cy="2121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ysClr val="windowText" lastClr="000000"/>
                </a:solidFill>
              </a:rPr>
              <a:t>We need language support for good encapsulation!</a:t>
            </a:r>
          </a:p>
        </p:txBody>
      </p:sp>
    </p:spTree>
    <p:extLst>
      <p:ext uri="{BB962C8B-B14F-4D97-AF65-F5344CB8AC3E}">
        <p14:creationId xmlns:p14="http://schemas.microsoft.com/office/powerpoint/2010/main" val="170953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Namespaces as modules</a:t>
            </a:r>
            <a:endParaRPr sz="6000" dirty="0"/>
          </a:p>
        </p:txBody>
      </p:sp>
      <p:sp>
        <p:nvSpPr>
          <p:cNvPr id="829" name="Google Shape;829;p10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830" name="Google Shape;830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1530004"/>
            <a:ext cx="11361265" cy="47214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893D8D0-0505-A2AC-F4D0-C1306042B6EA}"/>
              </a:ext>
            </a:extLst>
          </p:cNvPr>
          <p:cNvCxnSpPr/>
          <p:nvPr/>
        </p:nvCxnSpPr>
        <p:spPr>
          <a:xfrm flipH="1">
            <a:off x="4388224" y="4495800"/>
            <a:ext cx="2577352" cy="3227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3CDE51-9573-E022-6F73-295DA8BED404}"/>
              </a:ext>
            </a:extLst>
          </p:cNvPr>
          <p:cNvSpPr txBox="1"/>
          <p:nvPr/>
        </p:nvSpPr>
        <p:spPr>
          <a:xfrm>
            <a:off x="7084244" y="4091232"/>
            <a:ext cx="33983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accessed as </a:t>
            </a:r>
            <a:r>
              <a:rPr lang="en-US" dirty="0" err="1">
                <a:latin typeface="Consolas" panose="020B0609020204030204" pitchFamily="49" charset="0"/>
              </a:rPr>
              <a:t>rand_mod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rand_int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Namespaces as modules</a:t>
            </a:r>
            <a:endParaRPr sz="6000" dirty="0"/>
          </a:p>
        </p:txBody>
      </p:sp>
      <p:sp>
        <p:nvSpPr>
          <p:cNvPr id="829" name="Google Shape;829;p10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pic>
        <p:nvPicPr>
          <p:cNvPr id="830" name="Google Shape;830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1530004"/>
            <a:ext cx="11361265" cy="47214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F1AE0C-C782-4D0D-932A-BCD1BDE6BEE0}"/>
              </a:ext>
            </a:extLst>
          </p:cNvPr>
          <p:cNvSpPr txBox="1"/>
          <p:nvPr/>
        </p:nvSpPr>
        <p:spPr>
          <a:xfrm>
            <a:off x="6833420" y="2993922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Module scope avoids name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Module scope protects access to internal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names are visible from outside the module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Module scope lives for long enough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61BDD45-BE62-4AF8-8910-05B716D49CB6}"/>
              </a:ext>
            </a:extLst>
          </p:cNvPr>
          <p:cNvSpPr/>
          <p:nvPr/>
        </p:nvSpPr>
        <p:spPr>
          <a:xfrm>
            <a:off x="6720348" y="4675239"/>
            <a:ext cx="4950542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How many are true?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a) 0   b) 1   c) 2   d) 3   e) 4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A66700-6522-3C38-0C58-E02D86E71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19235" y="790361"/>
            <a:ext cx="1269564" cy="12695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3A6FF1-6333-860B-C5D2-AC64103E5C12}"/>
                  </a:ext>
                </a:extLst>
              </p14:cNvPr>
              <p14:cNvContentPartPr/>
              <p14:nvPr/>
            </p14:nvContentPartPr>
            <p14:xfrm>
              <a:off x="6813720" y="3016080"/>
              <a:ext cx="266760" cy="129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3A6FF1-6333-860B-C5D2-AC64103E5C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4360" y="3006720"/>
                <a:ext cx="285480" cy="131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1E00-5FCB-4525-9859-0D6145D6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Namespaces as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0AE39-9C5A-481D-86C4-5959CC84E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scope</a:t>
            </a:r>
          </a:p>
          <a:p>
            <a:pPr lvl="1"/>
            <a:r>
              <a:rPr lang="en-US" dirty="0"/>
              <a:t>Modules live as long as the program</a:t>
            </a:r>
          </a:p>
          <a:p>
            <a:pPr lvl="1"/>
            <a:endParaRPr lang="en-US" dirty="0"/>
          </a:p>
          <a:p>
            <a:r>
              <a:rPr lang="en-US" dirty="0"/>
              <a:t>No name collisions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set_seed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can be accessed through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set_seed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No problem if there’s another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set_seed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defined elsewhere</a:t>
            </a:r>
          </a:p>
          <a:p>
            <a:pPr lvl="1"/>
            <a:endParaRPr lang="en-US" dirty="0"/>
          </a:p>
          <a:p>
            <a:r>
              <a:rPr lang="en-US" dirty="0"/>
              <a:t>All module internals accessible/visible from outside the module</a:t>
            </a:r>
          </a:p>
          <a:p>
            <a:endParaRPr lang="en-US" dirty="0"/>
          </a:p>
          <a:p>
            <a:r>
              <a:rPr lang="en-US" dirty="0"/>
              <a:t>Only allows one random generator</a:t>
            </a:r>
          </a:p>
          <a:p>
            <a:pPr lvl="1"/>
            <a:r>
              <a:rPr lang="en-US" dirty="0"/>
              <a:t>But we can actually fix that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AC33C-81F8-42DF-8BB4-22C84A46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9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ADC3-FF90-4640-A2A1-4BA3B63E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Namespaces as Modules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1AFC9-B185-4E67-A3E1-3FDFA579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Google Shape;847;p102">
            <a:extLst>
              <a:ext uri="{FF2B5EF4-FFF2-40B4-BE49-F238E27FC236}">
                <a16:creationId xmlns:a16="http://schemas.microsoft.com/office/drawing/2014/main" id="{9B7C8390-64EC-4DFE-BA10-9F595AB50EB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600" y="1326805"/>
            <a:ext cx="4973224" cy="512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700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ADC3-FF90-4640-A2A1-4BA3B63E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Namespaces as Modules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1AFC9-B185-4E67-A3E1-3FDFA579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Google Shape;847;p102">
            <a:extLst>
              <a:ext uri="{FF2B5EF4-FFF2-40B4-BE49-F238E27FC236}">
                <a16:creationId xmlns:a16="http://schemas.microsoft.com/office/drawing/2014/main" id="{9B7C8390-64EC-4DFE-BA10-9F595AB50EB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600" y="1326805"/>
            <a:ext cx="4973224" cy="51247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48;p102">
            <a:extLst>
              <a:ext uri="{FF2B5EF4-FFF2-40B4-BE49-F238E27FC236}">
                <a16:creationId xmlns:a16="http://schemas.microsoft.com/office/drawing/2014/main" id="{216328BD-A7BA-4724-B2E0-FB573D4FC1D2}"/>
              </a:ext>
            </a:extLst>
          </p:cNvPr>
          <p:cNvSpPr txBox="1"/>
          <p:nvPr/>
        </p:nvSpPr>
        <p:spPr>
          <a:xfrm>
            <a:off x="5988833" y="1546067"/>
            <a:ext cx="5699200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65655">
              <a:buSzPts val="1900"/>
              <a:buFont typeface="Proxima Nova"/>
              <a:buChar char="●"/>
            </a:pPr>
            <a:r>
              <a:rPr lang="en" sz="2533" dirty="0">
                <a:latin typeface="Proxima Nova"/>
                <a:ea typeface="Proxima Nova"/>
                <a:cs typeface="Proxima Nova"/>
                <a:sym typeface="Proxima Nova"/>
              </a:rPr>
              <a:t>Make the state of each generator available to clients</a:t>
            </a:r>
            <a:endParaRPr sz="2533" dirty="0">
              <a:latin typeface="Proxima Nova"/>
              <a:ea typeface="Proxima Nova"/>
              <a:cs typeface="Proxima Nova"/>
              <a:sym typeface="Proxima Nova"/>
            </a:endParaRPr>
          </a:p>
          <a:p>
            <a:endParaRPr sz="2533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65655">
              <a:buSzPts val="1900"/>
              <a:buFont typeface="Proxima Nova"/>
              <a:buChar char="●"/>
            </a:pPr>
            <a:r>
              <a:rPr lang="en" sz="2533" dirty="0">
                <a:latin typeface="Proxima Nova"/>
                <a:ea typeface="Proxima Nova"/>
                <a:cs typeface="Proxima Nova"/>
                <a:sym typeface="Proxima Nova"/>
              </a:rPr>
              <a:t>Provide functions to create and manipulate (manage) each generator</a:t>
            </a:r>
            <a:endParaRPr sz="2533" dirty="0">
              <a:latin typeface="Proxima Nova"/>
              <a:ea typeface="Proxima Nova"/>
              <a:cs typeface="Proxima Nova"/>
              <a:sym typeface="Proxima Nova"/>
            </a:endParaRPr>
          </a:p>
          <a:p>
            <a:endParaRPr sz="2533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65655">
              <a:buSzPts val="1900"/>
              <a:buFont typeface="Proxima Nova"/>
              <a:buChar char="●"/>
            </a:pPr>
            <a:r>
              <a:rPr lang="en" sz="2533" dirty="0">
                <a:latin typeface="Proxima Nova"/>
                <a:ea typeface="Proxima Nova"/>
                <a:cs typeface="Proxima Nova"/>
                <a:sym typeface="Proxima Nova"/>
              </a:rPr>
              <a:t>Still relies on programmer discipline to not access internal state of the module</a:t>
            </a:r>
            <a:endParaRPr sz="2533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" name="Graphic 13" descr="Thumbs up sign">
            <a:extLst>
              <a:ext uri="{FF2B5EF4-FFF2-40B4-BE49-F238E27FC236}">
                <a16:creationId xmlns:a16="http://schemas.microsoft.com/office/drawing/2014/main" id="{EDB02AAA-6498-4446-963F-1939B11D1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5754" y="1661733"/>
            <a:ext cx="236440" cy="236440"/>
          </a:xfrm>
          <a:prstGeom prst="rect">
            <a:avLst/>
          </a:prstGeom>
        </p:spPr>
      </p:pic>
      <p:pic>
        <p:nvPicPr>
          <p:cNvPr id="16" name="Graphic 15" descr="Thumbs Down">
            <a:extLst>
              <a:ext uri="{FF2B5EF4-FFF2-40B4-BE49-F238E27FC236}">
                <a16:creationId xmlns:a16="http://schemas.microsoft.com/office/drawing/2014/main" id="{D2215617-8E4F-4A88-AF8A-7F8BD6A7A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1349" y="4393289"/>
            <a:ext cx="205249" cy="205249"/>
          </a:xfrm>
          <a:prstGeom prst="rect">
            <a:avLst/>
          </a:prstGeom>
        </p:spPr>
      </p:pic>
      <p:pic>
        <p:nvPicPr>
          <p:cNvPr id="18" name="Graphic 17" descr="Thumbs up sign">
            <a:extLst>
              <a:ext uri="{FF2B5EF4-FFF2-40B4-BE49-F238E27FC236}">
                <a16:creationId xmlns:a16="http://schemas.microsoft.com/office/drawing/2014/main" id="{ACCF3A75-CD94-4811-8194-DF5B232EC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5754" y="2831771"/>
            <a:ext cx="236440" cy="2364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3EE10B-C70F-420B-9BB0-8C6D97A87444}"/>
                  </a:ext>
                </a:extLst>
              </p14:cNvPr>
              <p14:cNvContentPartPr/>
              <p14:nvPr/>
            </p14:nvContentPartPr>
            <p14:xfrm>
              <a:off x="392040" y="2295720"/>
              <a:ext cx="2740680" cy="136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3EE10B-C70F-420B-9BB0-8C6D97A874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680" y="2286360"/>
                <a:ext cx="2759400" cy="137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35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54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2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Perhaps a Better Syntax?</a:t>
            </a:r>
            <a:endParaRPr sz="6000" dirty="0"/>
          </a:p>
        </p:txBody>
      </p:sp>
      <p:sp>
        <p:nvSpPr>
          <p:cNvPr id="858" name="Google Shape;858;p1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sp>
        <p:nvSpPr>
          <p:cNvPr id="859" name="Google Shape;859;p103"/>
          <p:cNvSpPr txBox="1"/>
          <p:nvPr/>
        </p:nvSpPr>
        <p:spPr>
          <a:xfrm>
            <a:off x="1882877" y="1504100"/>
            <a:ext cx="8426246" cy="1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generator *g = </a:t>
            </a:r>
            <a:r>
              <a:rPr lang="en" sz="2400" b="1" dirty="0">
                <a:solidFill>
                  <a:srgbClr val="9977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rand_mgr: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:create();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r = </a:t>
            </a:r>
            <a:r>
              <a:rPr lang="en" sz="2400" b="1" dirty="0">
                <a:solidFill>
                  <a:srgbClr val="9977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rand_mgr: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:rand_int(g);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860" name="Google Shape;860;p103"/>
          <p:cNvSpPr txBox="1"/>
          <p:nvPr/>
        </p:nvSpPr>
        <p:spPr>
          <a:xfrm>
            <a:off x="2423652" y="4464700"/>
            <a:ext cx="7344696" cy="1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rand_gen *g = 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rand_gen();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0795"/>
              </a:lnSpc>
            </a:pP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 = g-&gt;rand_int();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61" name="Google Shape;861;p103"/>
          <p:cNvSpPr/>
          <p:nvPr/>
        </p:nvSpPr>
        <p:spPr>
          <a:xfrm>
            <a:off x="4969000" y="2549000"/>
            <a:ext cx="2254000" cy="176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067" dirty="0"/>
              <a:t>Classes as modules</a:t>
            </a:r>
            <a:endParaRPr sz="5067" dirty="0"/>
          </a:p>
        </p:txBody>
      </p:sp>
      <p:sp>
        <p:nvSpPr>
          <p:cNvPr id="867" name="Google Shape;867;p1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868" name="Google Shape;868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1326801"/>
            <a:ext cx="6203004" cy="51247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27FBDB-64B6-B68A-732E-31575DE77F7E}"/>
                  </a:ext>
                </a:extLst>
              </p14:cNvPr>
              <p14:cNvContentPartPr/>
              <p14:nvPr/>
            </p14:nvContentPartPr>
            <p14:xfrm>
              <a:off x="1473120" y="3422520"/>
              <a:ext cx="330480" cy="33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27FBDB-64B6-B68A-732E-31575DE77F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3760" y="3413160"/>
                <a:ext cx="349200" cy="34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067" dirty="0"/>
              <a:t>Classes as modules</a:t>
            </a:r>
            <a:endParaRPr sz="5067" dirty="0"/>
          </a:p>
        </p:txBody>
      </p:sp>
      <p:sp>
        <p:nvSpPr>
          <p:cNvPr id="867" name="Google Shape;867;p1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pic>
        <p:nvPicPr>
          <p:cNvPr id="868" name="Google Shape;868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1326801"/>
            <a:ext cx="6203004" cy="51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104"/>
          <p:cNvSpPr txBox="1"/>
          <p:nvPr/>
        </p:nvSpPr>
        <p:spPr>
          <a:xfrm>
            <a:off x="7029867" y="1391200"/>
            <a:ext cx="5341200" cy="502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57189">
              <a:buSzPts val="1800"/>
              <a:buFont typeface="Proxima Nova"/>
              <a:buChar char="●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Static scope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57189">
              <a:buSzPts val="1800"/>
              <a:buFont typeface="Proxima Nova"/>
              <a:buChar char="●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Avoids name collisions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57189">
              <a:buSzPts val="1800"/>
              <a:buFont typeface="Proxima Nova"/>
              <a:buChar char="●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We can control what to make visible and what to hide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0" lvl="1" indent="-457189">
              <a:buSzPts val="1800"/>
              <a:buFont typeface="Proxima Nova"/>
              <a:buChar char="○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No external access to internal variable </a:t>
            </a:r>
            <a:r>
              <a:rPr lang="en" sz="2400" dirty="0">
                <a:latin typeface="Inconsolata"/>
                <a:ea typeface="Inconsolata"/>
                <a:cs typeface="Inconsolata"/>
                <a:sym typeface="Inconsolata"/>
              </a:rPr>
              <a:t>seed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57189">
              <a:buSzPts val="1800"/>
              <a:buFont typeface="Proxima Nova"/>
              <a:buChar char="●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Better syntax for clients to use this module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457189">
              <a:buSzPts val="1800"/>
              <a:buFont typeface="Proxima Nova"/>
              <a:buChar char="●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We can even have classes inside modules, which helps with abstraction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0" lvl="1" indent="-457189">
              <a:buSzPts val="1800"/>
              <a:buFont typeface="Proxima Nova"/>
              <a:buChar char="○"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Many invisible classes may work behind a visible class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41858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63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Hierarchy</a:t>
            </a:r>
            <a:endParaRPr dirty="0"/>
          </a:p>
        </p:txBody>
      </p:sp>
      <p:sp>
        <p:nvSpPr>
          <p:cNvPr id="963" name="Google Shape;963;p1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Simon’s law: </a:t>
            </a:r>
            <a:r>
              <a:rPr lang="en" u="sng" dirty="0"/>
              <a:t>Hierarchical structures reduce complexity</a:t>
            </a:r>
            <a:endParaRPr u="sng" dirty="0"/>
          </a:p>
          <a:p>
            <a:pPr marL="609585" indent="-558786"/>
            <a:r>
              <a:rPr lang="en" dirty="0"/>
              <a:t>Hierarchy is a ranking or ordering of abstractions</a:t>
            </a:r>
            <a:endParaRPr dirty="0"/>
          </a:p>
          <a:p>
            <a:pPr marL="609585" indent="-558786"/>
            <a:r>
              <a:rPr lang="en" dirty="0"/>
              <a:t>In OO languages hierarchy is implemented using </a:t>
            </a:r>
            <a:r>
              <a:rPr lang="en" b="1" dirty="0"/>
              <a:t>inheritance</a:t>
            </a:r>
            <a:endParaRPr b="1"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 class can be derived from one or more superclasses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Languages may support single and/or multiple inheritance</a:t>
            </a:r>
            <a:endParaRPr dirty="0"/>
          </a:p>
        </p:txBody>
      </p:sp>
      <p:sp>
        <p:nvSpPr>
          <p:cNvPr id="964" name="Google Shape;964;p1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F00B66-45F1-6B36-169A-1B5ABE81EA7B}"/>
                  </a:ext>
                </a:extLst>
              </p14:cNvPr>
              <p14:cNvContentPartPr/>
              <p14:nvPr/>
            </p14:nvContentPartPr>
            <p14:xfrm>
              <a:off x="10902960" y="10796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F00B66-45F1-6B36-169A-1B5ABE81EA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93600" y="10702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Inheritance</a:t>
            </a:r>
            <a:endParaRPr dirty="0"/>
          </a:p>
        </p:txBody>
      </p:sp>
      <p:sp>
        <p:nvSpPr>
          <p:cNvPr id="970" name="Google Shape;970;p1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24920">
              <a:buSzPts val="2600"/>
            </a:pPr>
            <a:r>
              <a:rPr lang="en" sz="3467" dirty="0"/>
              <a:t>Implement a list that adds elements twice</a:t>
            </a:r>
            <a:endParaRPr sz="3467" dirty="0"/>
          </a:p>
          <a:p>
            <a:pPr marL="1219170" lvl="1" indent="-474121">
              <a:spcBef>
                <a:spcPts val="0"/>
              </a:spcBef>
              <a:buSzPts val="2000"/>
            </a:pPr>
            <a:r>
              <a:rPr lang="en" sz="2667" dirty="0"/>
              <a:t>Without inheritance:</a:t>
            </a:r>
            <a:endParaRPr sz="2667" dirty="0"/>
          </a:p>
          <a:p>
            <a:pPr marL="1828754" lvl="2" indent="-423323">
              <a:spcBef>
                <a:spcPts val="0"/>
              </a:spcBef>
              <a:buSzPts val="1400"/>
            </a:pPr>
            <a:r>
              <a:rPr lang="en" sz="1600" dirty="0"/>
              <a:t>Build a new list from the ground up, 100s of LOC, hard to understand and maintain</a:t>
            </a:r>
            <a:endParaRPr sz="1600" dirty="0"/>
          </a:p>
          <a:p>
            <a:pPr marL="1219170" lvl="1" indent="-474121">
              <a:spcBef>
                <a:spcPts val="0"/>
              </a:spcBef>
              <a:buSzPts val="2000"/>
            </a:pPr>
            <a:r>
              <a:rPr lang="en" sz="2667" dirty="0"/>
              <a:t>With inheritance:</a:t>
            </a:r>
            <a:endParaRPr lang="en-US" sz="2667" dirty="0"/>
          </a:p>
          <a:p>
            <a:pPr marL="609585" indent="-524920">
              <a:buSzPts val="2600"/>
            </a:pPr>
            <a:endParaRPr lang="en" sz="3467" dirty="0"/>
          </a:p>
          <a:p>
            <a:pPr marL="609585" indent="-524920">
              <a:buSzPts val="2600"/>
            </a:pPr>
            <a:endParaRPr lang="en" sz="3467" dirty="0"/>
          </a:p>
          <a:p>
            <a:pPr marL="609585" indent="-524920">
              <a:buSzPts val="2600"/>
            </a:pPr>
            <a:endParaRPr lang="en" sz="3467" dirty="0"/>
          </a:p>
          <a:p>
            <a:pPr marL="609585" indent="-524920">
              <a:buSzPts val="2600"/>
            </a:pPr>
            <a:r>
              <a:rPr lang="en" sz="3467" dirty="0"/>
              <a:t>Inheritance is a generalization/specialization hierarchy</a:t>
            </a:r>
            <a:endParaRPr sz="3467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467" dirty="0"/>
          </a:p>
        </p:txBody>
      </p:sp>
      <p:sp>
        <p:nvSpPr>
          <p:cNvPr id="971" name="Google Shape;971;p1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2F421-EE93-44F7-9C0E-5F814CACFEE7}"/>
              </a:ext>
            </a:extLst>
          </p:cNvPr>
          <p:cNvSpPr txBox="1"/>
          <p:nvPr/>
        </p:nvSpPr>
        <p:spPr>
          <a:xfrm>
            <a:off x="947338" y="3195937"/>
            <a:ext cx="103582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754" indent="0">
              <a:spcBef>
                <a:spcPts val="1333"/>
              </a:spcBef>
              <a:buNone/>
            </a:pP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 err="1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ListThatAddsStuffTwice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extends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 {</a:t>
            </a:r>
          </a:p>
          <a:p>
            <a:pPr marL="1828754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(Object o) {</a:t>
            </a:r>
          </a:p>
          <a:p>
            <a:pPr marL="1828754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800" b="1" dirty="0" err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super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-US" sz="18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(o);</a:t>
            </a:r>
          </a:p>
          <a:p>
            <a:pPr marL="1828754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800" b="1" dirty="0" err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super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-US" sz="18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(o);</a:t>
            </a:r>
          </a:p>
          <a:p>
            <a:pPr marL="1828754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</a:p>
          <a:p>
            <a:pPr marL="1828754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Aggregation</a:t>
            </a:r>
            <a:endParaRPr dirty="0"/>
          </a:p>
        </p:txBody>
      </p:sp>
      <p:sp>
        <p:nvSpPr>
          <p:cNvPr id="977" name="Google Shape;977;p1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24920">
              <a:buSzPts val="2600"/>
            </a:pPr>
            <a:r>
              <a:rPr lang="en" sz="3467" dirty="0"/>
              <a:t>Implement a list with a last-modified timestamp</a:t>
            </a:r>
            <a:endParaRPr sz="3467" dirty="0"/>
          </a:p>
          <a:p>
            <a:pPr marL="1066785" lvl="1" indent="-524920">
              <a:buSzPts val="2600"/>
            </a:pPr>
            <a:r>
              <a:rPr lang="en" sz="3067" dirty="0"/>
              <a:t>We cannot really use inheritance here</a:t>
            </a:r>
            <a:endParaRPr sz="3067" dirty="0"/>
          </a:p>
          <a:p>
            <a:pPr marL="0" indent="0">
              <a:buNone/>
            </a:pPr>
            <a:endParaRPr sz="3467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467" dirty="0"/>
          </a:p>
        </p:txBody>
      </p:sp>
      <p:sp>
        <p:nvSpPr>
          <p:cNvPr id="978" name="Google Shape;978;p1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0B1CC-C895-4C5B-B436-3EA2302CADAE}"/>
              </a:ext>
            </a:extLst>
          </p:cNvPr>
          <p:cNvSpPr txBox="1"/>
          <p:nvPr/>
        </p:nvSpPr>
        <p:spPr>
          <a:xfrm>
            <a:off x="403123" y="2890684"/>
            <a:ext cx="11194025" cy="37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9170" indent="0">
              <a:spcBef>
                <a:spcPts val="1333"/>
              </a:spcBef>
              <a:buNone/>
            </a:pP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 err="1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TSList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extends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LinkedList, Timestamp {</a:t>
            </a:r>
          </a:p>
          <a:p>
            <a:pPr marL="1219170" indent="0">
              <a:buNone/>
            </a:pPr>
            <a:r>
              <a:rPr lang="en-US" sz="18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// Timestamp is created when the list is created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1219170" indent="0">
              <a:buNone/>
            </a:pP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1219170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(Object o) {</a:t>
            </a:r>
          </a:p>
          <a:p>
            <a:pPr marL="1219170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800" b="1" dirty="0" err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super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-US" sz="18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(o);</a:t>
            </a:r>
          </a:p>
          <a:p>
            <a:pPr marL="1219170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8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Timestamps are immutable and cannot be updated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1219170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</a:p>
          <a:p>
            <a:pPr marL="1219170" indent="0">
              <a:buNone/>
            </a:pP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1219170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Object </a:t>
            </a:r>
            <a:r>
              <a:rPr lang="en-US" sz="18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</a:t>
            </a:r>
          </a:p>
          <a:p>
            <a:pPr marL="1219170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8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Timestamps are immutable and cannot be updated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1219170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8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800" b="1" dirty="0" err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super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-US" sz="18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</a:p>
          <a:p>
            <a:pPr marL="1219170" indent="0"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</a:p>
          <a:p>
            <a:pPr marL="1219170" indent="0">
              <a:lnSpc>
                <a:spcPct val="110795"/>
              </a:lnSpc>
              <a:buNone/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54945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Aggregation</a:t>
            </a:r>
            <a:endParaRPr dirty="0"/>
          </a:p>
        </p:txBody>
      </p:sp>
      <p:sp>
        <p:nvSpPr>
          <p:cNvPr id="977" name="Google Shape;977;p1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24920">
              <a:buSzPts val="2600"/>
            </a:pPr>
            <a:r>
              <a:rPr lang="en" sz="3467" dirty="0"/>
              <a:t>Implement a list with a last-modified timestamp</a:t>
            </a:r>
            <a:endParaRPr sz="3467" dirty="0"/>
          </a:p>
          <a:p>
            <a:pPr marL="1066785" lvl="1" indent="-524920">
              <a:buSzPts val="2600"/>
            </a:pPr>
            <a:r>
              <a:rPr lang="en" sz="3067" dirty="0"/>
              <a:t>We cannot really use inheritance here</a:t>
            </a:r>
            <a:endParaRPr sz="3067" dirty="0"/>
          </a:p>
          <a:p>
            <a:pPr marL="609585" indent="-524920">
              <a:buSzPts val="2600"/>
            </a:pPr>
            <a:r>
              <a:rPr lang="en" sz="3467" dirty="0"/>
              <a:t>Instead, use aggregation:</a:t>
            </a:r>
            <a:endParaRPr sz="3467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467" dirty="0"/>
          </a:p>
        </p:txBody>
      </p:sp>
      <p:sp>
        <p:nvSpPr>
          <p:cNvPr id="978" name="Google Shape;978;p1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0F969-F918-4F5D-9055-EED35D7D7A8E}"/>
              </a:ext>
            </a:extLst>
          </p:cNvPr>
          <p:cNvSpPr txBox="1"/>
          <p:nvPr/>
        </p:nvSpPr>
        <p:spPr>
          <a:xfrm>
            <a:off x="1396182" y="3370027"/>
            <a:ext cx="7728154" cy="3874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9170" indent="0">
              <a:spcBef>
                <a:spcPts val="1333"/>
              </a:spcBef>
              <a:buNone/>
            </a:pPr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600" b="1" dirty="0" err="1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TSList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extends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 {</a:t>
            </a:r>
          </a:p>
          <a:p>
            <a:pPr marL="1219170" indent="0">
              <a:buNone/>
            </a:pP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Timestamp 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ts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= </a:t>
            </a:r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Timestamp(); </a:t>
            </a:r>
            <a:r>
              <a:rPr lang="en-US" sz="16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List created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1219170" indent="0">
              <a:buNone/>
            </a:pP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1219170" indent="0">
              <a:buNone/>
            </a:pP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(Object o) {</a:t>
            </a:r>
          </a:p>
          <a:p>
            <a:pPr marL="1219170" indent="0">
              <a:buNone/>
            </a:pP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600" b="1" dirty="0" err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super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add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(o);</a:t>
            </a:r>
          </a:p>
          <a:p>
            <a:pPr marL="1219170" indent="0">
              <a:buNone/>
            </a:pP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ts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= </a:t>
            </a:r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Timestamp();</a:t>
            </a:r>
          </a:p>
          <a:p>
            <a:pPr marL="1219170" indent="0">
              <a:buNone/>
            </a:pP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</a:p>
          <a:p>
            <a:pPr marL="1219170" indent="0">
              <a:buNone/>
            </a:pP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1219170" indent="0">
              <a:buNone/>
            </a:pP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Object </a:t>
            </a:r>
            <a:r>
              <a:rPr lang="en-US" sz="16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</a:t>
            </a:r>
          </a:p>
          <a:p>
            <a:pPr marL="1219170" indent="0">
              <a:buNone/>
            </a:pP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ts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= </a:t>
            </a:r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Timestamp();</a:t>
            </a:r>
          </a:p>
          <a:p>
            <a:pPr marL="1219170" indent="0">
              <a:buNone/>
            </a:pP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</a:t>
            </a:r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1600" b="1" dirty="0" err="1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super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remove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</a:p>
          <a:p>
            <a:pPr marL="1219170" indent="0">
              <a:buNone/>
            </a:pP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</a:p>
          <a:p>
            <a:pPr marL="1219170" indent="0">
              <a:lnSpc>
                <a:spcPct val="110795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70F469-25B9-E5B8-A0F3-5B4560D40D21}"/>
                  </a:ext>
                </a:extLst>
              </p14:cNvPr>
              <p14:cNvContentPartPr/>
              <p14:nvPr/>
            </p14:nvContentPartPr>
            <p14:xfrm>
              <a:off x="3841920" y="4813200"/>
              <a:ext cx="527400" cy="104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70F469-25B9-E5B8-A0F3-5B4560D40D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2560" y="4803840"/>
                <a:ext cx="546120" cy="106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Inheritance and Aggregation</a:t>
            </a:r>
            <a:endParaRPr sz="5400" dirty="0"/>
          </a:p>
        </p:txBody>
      </p:sp>
      <p:sp>
        <p:nvSpPr>
          <p:cNvPr id="984" name="Google Shape;984;p1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Inheritance expresses “is-a” relationship</a:t>
            </a:r>
            <a:endParaRPr dirty="0"/>
          </a:p>
          <a:p>
            <a:pPr marL="1219170" lvl="1" indent="-507987">
              <a:spcBef>
                <a:spcPts val="1333"/>
              </a:spcBef>
            </a:pPr>
            <a:r>
              <a:rPr lang="en" dirty="0"/>
              <a:t>A Hawk “is-a” Bird</a:t>
            </a:r>
            <a:endParaRPr dirty="0"/>
          </a:p>
          <a:p>
            <a:pPr marL="1219170" lvl="1" indent="-507987">
              <a:spcBef>
                <a:spcPts val="1333"/>
              </a:spcBef>
            </a:pPr>
            <a:r>
              <a:rPr lang="en" dirty="0"/>
              <a:t>A Car “is-a” Vehicle</a:t>
            </a:r>
            <a:endParaRPr dirty="0"/>
          </a:p>
          <a:p>
            <a:pPr marL="609585" indent="-558786">
              <a:spcBef>
                <a:spcPts val="1333"/>
              </a:spcBef>
            </a:pPr>
            <a:r>
              <a:rPr lang="en" dirty="0"/>
              <a:t>Aggregation expresses “has-a” relationship</a:t>
            </a:r>
            <a:endParaRPr dirty="0"/>
          </a:p>
          <a:p>
            <a:pPr marL="1219170" lvl="1" indent="-507987">
              <a:spcBef>
                <a:spcPts val="1333"/>
              </a:spcBef>
            </a:pPr>
            <a:r>
              <a:rPr lang="en" dirty="0"/>
              <a:t>A Car “has-a” engine and 4 wheels</a:t>
            </a:r>
            <a:endParaRPr dirty="0"/>
          </a:p>
          <a:p>
            <a:pPr marL="1219170" lvl="1" indent="-507987">
              <a:spcBef>
                <a:spcPts val="1333"/>
              </a:spcBef>
            </a:pPr>
            <a:r>
              <a:rPr lang="en" dirty="0"/>
              <a:t>A Bicycle “has-a” 2 pedals and 2 wheels</a:t>
            </a:r>
            <a:endParaRPr dirty="0"/>
          </a:p>
          <a:p>
            <a:pPr marL="1219170" lvl="1" indent="-507987">
              <a:spcBef>
                <a:spcPts val="1333"/>
              </a:spcBef>
              <a:spcAft>
                <a:spcPts val="1333"/>
              </a:spcAft>
            </a:pPr>
            <a:r>
              <a:rPr lang="en" dirty="0"/>
              <a:t>Both cars and bicycles “is-a” vehicles</a:t>
            </a:r>
            <a:endParaRPr dirty="0"/>
          </a:p>
        </p:txBody>
      </p:sp>
      <p:sp>
        <p:nvSpPr>
          <p:cNvPr id="985" name="Google Shape;985;p1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Object Orientation</a:t>
            </a:r>
            <a:endParaRPr dirty="0"/>
          </a:p>
        </p:txBody>
      </p:sp>
      <p:sp>
        <p:nvSpPr>
          <p:cNvPr id="949" name="Google Shape;949;p111"/>
          <p:cNvSpPr txBox="1">
            <a:spLocks noGrp="1"/>
          </p:cNvSpPr>
          <p:nvPr>
            <p:ph idx="1"/>
          </p:nvPr>
        </p:nvSpPr>
        <p:spPr>
          <a:xfrm>
            <a:off x="568364" y="1917290"/>
            <a:ext cx="11000591" cy="43983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93699" indent="-342900"/>
            <a:r>
              <a:rPr lang="en-US" dirty="0"/>
              <a:t>Now we know what an object is. What makes a language </a:t>
            </a:r>
            <a:r>
              <a:rPr lang="en-US" i="1" dirty="0"/>
              <a:t>object-oriented</a:t>
            </a:r>
            <a:r>
              <a:rPr lang="en-US" dirty="0"/>
              <a:t>?</a:t>
            </a:r>
          </a:p>
          <a:p>
            <a:pPr marL="850899" lvl="1" indent="-342900"/>
            <a:r>
              <a:rPr lang="en-US" dirty="0"/>
              <a:t>It has objects in it</a:t>
            </a:r>
          </a:p>
          <a:p>
            <a:pPr marL="850899" lvl="1" indent="-342900"/>
            <a:r>
              <a:rPr lang="en-US" dirty="0"/>
              <a:t>Programming in the language is </a:t>
            </a:r>
            <a:r>
              <a:rPr lang="en-US" i="1" dirty="0"/>
              <a:t>centered</a:t>
            </a:r>
            <a:r>
              <a:rPr lang="en-US" dirty="0"/>
              <a:t> </a:t>
            </a:r>
            <a:r>
              <a:rPr lang="en-US" i="1" dirty="0"/>
              <a:t>around </a:t>
            </a:r>
            <a:r>
              <a:rPr lang="en-US" dirty="0"/>
              <a:t>objects</a:t>
            </a:r>
          </a:p>
          <a:p>
            <a:pPr marL="507999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C++					Java</a:t>
            </a:r>
          </a:p>
          <a:p>
            <a:pPr marL="507999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				class HelloWorld {</a:t>
            </a:r>
          </a:p>
          <a:p>
            <a:pPr marL="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std::</a:t>
            </a:r>
            <a:r>
              <a:rPr lang="en-US" dirty="0" err="1">
                <a:latin typeface="Consolas" panose="020B0609020204030204" pitchFamily="49" charset="0"/>
              </a:rPr>
              <a:t>cout</a:t>
            </a:r>
            <a:r>
              <a:rPr lang="en-US" dirty="0">
                <a:latin typeface="Consolas" panose="020B0609020204030204" pitchFamily="49" charset="0"/>
              </a:rPr>
              <a:t> &lt;&lt; “hello world”;	  public static void main(String[]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pPr marL="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				    </a:t>
            </a:r>
            <a:r>
              <a:rPr lang="en-US" dirty="0" err="1">
                <a:latin typeface="Consolas" panose="020B0609020204030204" pitchFamily="49" charset="0"/>
              </a:rPr>
              <a:t>System.out.println</a:t>
            </a:r>
            <a:r>
              <a:rPr lang="en-US" dirty="0">
                <a:latin typeface="Consolas" panose="020B0609020204030204" pitchFamily="49" charset="0"/>
              </a:rPr>
              <a:t>(“hello world”);</a:t>
            </a:r>
          </a:p>
          <a:p>
            <a:pPr marL="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					  }</a:t>
            </a:r>
          </a:p>
          <a:p>
            <a:pPr marL="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			}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950" name="Google Shape;950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5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17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Single Inheritance</a:t>
            </a:r>
            <a:endParaRPr sz="6600" dirty="0"/>
          </a:p>
        </p:txBody>
      </p:sp>
      <p:sp>
        <p:nvSpPr>
          <p:cNvPr id="902" name="Google Shape;902;p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0320">
              <a:buSzPts val="2900"/>
            </a:pPr>
            <a:r>
              <a:rPr lang="en" sz="3200" dirty="0"/>
              <a:t>Each class has at most one</a:t>
            </a:r>
            <a:endParaRPr sz="3200" dirty="0"/>
          </a:p>
          <a:p>
            <a:pPr marL="1219170" lvl="1" indent="-499521">
              <a:spcBef>
                <a:spcPts val="0"/>
              </a:spcBef>
              <a:buSzPts val="2300"/>
            </a:pPr>
            <a:r>
              <a:rPr lang="en" sz="2400" dirty="0"/>
              <a:t>Superclass is also called parent class</a:t>
            </a:r>
            <a:endParaRPr sz="2400" dirty="0"/>
          </a:p>
          <a:p>
            <a:pPr marL="1219170" lvl="1" indent="-499521">
              <a:spcBef>
                <a:spcPts val="0"/>
              </a:spcBef>
              <a:buSzPts val="2300"/>
            </a:pPr>
            <a:r>
              <a:rPr lang="en" sz="2400" dirty="0"/>
              <a:t>Used in: Java, C#, Ruby</a:t>
            </a:r>
            <a:endParaRPr sz="2400" dirty="0"/>
          </a:p>
          <a:p>
            <a:pPr marL="609585" indent="-550320">
              <a:buSzPts val="2900"/>
            </a:pPr>
            <a:r>
              <a:rPr lang="en" sz="3200" dirty="0"/>
              <a:t>Topmost class has no superclass</a:t>
            </a:r>
            <a:endParaRPr dirty="0"/>
          </a:p>
          <a:p>
            <a:pPr marL="1219170" lvl="1" indent="-499521">
              <a:spcBef>
                <a:spcPts val="0"/>
              </a:spcBef>
              <a:buSzPts val="2300"/>
            </a:pPr>
            <a:r>
              <a:rPr lang="en" sz="2400" dirty="0">
                <a:latin typeface="Inconsolata"/>
                <a:ea typeface="Inconsolata"/>
                <a:cs typeface="Inconsolata"/>
                <a:sym typeface="Inconsolata"/>
              </a:rPr>
              <a:t>java.lang.Object</a:t>
            </a:r>
            <a:r>
              <a:rPr lang="en" sz="2400" dirty="0"/>
              <a:t> in Java has no superclass</a:t>
            </a:r>
            <a:endParaRPr sz="2400" dirty="0"/>
          </a:p>
        </p:txBody>
      </p:sp>
      <p:sp>
        <p:nvSpPr>
          <p:cNvPr id="903" name="Google Shape;903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sp>
        <p:nvSpPr>
          <p:cNvPr id="904" name="Google Shape;904;p111"/>
          <p:cNvSpPr/>
          <p:nvPr/>
        </p:nvSpPr>
        <p:spPr>
          <a:xfrm>
            <a:off x="8950970" y="5423800"/>
            <a:ext cx="3052767" cy="686867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java.util.Linked</a:t>
            </a:r>
          </a:p>
          <a:p>
            <a:pPr algn="ctr"/>
            <a:r>
              <a:rPr lang="e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5" name="Google Shape;905;p111"/>
          <p:cNvSpPr/>
          <p:nvPr/>
        </p:nvSpPr>
        <p:spPr>
          <a:xfrm>
            <a:off x="8950970" y="4167400"/>
            <a:ext cx="3052767" cy="686867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java.util.Abstract</a:t>
            </a:r>
          </a:p>
          <a:p>
            <a:pPr algn="ctr"/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SequentialList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6" name="Google Shape;906;p111"/>
          <p:cNvSpPr/>
          <p:nvPr/>
        </p:nvSpPr>
        <p:spPr>
          <a:xfrm>
            <a:off x="8950970" y="2911000"/>
            <a:ext cx="3052767" cy="686867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>
                <a:latin typeface="Courier New" panose="02070309020205020404" pitchFamily="49" charset="0"/>
                <a:cs typeface="Courier New" panose="02070309020205020404" pitchFamily="49" charset="0"/>
              </a:rPr>
              <a:t>java.util.AbstractList</a:t>
            </a:r>
            <a:endParaRPr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7" name="Google Shape;907;p111"/>
          <p:cNvSpPr/>
          <p:nvPr/>
        </p:nvSpPr>
        <p:spPr>
          <a:xfrm>
            <a:off x="8950970" y="1654600"/>
            <a:ext cx="3052767" cy="686867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>
                <a:latin typeface="Courier New" panose="02070309020205020404" pitchFamily="49" charset="0"/>
                <a:cs typeface="Courier New" panose="02070309020205020404" pitchFamily="49" charset="0"/>
              </a:rPr>
              <a:t>java.util.AbstractCollection</a:t>
            </a:r>
            <a:endParaRPr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8" name="Google Shape;908;p111"/>
          <p:cNvSpPr/>
          <p:nvPr/>
        </p:nvSpPr>
        <p:spPr>
          <a:xfrm>
            <a:off x="8950970" y="398200"/>
            <a:ext cx="3052767" cy="686867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>
                <a:latin typeface="Courier New" panose="02070309020205020404" pitchFamily="49" charset="0"/>
                <a:cs typeface="Courier New" panose="02070309020205020404" pitchFamily="49" charset="0"/>
              </a:rPr>
              <a:t>java.lang.Object</a:t>
            </a:r>
            <a:endParaRPr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09" name="Google Shape;909;p111"/>
          <p:cNvCxnSpPr>
            <a:stCxn id="904" idx="0"/>
            <a:endCxn id="905" idx="2"/>
          </p:cNvCxnSpPr>
          <p:nvPr/>
        </p:nvCxnSpPr>
        <p:spPr>
          <a:xfrm rot="10800000">
            <a:off x="10477353" y="4854200"/>
            <a:ext cx="0" cy="5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0" name="Google Shape;910;p111"/>
          <p:cNvCxnSpPr>
            <a:stCxn id="905" idx="0"/>
            <a:endCxn id="906" idx="2"/>
          </p:cNvCxnSpPr>
          <p:nvPr/>
        </p:nvCxnSpPr>
        <p:spPr>
          <a:xfrm rot="10800000">
            <a:off x="10477353" y="3597800"/>
            <a:ext cx="0" cy="5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1" name="Google Shape;911;p111"/>
          <p:cNvCxnSpPr>
            <a:stCxn id="906" idx="0"/>
            <a:endCxn id="907" idx="2"/>
          </p:cNvCxnSpPr>
          <p:nvPr/>
        </p:nvCxnSpPr>
        <p:spPr>
          <a:xfrm rot="10800000">
            <a:off x="10477352" y="2341400"/>
            <a:ext cx="0" cy="5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2" name="Google Shape;912;p111"/>
          <p:cNvCxnSpPr>
            <a:stCxn id="907" idx="0"/>
            <a:endCxn id="908" idx="2"/>
          </p:cNvCxnSpPr>
          <p:nvPr/>
        </p:nvCxnSpPr>
        <p:spPr>
          <a:xfrm rot="10800000">
            <a:off x="10477353" y="1085000"/>
            <a:ext cx="0" cy="5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3D66AD-D6D5-C011-6BBD-419C5752E2F7}"/>
                  </a:ext>
                </a:extLst>
              </p14:cNvPr>
              <p14:cNvContentPartPr/>
              <p14:nvPr/>
            </p14:nvContentPartPr>
            <p14:xfrm>
              <a:off x="8674200" y="590400"/>
              <a:ext cx="285840" cy="28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3D66AD-D6D5-C011-6BBD-419C5752E2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4840" y="581040"/>
                <a:ext cx="304560" cy="29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Single Inheritance</a:t>
            </a:r>
            <a:endParaRPr sz="6600" dirty="0"/>
          </a:p>
        </p:txBody>
      </p:sp>
      <p:sp>
        <p:nvSpPr>
          <p:cNvPr id="902" name="Google Shape;902;p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0320">
              <a:buSzPts val="2900"/>
            </a:pPr>
            <a:r>
              <a:rPr lang="en" sz="3200" dirty="0"/>
              <a:t>Each class has at most one</a:t>
            </a:r>
            <a:endParaRPr sz="3200" dirty="0"/>
          </a:p>
          <a:p>
            <a:pPr marL="1219170" lvl="1" indent="-499521">
              <a:spcBef>
                <a:spcPts val="0"/>
              </a:spcBef>
              <a:buSzPts val="2300"/>
            </a:pPr>
            <a:r>
              <a:rPr lang="en" sz="2400" dirty="0"/>
              <a:t>Super class is also called parent class</a:t>
            </a:r>
            <a:endParaRPr sz="2400" dirty="0"/>
          </a:p>
          <a:p>
            <a:pPr marL="1219170" lvl="1" indent="-499521">
              <a:spcBef>
                <a:spcPts val="0"/>
              </a:spcBef>
              <a:buSzPts val="2300"/>
            </a:pPr>
            <a:r>
              <a:rPr lang="en" sz="2400" dirty="0"/>
              <a:t>Used in: Java, C#, Ruby</a:t>
            </a:r>
            <a:endParaRPr sz="2400" dirty="0"/>
          </a:p>
          <a:p>
            <a:pPr marL="609585" indent="-550320">
              <a:buSzPts val="2900"/>
            </a:pPr>
            <a:r>
              <a:rPr lang="en" sz="3200" dirty="0"/>
              <a:t>Topmost class has no superclass</a:t>
            </a:r>
            <a:endParaRPr dirty="0"/>
          </a:p>
          <a:p>
            <a:pPr marL="1219170" lvl="1" indent="-499521">
              <a:spcBef>
                <a:spcPts val="0"/>
              </a:spcBef>
              <a:buSzPts val="2300"/>
            </a:pPr>
            <a:r>
              <a:rPr lang="en" sz="2400" dirty="0">
                <a:latin typeface="Inconsolata"/>
                <a:ea typeface="Inconsolata"/>
                <a:cs typeface="Inconsolata"/>
                <a:sym typeface="Inconsolata"/>
              </a:rPr>
              <a:t>java.lang.Object</a:t>
            </a:r>
            <a:r>
              <a:rPr lang="en" sz="2400" dirty="0"/>
              <a:t> in Java has no superclass</a:t>
            </a:r>
            <a:endParaRPr sz="2400" dirty="0"/>
          </a:p>
        </p:txBody>
      </p:sp>
      <p:sp>
        <p:nvSpPr>
          <p:cNvPr id="903" name="Google Shape;903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sp>
        <p:nvSpPr>
          <p:cNvPr id="904" name="Google Shape;904;p111"/>
          <p:cNvSpPr/>
          <p:nvPr/>
        </p:nvSpPr>
        <p:spPr>
          <a:xfrm>
            <a:off x="8950970" y="5423800"/>
            <a:ext cx="3052767" cy="686867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java.util.Linked</a:t>
            </a:r>
          </a:p>
          <a:p>
            <a:pPr algn="ctr"/>
            <a:r>
              <a:rPr lang="en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5" name="Google Shape;905;p111"/>
          <p:cNvSpPr/>
          <p:nvPr/>
        </p:nvSpPr>
        <p:spPr>
          <a:xfrm>
            <a:off x="8950970" y="4167400"/>
            <a:ext cx="3052767" cy="686867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java.util.Abstract</a:t>
            </a:r>
          </a:p>
          <a:p>
            <a:pPr algn="ctr"/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SequentialList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6" name="Google Shape;906;p111"/>
          <p:cNvSpPr/>
          <p:nvPr/>
        </p:nvSpPr>
        <p:spPr>
          <a:xfrm>
            <a:off x="8950970" y="2911000"/>
            <a:ext cx="3052767" cy="686867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>
                <a:latin typeface="Courier New" panose="02070309020205020404" pitchFamily="49" charset="0"/>
                <a:cs typeface="Courier New" panose="02070309020205020404" pitchFamily="49" charset="0"/>
              </a:rPr>
              <a:t>java.util.AbstractList</a:t>
            </a:r>
            <a:endParaRPr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7" name="Google Shape;907;p111"/>
          <p:cNvSpPr/>
          <p:nvPr/>
        </p:nvSpPr>
        <p:spPr>
          <a:xfrm>
            <a:off x="8950970" y="1654600"/>
            <a:ext cx="3052767" cy="686867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>
                <a:latin typeface="Courier New" panose="02070309020205020404" pitchFamily="49" charset="0"/>
                <a:cs typeface="Courier New" panose="02070309020205020404" pitchFamily="49" charset="0"/>
              </a:rPr>
              <a:t>java.util.AbstractCollection</a:t>
            </a:r>
            <a:endParaRPr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8" name="Google Shape;908;p111"/>
          <p:cNvSpPr/>
          <p:nvPr/>
        </p:nvSpPr>
        <p:spPr>
          <a:xfrm>
            <a:off x="8950970" y="398200"/>
            <a:ext cx="3052767" cy="686867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>
                <a:latin typeface="Courier New" panose="02070309020205020404" pitchFamily="49" charset="0"/>
                <a:cs typeface="Courier New" panose="02070309020205020404" pitchFamily="49" charset="0"/>
              </a:rPr>
              <a:t>java.lang.Object</a:t>
            </a:r>
            <a:endParaRPr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09" name="Google Shape;909;p111"/>
          <p:cNvCxnSpPr>
            <a:stCxn id="904" idx="0"/>
            <a:endCxn id="905" idx="2"/>
          </p:cNvCxnSpPr>
          <p:nvPr/>
        </p:nvCxnSpPr>
        <p:spPr>
          <a:xfrm rot="10800000">
            <a:off x="10477353" y="4854200"/>
            <a:ext cx="0" cy="5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0" name="Google Shape;910;p111"/>
          <p:cNvCxnSpPr>
            <a:stCxn id="905" idx="0"/>
            <a:endCxn id="906" idx="2"/>
          </p:cNvCxnSpPr>
          <p:nvPr/>
        </p:nvCxnSpPr>
        <p:spPr>
          <a:xfrm rot="10800000">
            <a:off x="10477353" y="3597800"/>
            <a:ext cx="0" cy="5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1" name="Google Shape;911;p111"/>
          <p:cNvCxnSpPr>
            <a:stCxn id="906" idx="0"/>
            <a:endCxn id="907" idx="2"/>
          </p:cNvCxnSpPr>
          <p:nvPr/>
        </p:nvCxnSpPr>
        <p:spPr>
          <a:xfrm rot="10800000">
            <a:off x="10477352" y="2341400"/>
            <a:ext cx="0" cy="5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2" name="Google Shape;912;p111"/>
          <p:cNvCxnSpPr>
            <a:stCxn id="907" idx="0"/>
            <a:endCxn id="908" idx="2"/>
          </p:cNvCxnSpPr>
          <p:nvPr/>
        </p:nvCxnSpPr>
        <p:spPr>
          <a:xfrm rot="10800000">
            <a:off x="10477353" y="1085000"/>
            <a:ext cx="0" cy="56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929;p112">
            <a:extLst>
              <a:ext uri="{FF2B5EF4-FFF2-40B4-BE49-F238E27FC236}">
                <a16:creationId xmlns:a16="http://schemas.microsoft.com/office/drawing/2014/main" id="{55C789A4-43EC-44F1-842B-5E701C99CCB8}"/>
              </a:ext>
            </a:extLst>
          </p:cNvPr>
          <p:cNvSpPr/>
          <p:nvPr/>
        </p:nvSpPr>
        <p:spPr>
          <a:xfrm>
            <a:off x="4293133" y="1417300"/>
            <a:ext cx="4582800" cy="129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 dirty="0"/>
              <a:t>Something that has elements</a:t>
            </a:r>
          </a:p>
          <a:p>
            <a:r>
              <a:rPr lang="en" sz="2000" dirty="0"/>
              <a:t>(e.g., iterator() in any order, add())</a:t>
            </a:r>
            <a:endParaRPr sz="2000" dirty="0"/>
          </a:p>
        </p:txBody>
      </p:sp>
      <p:sp>
        <p:nvSpPr>
          <p:cNvPr id="4" name="Google Shape;931;p112">
            <a:extLst>
              <a:ext uri="{FF2B5EF4-FFF2-40B4-BE49-F238E27FC236}">
                <a16:creationId xmlns:a16="http://schemas.microsoft.com/office/drawing/2014/main" id="{D96B9379-C49E-4C0B-AF99-7A233946E746}"/>
              </a:ext>
            </a:extLst>
          </p:cNvPr>
          <p:cNvSpPr/>
          <p:nvPr/>
        </p:nvSpPr>
        <p:spPr>
          <a:xfrm>
            <a:off x="4368167" y="3861433"/>
            <a:ext cx="4582800" cy="129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 dirty="0"/>
              <a:t>Sequential access data store </a:t>
            </a:r>
          </a:p>
          <a:p>
            <a:r>
              <a:rPr lang="en" sz="2000" dirty="0"/>
              <a:t>(e.g., iterator has well defined order)</a:t>
            </a:r>
            <a:endParaRPr sz="2000" dirty="0"/>
          </a:p>
        </p:txBody>
      </p:sp>
      <p:sp>
        <p:nvSpPr>
          <p:cNvPr id="5" name="Google Shape;932;p112">
            <a:extLst>
              <a:ext uri="{FF2B5EF4-FFF2-40B4-BE49-F238E27FC236}">
                <a16:creationId xmlns:a16="http://schemas.microsoft.com/office/drawing/2014/main" id="{A75D87FC-0756-4EF0-8497-FB769061190B}"/>
              </a:ext>
            </a:extLst>
          </p:cNvPr>
          <p:cNvSpPr/>
          <p:nvPr/>
        </p:nvSpPr>
        <p:spPr>
          <a:xfrm>
            <a:off x="4099133" y="5117833"/>
            <a:ext cx="4582800" cy="129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/>
              <a:t>Automatically reuses all the behavior described above</a:t>
            </a:r>
            <a:endParaRPr sz="2000"/>
          </a:p>
        </p:txBody>
      </p:sp>
      <p:sp>
        <p:nvSpPr>
          <p:cNvPr id="7" name="Google Shape;930;p112">
            <a:extLst>
              <a:ext uri="{FF2B5EF4-FFF2-40B4-BE49-F238E27FC236}">
                <a16:creationId xmlns:a16="http://schemas.microsoft.com/office/drawing/2014/main" id="{22572BCB-6A72-E1CF-25B0-0F8281710294}"/>
              </a:ext>
            </a:extLst>
          </p:cNvPr>
          <p:cNvSpPr/>
          <p:nvPr/>
        </p:nvSpPr>
        <p:spPr>
          <a:xfrm>
            <a:off x="4142167" y="2605033"/>
            <a:ext cx="4582800" cy="129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Something that provides random access </a:t>
            </a:r>
            <a:r>
              <a:rPr lang="en" sz="2000" dirty="0"/>
              <a:t>(e.g., get(int position) 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54099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Multiple Inheritance</a:t>
            </a:r>
            <a:endParaRPr/>
          </a:p>
        </p:txBody>
      </p:sp>
      <p:sp>
        <p:nvSpPr>
          <p:cNvPr id="938" name="Google Shape;938;p1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93699" indent="-342900"/>
            <a:endParaRPr lang="en" dirty="0"/>
          </a:p>
          <a:p>
            <a:pPr marL="393699" indent="-342900"/>
            <a:r>
              <a:rPr lang="en" dirty="0"/>
              <a:t>Each class may have many superclasses</a:t>
            </a:r>
          </a:p>
          <a:p>
            <a:pPr marL="393699" indent="-342900"/>
            <a:endParaRPr lang="en" dirty="0"/>
          </a:p>
          <a:p>
            <a:pPr marL="393699" indent="-342900"/>
            <a:r>
              <a:rPr lang="en" dirty="0"/>
              <a:t>We’ll discuss in more detail later</a:t>
            </a:r>
          </a:p>
        </p:txBody>
      </p:sp>
      <p:sp>
        <p:nvSpPr>
          <p:cNvPr id="939" name="Google Shape;939;p1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pic>
        <p:nvPicPr>
          <p:cNvPr id="2" name="Google Shape;947;p114">
            <a:extLst>
              <a:ext uri="{FF2B5EF4-FFF2-40B4-BE49-F238E27FC236}">
                <a16:creationId xmlns:a16="http://schemas.microsoft.com/office/drawing/2014/main" id="{F3AC1661-A719-4A9B-8CD3-EB62C1599B4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8074" y="2459930"/>
            <a:ext cx="4317051" cy="3580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FFE50D-66A6-6030-3819-38BBC77CEF32}"/>
                  </a:ext>
                </a:extLst>
              </p14:cNvPr>
              <p14:cNvContentPartPr/>
              <p14:nvPr/>
            </p14:nvContentPartPr>
            <p14:xfrm>
              <a:off x="8832960" y="2470320"/>
              <a:ext cx="381240" cy="247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FFE50D-66A6-6030-3819-38BBC77CEF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23600" y="2460960"/>
                <a:ext cx="399960" cy="249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77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Object Orientation</a:t>
            </a:r>
            <a:endParaRPr dirty="0"/>
          </a:p>
        </p:txBody>
      </p:sp>
      <p:sp>
        <p:nvSpPr>
          <p:cNvPr id="949" name="Google Shape;949;p111"/>
          <p:cNvSpPr txBox="1">
            <a:spLocks noGrp="1"/>
          </p:cNvSpPr>
          <p:nvPr>
            <p:ph idx="1"/>
          </p:nvPr>
        </p:nvSpPr>
        <p:spPr>
          <a:xfrm>
            <a:off x="1097280" y="1917290"/>
            <a:ext cx="10058400" cy="395180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-US" dirty="0"/>
              <a:t>Encapsulation</a:t>
            </a:r>
          </a:p>
          <a:p>
            <a:pPr marL="609585" indent="-558786"/>
            <a:r>
              <a:rPr lang="en-US" dirty="0"/>
              <a:t>Inheritance / Composition</a:t>
            </a:r>
          </a:p>
          <a:p>
            <a:pPr marL="609585" indent="-558786"/>
            <a:r>
              <a:rPr lang="en-US" dirty="0"/>
              <a:t>Overriding / Overloading</a:t>
            </a:r>
          </a:p>
          <a:p>
            <a:pPr marL="609585" indent="-558786"/>
            <a:r>
              <a:rPr lang="en-US" dirty="0"/>
              <a:t>Single / Multiple dispatch</a:t>
            </a:r>
          </a:p>
          <a:p>
            <a:pPr marL="609585" indent="-558786"/>
            <a:r>
              <a:rPr lang="en-US" dirty="0"/>
              <a:t>Types, casting</a:t>
            </a:r>
          </a:p>
          <a:p>
            <a:pPr marL="609585" indent="-558786"/>
            <a:r>
              <a:rPr lang="en-US" dirty="0"/>
              <a:t>Multiple inheritance</a:t>
            </a:r>
          </a:p>
          <a:p>
            <a:pPr marL="609585" indent="-558786"/>
            <a:r>
              <a:rPr lang="en-US" dirty="0"/>
              <a:t>Constructors</a:t>
            </a:r>
          </a:p>
          <a:p>
            <a:pPr marL="609585" indent="-558786"/>
            <a:r>
              <a:rPr lang="en-US" dirty="0"/>
              <a:t>Access modifiers</a:t>
            </a:r>
            <a:endParaRPr dirty="0"/>
          </a:p>
        </p:txBody>
      </p:sp>
      <p:sp>
        <p:nvSpPr>
          <p:cNvPr id="950" name="Google Shape;950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278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Typing</a:t>
            </a:r>
            <a:endParaRPr sz="6000" dirty="0"/>
          </a:p>
        </p:txBody>
      </p:sp>
      <p:sp>
        <p:nvSpPr>
          <p:cNvPr id="467" name="Google Shape;467;p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  <p:sp>
        <p:nvSpPr>
          <p:cNvPr id="468" name="Google Shape;468;p69"/>
          <p:cNvSpPr/>
          <p:nvPr/>
        </p:nvSpPr>
        <p:spPr>
          <a:xfrm>
            <a:off x="1665205" y="1424871"/>
            <a:ext cx="200838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/>
              <a:t>Collection</a:t>
            </a:r>
            <a:endParaRPr sz="3200" dirty="0"/>
          </a:p>
        </p:txBody>
      </p:sp>
      <p:sp>
        <p:nvSpPr>
          <p:cNvPr id="469" name="Google Shape;469;p69"/>
          <p:cNvSpPr/>
          <p:nvPr/>
        </p:nvSpPr>
        <p:spPr>
          <a:xfrm>
            <a:off x="1126278" y="2420767"/>
            <a:ext cx="836926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/>
              <a:t>List</a:t>
            </a:r>
            <a:endParaRPr sz="3200" dirty="0"/>
          </a:p>
        </p:txBody>
      </p:sp>
      <p:sp>
        <p:nvSpPr>
          <p:cNvPr id="470" name="Google Shape;470;p69"/>
          <p:cNvSpPr/>
          <p:nvPr/>
        </p:nvSpPr>
        <p:spPr>
          <a:xfrm>
            <a:off x="3260124" y="2425931"/>
            <a:ext cx="80922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200" dirty="0"/>
              <a:t>Set</a:t>
            </a:r>
            <a:endParaRPr sz="3200" dirty="0"/>
          </a:p>
        </p:txBody>
      </p:sp>
      <p:sp>
        <p:nvSpPr>
          <p:cNvPr id="471" name="Google Shape;471;p69"/>
          <p:cNvSpPr/>
          <p:nvPr/>
        </p:nvSpPr>
        <p:spPr>
          <a:xfrm>
            <a:off x="657554" y="3418167"/>
            <a:ext cx="1774374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/>
              <a:t>ArrayList</a:t>
            </a:r>
            <a:endParaRPr sz="3200" dirty="0"/>
          </a:p>
        </p:txBody>
      </p:sp>
      <p:sp>
        <p:nvSpPr>
          <p:cNvPr id="472" name="Google Shape;472;p69"/>
          <p:cNvSpPr/>
          <p:nvPr/>
        </p:nvSpPr>
        <p:spPr>
          <a:xfrm>
            <a:off x="2889244" y="3414600"/>
            <a:ext cx="155098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/>
              <a:t>TreeSet</a:t>
            </a:r>
            <a:endParaRPr sz="3200" dirty="0"/>
          </a:p>
        </p:txBody>
      </p:sp>
      <p:cxnSp>
        <p:nvCxnSpPr>
          <p:cNvPr id="473" name="Google Shape;473;p69"/>
          <p:cNvCxnSpPr>
            <a:cxnSpLocks/>
            <a:stCxn id="469" idx="0"/>
            <a:endCxn id="468" idx="2"/>
          </p:cNvCxnSpPr>
          <p:nvPr/>
        </p:nvCxnSpPr>
        <p:spPr>
          <a:xfrm rot="5400000" flipH="1" flipV="1">
            <a:off x="1906520" y="1657892"/>
            <a:ext cx="401096" cy="112465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4" name="Google Shape;474;p69"/>
          <p:cNvCxnSpPr>
            <a:cxnSpLocks/>
            <a:stCxn id="470" idx="0"/>
            <a:endCxn id="468" idx="2"/>
          </p:cNvCxnSpPr>
          <p:nvPr/>
        </p:nvCxnSpPr>
        <p:spPr>
          <a:xfrm rot="16200000" flipV="1">
            <a:off x="2963935" y="1725131"/>
            <a:ext cx="406260" cy="99533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5" name="Google Shape;475;p69"/>
          <p:cNvCxnSpPr>
            <a:cxnSpLocks/>
            <a:stCxn id="471" idx="0"/>
            <a:endCxn id="469" idx="2"/>
          </p:cNvCxnSpPr>
          <p:nvPr/>
        </p:nvCxnSpPr>
        <p:spPr>
          <a:xfrm flipV="1">
            <a:off x="1544741" y="3015567"/>
            <a:ext cx="0" cy="40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6" name="Google Shape;476;p69"/>
          <p:cNvCxnSpPr>
            <a:cxnSpLocks/>
            <a:stCxn id="472" idx="0"/>
            <a:endCxn id="470" idx="2"/>
          </p:cNvCxnSpPr>
          <p:nvPr/>
        </p:nvCxnSpPr>
        <p:spPr>
          <a:xfrm flipV="1">
            <a:off x="3664734" y="3020731"/>
            <a:ext cx="0" cy="39386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7" name="Google Shape;477;p69"/>
          <p:cNvSpPr txBox="1"/>
          <p:nvPr/>
        </p:nvSpPr>
        <p:spPr>
          <a:xfrm>
            <a:off x="565866" y="4306800"/>
            <a:ext cx="7191786" cy="2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TreeSet set     =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TreeSet();</a:t>
            </a: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ArrayList list  = </a:t>
            </a:r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ArrayList();</a:t>
            </a:r>
          </a:p>
          <a:p>
            <a:endParaRPr lang="en"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Collection c  = list; </a:t>
            </a: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</a:t>
            </a:r>
            <a:r>
              <a:rPr lang="en-US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</a:t>
            </a:r>
            <a:endParaRPr lang="en" sz="20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Set s  = list;        </a:t>
            </a: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ii</a:t>
            </a:r>
          </a:p>
          <a:p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Set s  = set;         </a:t>
            </a:r>
            <a:r>
              <a:rPr lang="en-US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iii</a:t>
            </a:r>
            <a:endParaRPr lang="en-US"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671269-9BDD-4EF6-B90D-7EA9CF8B07C6}"/>
              </a:ext>
            </a:extLst>
          </p:cNvPr>
          <p:cNvSpPr/>
          <p:nvPr/>
        </p:nvSpPr>
        <p:spPr>
          <a:xfrm>
            <a:off x="7508853" y="2599737"/>
            <a:ext cx="3186601" cy="21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How many work?</a:t>
            </a:r>
          </a:p>
          <a:p>
            <a:pPr marL="609585" indent="-558786">
              <a:spcBef>
                <a:spcPts val="1333"/>
              </a:spcBef>
              <a:buAutoNum type="alphaLcParenR"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  <a:p>
            <a:pPr marL="609585" indent="-558786">
              <a:buAutoNum type="alphaLcParenR"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  <a:p>
            <a:pPr marL="609585" indent="-558786">
              <a:buAutoNum type="alphaLcParenR"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  <a:p>
            <a:pPr marL="609585" indent="-558786">
              <a:buAutoNum type="alphaLcParenR"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944890-0EA8-707B-FD41-AD4C5E0F8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78851" y="4917261"/>
            <a:ext cx="1269564" cy="12695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D0E733-4E6B-18E8-1130-5A53F5C6A965}"/>
                  </a:ext>
                </a:extLst>
              </p14:cNvPr>
              <p14:cNvContentPartPr/>
              <p14:nvPr/>
            </p14:nvContentPartPr>
            <p14:xfrm>
              <a:off x="501480" y="2806560"/>
              <a:ext cx="2572200" cy="342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D0E733-4E6B-18E8-1130-5A53F5C6A9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120" y="2797200"/>
                <a:ext cx="2590920" cy="34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4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0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Typing</a:t>
            </a:r>
            <a:endParaRPr/>
          </a:p>
        </p:txBody>
      </p:sp>
      <p:sp>
        <p:nvSpPr>
          <p:cNvPr id="500" name="Google Shape;500;p71"/>
          <p:cNvSpPr txBox="1">
            <a:spLocks noGrp="1"/>
          </p:cNvSpPr>
          <p:nvPr>
            <p:ph idx="1"/>
          </p:nvPr>
        </p:nvSpPr>
        <p:spPr>
          <a:xfrm>
            <a:off x="1097280" y="1687907"/>
            <a:ext cx="10058400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33387">
              <a:buSzPts val="2700"/>
            </a:pPr>
            <a:r>
              <a:rPr lang="en" sz="2800" dirty="0"/>
              <a:t>The </a:t>
            </a:r>
            <a:r>
              <a:rPr lang="en" sz="2800" b="1" dirty="0"/>
              <a:t>type</a:t>
            </a:r>
            <a:r>
              <a:rPr lang="en" sz="2800" dirty="0"/>
              <a:t> of an object is the </a:t>
            </a:r>
            <a:r>
              <a:rPr lang="en" sz="2800" u="sng" dirty="0"/>
              <a:t>range of values</a:t>
            </a:r>
            <a:r>
              <a:rPr lang="en" sz="2800" dirty="0"/>
              <a:t> that the object is allowed to take</a:t>
            </a:r>
            <a:endParaRPr sz="28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dirty="0"/>
              <a:t>int : -2</a:t>
            </a:r>
            <a:r>
              <a:rPr lang="en" baseline="30000" dirty="0"/>
              <a:t>31</a:t>
            </a:r>
            <a:r>
              <a:rPr lang="en" dirty="0"/>
              <a:t>; …; -1,0; 1; 2; …; 2</a:t>
            </a:r>
            <a:r>
              <a:rPr lang="en" baseline="30000" dirty="0"/>
              <a:t>31</a:t>
            </a:r>
            <a:r>
              <a:rPr lang="en" dirty="0"/>
              <a:t> </a:t>
            </a:r>
            <a:endParaRPr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dirty="0"/>
              <a:t>float: 2.33; 3.1415; …</a:t>
            </a:r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-US" dirty="0"/>
              <a:t>Point: { x = 1, y = 2 }; { x = 5, y = 12 }; …</a:t>
            </a:r>
            <a:endParaRPr dirty="0"/>
          </a:p>
          <a:p>
            <a:pPr marL="609585" indent="-533387">
              <a:buSzPts val="2700"/>
            </a:pPr>
            <a:r>
              <a:rPr lang="en" sz="2800" dirty="0"/>
              <a:t>Types are flexible: we can substitute in subclasses</a:t>
            </a:r>
            <a:endParaRPr sz="2800" b="1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dirty="0"/>
              <a:t>List:  List, LinkedList, ArrayList</a:t>
            </a:r>
            <a:endParaRPr dirty="0"/>
          </a:p>
          <a:p>
            <a:pPr marL="609585" indent="-533387">
              <a:buSzPts val="2700"/>
            </a:pPr>
            <a:r>
              <a:rPr lang="en" sz="2800" b="1" dirty="0"/>
              <a:t>Type checking</a:t>
            </a:r>
            <a:r>
              <a:rPr lang="en" sz="2800" dirty="0"/>
              <a:t> makes sure variables have a consistent type, and operations take operands of appropriate types</a:t>
            </a:r>
            <a:endParaRPr sz="28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dirty="0"/>
              <a:t>If typing is not possible: compiler error</a:t>
            </a:r>
            <a:endParaRPr dirty="0"/>
          </a:p>
        </p:txBody>
      </p:sp>
      <p:sp>
        <p:nvSpPr>
          <p:cNvPr id="501" name="Google Shape;501;p7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Subtyping</a:t>
            </a:r>
            <a:endParaRPr/>
          </a:p>
        </p:txBody>
      </p:sp>
      <p:sp>
        <p:nvSpPr>
          <p:cNvPr id="507" name="Google Shape;507;p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If B is a subtype of A, then an object of B can be used where an object of A is expected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SortedLinkedList is a subtype of LinkedList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An object of SortedLinkedList can be used wherever an object of LinkedList is expected</a:t>
            </a:r>
            <a:endParaRPr dirty="0"/>
          </a:p>
        </p:txBody>
      </p:sp>
      <p:sp>
        <p:nvSpPr>
          <p:cNvPr id="508" name="Google Shape;508;p7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sp>
        <p:nvSpPr>
          <p:cNvPr id="509" name="Google Shape;509;p72"/>
          <p:cNvSpPr txBox="1"/>
          <p:nvPr/>
        </p:nvSpPr>
        <p:spPr>
          <a:xfrm>
            <a:off x="1706280" y="4447067"/>
            <a:ext cx="938844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5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}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5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SortedLinkedList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extends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 { }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 = </a:t>
            </a:r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SortedLinkedList();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77EED8-9213-4463-8766-FBD3DF0C5D93}"/>
              </a:ext>
            </a:extLst>
          </p:cNvPr>
          <p:cNvSpPr/>
          <p:nvPr/>
        </p:nvSpPr>
        <p:spPr>
          <a:xfrm>
            <a:off x="7508853" y="3013447"/>
            <a:ext cx="3508371" cy="1734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What is the type of </a:t>
            </a:r>
            <a:r>
              <a:rPr lang="en-GB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2400" b="1" dirty="0">
                <a:solidFill>
                  <a:schemeClr val="tx1"/>
                </a:solidFill>
              </a:rPr>
              <a:t>?</a:t>
            </a:r>
          </a:p>
          <a:p>
            <a:pPr marL="609585" indent="-558786">
              <a:spcBef>
                <a:spcPts val="1333"/>
              </a:spcBef>
              <a:buAutoNum type="alphaLcParenR"/>
            </a:pPr>
            <a:r>
              <a:rPr lang="en-GB" dirty="0">
                <a:solidFill>
                  <a:schemeClr val="tx1"/>
                </a:solidFill>
              </a:rPr>
              <a:t>LinkedList</a:t>
            </a:r>
          </a:p>
          <a:p>
            <a:pPr marL="609585" indent="-558786">
              <a:spcBef>
                <a:spcPts val="1333"/>
              </a:spcBef>
              <a:buAutoNum type="alphaLcParenR"/>
            </a:pPr>
            <a:r>
              <a:rPr lang="en-GB" dirty="0" err="1">
                <a:solidFill>
                  <a:schemeClr val="tx1"/>
                </a:solidFill>
              </a:rPr>
              <a:t>SortedLinkedList</a:t>
            </a:r>
            <a:endParaRPr lang="en-GB" dirty="0">
              <a:solidFill>
                <a:schemeClr val="tx1"/>
              </a:solidFill>
            </a:endParaRPr>
          </a:p>
          <a:p>
            <a:pPr marL="609585" indent="-558786">
              <a:spcBef>
                <a:spcPts val="1333"/>
              </a:spcBef>
              <a:buAutoNum type="alphaLcParenR"/>
            </a:pPr>
            <a:r>
              <a:rPr lang="en-GB" dirty="0">
                <a:solidFill>
                  <a:schemeClr val="tx1"/>
                </a:solidFill>
              </a:rPr>
              <a:t>Both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F0D79B-DCE3-B3CD-56E0-0EDEAF8AF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29680" y="4898277"/>
            <a:ext cx="1269564" cy="12695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8DE65D-D766-08C3-E2E5-42902D91CF76}"/>
                  </a:ext>
                </a:extLst>
              </p14:cNvPr>
              <p14:cNvContentPartPr/>
              <p14:nvPr/>
            </p14:nvContentPartPr>
            <p14:xfrm>
              <a:off x="7575480" y="3460680"/>
              <a:ext cx="241560" cy="1276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8DE65D-D766-08C3-E2E5-42902D91CF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6120" y="3451320"/>
                <a:ext cx="260280" cy="12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4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Static vs Dynamic Types</a:t>
            </a:r>
            <a:endParaRPr sz="6600" dirty="0"/>
          </a:p>
        </p:txBody>
      </p:sp>
      <p:sp>
        <p:nvSpPr>
          <p:cNvPr id="522" name="Google Shape;522;p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dirty="0"/>
              <a:t>What is the type of </a:t>
            </a:r>
            <a:r>
              <a:rPr lang="en" sz="3200" dirty="0">
                <a:latin typeface="Inconsolata"/>
                <a:ea typeface="Inconsolata"/>
                <a:cs typeface="Inconsolata"/>
                <a:sym typeface="Inconsolata"/>
              </a:rPr>
              <a:t>list</a:t>
            </a:r>
            <a:r>
              <a:rPr lang="en" sz="3200" dirty="0"/>
              <a:t>?</a:t>
            </a:r>
          </a:p>
          <a:p>
            <a:pPr marL="0" indent="0">
              <a:buNone/>
            </a:pPr>
            <a:endParaRPr sz="3200" dirty="0"/>
          </a:p>
          <a:p>
            <a:pPr marL="609585" indent="-533387">
              <a:spcBef>
                <a:spcPts val="1333"/>
              </a:spcBef>
              <a:buSzPts val="2700"/>
            </a:pPr>
            <a:endParaRPr lang="en" sz="3200" dirty="0"/>
          </a:p>
          <a:p>
            <a:pPr marL="609585" indent="-533387">
              <a:spcBef>
                <a:spcPts val="1333"/>
              </a:spcBef>
              <a:buSzPts val="2700"/>
            </a:pPr>
            <a:endParaRPr lang="en" sz="3200" dirty="0"/>
          </a:p>
          <a:p>
            <a:pPr marL="609585" indent="-533387">
              <a:spcBef>
                <a:spcPts val="1333"/>
              </a:spcBef>
              <a:buSzPts val="2700"/>
            </a:pPr>
            <a:r>
              <a:rPr lang="en" sz="3200" dirty="0"/>
              <a:t>Static type:  LinkedList</a:t>
            </a:r>
            <a:endParaRPr sz="32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sz="2400" dirty="0"/>
              <a:t>We can use any operation of LinkedList</a:t>
            </a:r>
            <a:endParaRPr sz="24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sz="2400" dirty="0"/>
              <a:t>We cannot use operations only defined in SortedLinkedList</a:t>
            </a:r>
            <a:endParaRPr sz="2400" dirty="0"/>
          </a:p>
          <a:p>
            <a:pPr marL="609585" indent="-533387">
              <a:buSzPts val="2700"/>
            </a:pPr>
            <a:r>
              <a:rPr lang="en" sz="3200" dirty="0"/>
              <a:t>Dynamic type:  SortedLinkedList</a:t>
            </a:r>
            <a:endParaRPr sz="32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sz="2400" dirty="0"/>
              <a:t>The implementation of SortedLinkedList will be used at runtime</a:t>
            </a:r>
            <a:endParaRPr sz="2400" dirty="0"/>
          </a:p>
        </p:txBody>
      </p:sp>
      <p:sp>
        <p:nvSpPr>
          <p:cNvPr id="523" name="Google Shape;523;p7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/>
          </a:p>
        </p:txBody>
      </p:sp>
      <p:sp>
        <p:nvSpPr>
          <p:cNvPr id="524" name="Google Shape;524;p74"/>
          <p:cNvSpPr txBox="1"/>
          <p:nvPr/>
        </p:nvSpPr>
        <p:spPr>
          <a:xfrm>
            <a:off x="1983528" y="2158588"/>
            <a:ext cx="10277297" cy="156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5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}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5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SortedLinkedList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extends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 { }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list = </a:t>
            </a:r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SortedLinkedList();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AC5B93-F5A8-5586-AAF7-04D806937E3B}"/>
                  </a:ext>
                </a:extLst>
              </p14:cNvPr>
              <p14:cNvContentPartPr/>
              <p14:nvPr/>
            </p14:nvContentPartPr>
            <p14:xfrm>
              <a:off x="4324320" y="3174840"/>
              <a:ext cx="2235600" cy="68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AC5B93-F5A8-5586-AAF7-04D806937E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960" y="3165480"/>
                <a:ext cx="2254320" cy="69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Object Orientation</a:t>
            </a:r>
            <a:endParaRPr dirty="0"/>
          </a:p>
        </p:txBody>
      </p:sp>
      <p:sp>
        <p:nvSpPr>
          <p:cNvPr id="949" name="Google Shape;949;p111"/>
          <p:cNvSpPr txBox="1">
            <a:spLocks noGrp="1"/>
          </p:cNvSpPr>
          <p:nvPr>
            <p:ph idx="1"/>
          </p:nvPr>
        </p:nvSpPr>
        <p:spPr>
          <a:xfrm>
            <a:off x="1097280" y="1917290"/>
            <a:ext cx="10058400" cy="395180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-US" dirty="0"/>
              <a:t>Encapsulation</a:t>
            </a:r>
          </a:p>
          <a:p>
            <a:pPr marL="609585" indent="-558786"/>
            <a:r>
              <a:rPr lang="en-US" dirty="0"/>
              <a:t>Inheritance / Composition</a:t>
            </a:r>
          </a:p>
          <a:p>
            <a:pPr marL="609585" indent="-558786"/>
            <a:r>
              <a:rPr lang="en-US" dirty="0"/>
              <a:t>Overriding / Overloading</a:t>
            </a:r>
          </a:p>
          <a:p>
            <a:pPr marL="609585" indent="-558786"/>
            <a:r>
              <a:rPr lang="en-US" dirty="0"/>
              <a:t>Single / Multiple dispatch</a:t>
            </a:r>
          </a:p>
          <a:p>
            <a:pPr marL="609585" indent="-558786"/>
            <a:r>
              <a:rPr lang="en-US" dirty="0"/>
              <a:t>Types, casting</a:t>
            </a:r>
          </a:p>
          <a:p>
            <a:pPr marL="609585" indent="-558786"/>
            <a:r>
              <a:rPr lang="en-US" dirty="0"/>
              <a:t>Multiple inheritance</a:t>
            </a:r>
          </a:p>
          <a:p>
            <a:pPr marL="609585" indent="-558786"/>
            <a:r>
              <a:rPr lang="en-US" dirty="0"/>
              <a:t>Constructors</a:t>
            </a:r>
          </a:p>
          <a:p>
            <a:pPr marL="609585" indent="-558786"/>
            <a:r>
              <a:rPr lang="en-US" dirty="0"/>
              <a:t>Access modifiers</a:t>
            </a:r>
            <a:endParaRPr dirty="0"/>
          </a:p>
        </p:txBody>
      </p:sp>
      <p:sp>
        <p:nvSpPr>
          <p:cNvPr id="950" name="Google Shape;950;p1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5E4DD51-5C25-7F90-32BD-590C82161CC0}"/>
              </a:ext>
            </a:extLst>
          </p:cNvPr>
          <p:cNvSpPr/>
          <p:nvPr/>
        </p:nvSpPr>
        <p:spPr>
          <a:xfrm>
            <a:off x="7767918" y="2501153"/>
            <a:ext cx="591670" cy="3164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BCADA-5FBD-16EF-361B-CAC8C7042127}"/>
              </a:ext>
            </a:extLst>
          </p:cNvPr>
          <p:cNvSpPr txBox="1"/>
          <p:nvPr/>
        </p:nvSpPr>
        <p:spPr>
          <a:xfrm>
            <a:off x="6952129" y="1938650"/>
            <a:ext cx="311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universal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7F5AE-6DFE-8582-777C-F4F6408F05F8}"/>
              </a:ext>
            </a:extLst>
          </p:cNvPr>
          <p:cNvSpPr txBox="1"/>
          <p:nvPr/>
        </p:nvSpPr>
        <p:spPr>
          <a:xfrm>
            <a:off x="7032814" y="5578348"/>
            <a:ext cx="311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specific</a:t>
            </a:r>
          </a:p>
        </p:txBody>
      </p:sp>
    </p:spTree>
    <p:extLst>
      <p:ext uri="{BB962C8B-B14F-4D97-AF65-F5344CB8AC3E}">
        <p14:creationId xmlns:p14="http://schemas.microsoft.com/office/powerpoint/2010/main" val="1492808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333" dirty="0"/>
              <a:t>Subtype Polymorphism</a:t>
            </a:r>
            <a:endParaRPr sz="5333" dirty="0"/>
          </a:p>
        </p:txBody>
      </p:sp>
      <p:sp>
        <p:nvSpPr>
          <p:cNvPr id="1097" name="Google Shape;1097;p116"/>
          <p:cNvSpPr txBox="1">
            <a:spLocks noGrp="1"/>
          </p:cNvSpPr>
          <p:nvPr>
            <p:ph idx="1"/>
          </p:nvPr>
        </p:nvSpPr>
        <p:spPr>
          <a:xfrm>
            <a:off x="811303" y="3859161"/>
            <a:ext cx="10725374" cy="200993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41853">
              <a:buSzPts val="2800"/>
            </a:pPr>
            <a:r>
              <a:rPr lang="en" sz="3000" dirty="0"/>
              <a:t>Many shapes (poly: many, morph: shape)</a:t>
            </a:r>
            <a:endParaRPr sz="3000" dirty="0"/>
          </a:p>
          <a:p>
            <a:pPr marL="609585" indent="-541853">
              <a:buSzPts val="2800"/>
            </a:pPr>
            <a:r>
              <a:rPr lang="en-US" sz="3000" dirty="0"/>
              <a:t>A </a:t>
            </a:r>
            <a:r>
              <a:rPr lang="en-US" sz="3000" dirty="0" err="1"/>
              <a:t>SortedLinkedList</a:t>
            </a:r>
            <a:r>
              <a:rPr lang="en-US" sz="3000" dirty="0"/>
              <a:t> can “take on the shape” of a LinkedList</a:t>
            </a:r>
          </a:p>
          <a:p>
            <a:pPr marL="609585" indent="-541853">
              <a:buSzPts val="2800"/>
            </a:pPr>
            <a:r>
              <a:rPr lang="en-US" sz="3000" dirty="0"/>
              <a:t>A reference to a LinkedList could actually contain a </a:t>
            </a:r>
            <a:r>
              <a:rPr lang="en-US" sz="3000" dirty="0" err="1"/>
              <a:t>SortedLinkedList</a:t>
            </a:r>
            <a:endParaRPr lang="en-US" sz="3000" dirty="0"/>
          </a:p>
        </p:txBody>
      </p:sp>
      <p:sp>
        <p:nvSpPr>
          <p:cNvPr id="1098" name="Google Shape;1098;p1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40</a:t>
            </a:fld>
            <a:endParaRPr/>
          </a:p>
        </p:txBody>
      </p:sp>
      <p:sp>
        <p:nvSpPr>
          <p:cNvPr id="3" name="Google Shape;509;p72">
            <a:extLst>
              <a:ext uri="{FF2B5EF4-FFF2-40B4-BE49-F238E27FC236}">
                <a16:creationId xmlns:a16="http://schemas.microsoft.com/office/drawing/2014/main" id="{6DB523DE-0B2D-103C-F5F5-B175C60B91E1}"/>
              </a:ext>
            </a:extLst>
          </p:cNvPr>
          <p:cNvSpPr txBox="1"/>
          <p:nvPr/>
        </p:nvSpPr>
        <p:spPr>
          <a:xfrm>
            <a:off x="1706280" y="1609738"/>
            <a:ext cx="938844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5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}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5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SortedLinkedList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extends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LinkedList { }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LinkedList l = </a:t>
            </a:r>
            <a:r>
              <a:rPr lang="en" sz="25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5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SortedLinkedList();</a:t>
            </a:r>
            <a:endParaRPr sz="25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7615A0-ABF0-420B-8891-560DCE77A874}"/>
                  </a:ext>
                </a:extLst>
              </p14:cNvPr>
              <p14:cNvContentPartPr/>
              <p14:nvPr/>
            </p14:nvContentPartPr>
            <p14:xfrm>
              <a:off x="3816360" y="3244680"/>
              <a:ext cx="298800" cy="3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7615A0-ABF0-420B-8891-560DCE77A8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000" y="3235320"/>
                <a:ext cx="317520" cy="5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89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600" dirty="0"/>
              <a:t>Dynamic Dispatch</a:t>
            </a:r>
            <a:endParaRPr sz="6600" dirty="0"/>
          </a:p>
        </p:txBody>
      </p:sp>
      <p:sp>
        <p:nvSpPr>
          <p:cNvPr id="915" name="Google Shape;915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/>
          </a:p>
        </p:txBody>
      </p:sp>
      <p:sp>
        <p:nvSpPr>
          <p:cNvPr id="916" name="Google Shape;916;p110"/>
          <p:cNvSpPr/>
          <p:nvPr/>
        </p:nvSpPr>
        <p:spPr>
          <a:xfrm>
            <a:off x="2520112" y="1624033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Student</a:t>
            </a:r>
            <a:endParaRPr sz="3200"/>
          </a:p>
        </p:txBody>
      </p:sp>
      <p:sp>
        <p:nvSpPr>
          <p:cNvPr id="917" name="Google Shape;917;p110"/>
          <p:cNvSpPr/>
          <p:nvPr/>
        </p:nvSpPr>
        <p:spPr>
          <a:xfrm>
            <a:off x="307445" y="32278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Undergraduate</a:t>
            </a:r>
            <a:endParaRPr sz="3200"/>
          </a:p>
        </p:txBody>
      </p:sp>
      <p:sp>
        <p:nvSpPr>
          <p:cNvPr id="918" name="Google Shape;918;p110"/>
          <p:cNvSpPr/>
          <p:nvPr/>
        </p:nvSpPr>
        <p:spPr>
          <a:xfrm>
            <a:off x="4609712" y="32278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Graduate</a:t>
            </a:r>
            <a:endParaRPr sz="3200"/>
          </a:p>
        </p:txBody>
      </p:sp>
      <p:cxnSp>
        <p:nvCxnSpPr>
          <p:cNvPr id="919" name="Google Shape;919;p110"/>
          <p:cNvCxnSpPr>
            <a:stCxn id="917" idx="0"/>
            <a:endCxn id="920" idx="2"/>
          </p:cNvCxnSpPr>
          <p:nvPr/>
        </p:nvCxnSpPr>
        <p:spPr>
          <a:xfrm rot="-5400000">
            <a:off x="2805845" y="1914266"/>
            <a:ext cx="414400" cy="221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1" name="Google Shape;921;p110"/>
          <p:cNvCxnSpPr>
            <a:stCxn id="918" idx="0"/>
            <a:endCxn id="920" idx="2"/>
          </p:cNvCxnSpPr>
          <p:nvPr/>
        </p:nvCxnSpPr>
        <p:spPr>
          <a:xfrm rot="5400000" flipH="1">
            <a:off x="4956912" y="1975866"/>
            <a:ext cx="414400" cy="2089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2" name="Google Shape;922;p110"/>
          <p:cNvSpPr/>
          <p:nvPr/>
        </p:nvSpPr>
        <p:spPr>
          <a:xfrm>
            <a:off x="307445" y="38226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3" name="Google Shape;923;p110"/>
          <p:cNvSpPr/>
          <p:nvPr/>
        </p:nvSpPr>
        <p:spPr>
          <a:xfrm>
            <a:off x="4609712" y="38226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4" name="Google Shape;924;p110"/>
          <p:cNvSpPr txBox="1"/>
          <p:nvPr/>
        </p:nvSpPr>
        <p:spPr>
          <a:xfrm>
            <a:off x="7760179" y="1822666"/>
            <a:ext cx="51976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Student[] roster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Student[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3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</a:p>
          <a:p>
            <a:pPr>
              <a:lnSpc>
                <a:spcPct val="110795"/>
              </a:lnSpc>
            </a:pPr>
            <a:endParaRPr lang="en"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-US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sum = </a:t>
            </a:r>
            <a:r>
              <a:rPr lang="en-US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</a:p>
          <a:p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(Student s : roster)</a:t>
            </a:r>
          </a:p>
          <a:p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sum += 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s.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getGrade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</a:p>
          <a:p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double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avg = sum/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length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</a:p>
        </p:txBody>
      </p:sp>
      <p:sp>
        <p:nvSpPr>
          <p:cNvPr id="920" name="Google Shape;920;p110"/>
          <p:cNvSpPr/>
          <p:nvPr/>
        </p:nvSpPr>
        <p:spPr>
          <a:xfrm>
            <a:off x="2520112" y="2218666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33" name="Google Shape;936;p111">
            <a:extLst>
              <a:ext uri="{FF2B5EF4-FFF2-40B4-BE49-F238E27FC236}">
                <a16:creationId xmlns:a16="http://schemas.microsoft.com/office/drawing/2014/main" id="{BB246480-E415-44CE-8850-D1142B371216}"/>
              </a:ext>
            </a:extLst>
          </p:cNvPr>
          <p:cNvSpPr/>
          <p:nvPr/>
        </p:nvSpPr>
        <p:spPr>
          <a:xfrm>
            <a:off x="12893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937;p111">
            <a:extLst>
              <a:ext uri="{FF2B5EF4-FFF2-40B4-BE49-F238E27FC236}">
                <a16:creationId xmlns:a16="http://schemas.microsoft.com/office/drawing/2014/main" id="{48472B37-C36A-48CB-BEC0-E4E45914346E}"/>
              </a:ext>
            </a:extLst>
          </p:cNvPr>
          <p:cNvSpPr/>
          <p:nvPr/>
        </p:nvSpPr>
        <p:spPr>
          <a:xfrm>
            <a:off x="17859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938;p111">
            <a:extLst>
              <a:ext uri="{FF2B5EF4-FFF2-40B4-BE49-F238E27FC236}">
                <a16:creationId xmlns:a16="http://schemas.microsoft.com/office/drawing/2014/main" id="{F04EB1B9-2C6C-4B66-998E-1A933C1BE299}"/>
              </a:ext>
            </a:extLst>
          </p:cNvPr>
          <p:cNvSpPr/>
          <p:nvPr/>
        </p:nvSpPr>
        <p:spPr>
          <a:xfrm>
            <a:off x="23107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939;p111">
            <a:extLst>
              <a:ext uri="{FF2B5EF4-FFF2-40B4-BE49-F238E27FC236}">
                <a16:creationId xmlns:a16="http://schemas.microsoft.com/office/drawing/2014/main" id="{2A34FA2D-25B4-45F7-8196-EF86239B601D}"/>
              </a:ext>
            </a:extLst>
          </p:cNvPr>
          <p:cNvSpPr/>
          <p:nvPr/>
        </p:nvSpPr>
        <p:spPr>
          <a:xfrm>
            <a:off x="28355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940;p111">
            <a:extLst>
              <a:ext uri="{FF2B5EF4-FFF2-40B4-BE49-F238E27FC236}">
                <a16:creationId xmlns:a16="http://schemas.microsoft.com/office/drawing/2014/main" id="{47971930-0A2B-43A5-BF13-DA9AAE39C13C}"/>
              </a:ext>
            </a:extLst>
          </p:cNvPr>
          <p:cNvSpPr/>
          <p:nvPr/>
        </p:nvSpPr>
        <p:spPr>
          <a:xfrm>
            <a:off x="33321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941;p111">
            <a:extLst>
              <a:ext uri="{FF2B5EF4-FFF2-40B4-BE49-F238E27FC236}">
                <a16:creationId xmlns:a16="http://schemas.microsoft.com/office/drawing/2014/main" id="{5D7E2D66-C9BD-4476-B7E6-DBFA0BCCD39B}"/>
              </a:ext>
            </a:extLst>
          </p:cNvPr>
          <p:cNvSpPr/>
          <p:nvPr/>
        </p:nvSpPr>
        <p:spPr>
          <a:xfrm>
            <a:off x="38569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942;p111">
            <a:extLst>
              <a:ext uri="{FF2B5EF4-FFF2-40B4-BE49-F238E27FC236}">
                <a16:creationId xmlns:a16="http://schemas.microsoft.com/office/drawing/2014/main" id="{03123A68-FFFF-4649-A25D-60C970543169}"/>
              </a:ext>
            </a:extLst>
          </p:cNvPr>
          <p:cNvSpPr/>
          <p:nvPr/>
        </p:nvSpPr>
        <p:spPr>
          <a:xfrm>
            <a:off x="43817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943;p111">
            <a:extLst>
              <a:ext uri="{FF2B5EF4-FFF2-40B4-BE49-F238E27FC236}">
                <a16:creationId xmlns:a16="http://schemas.microsoft.com/office/drawing/2014/main" id="{B44C2E12-D428-44F9-86D8-FBC1189D6D8B}"/>
              </a:ext>
            </a:extLst>
          </p:cNvPr>
          <p:cNvSpPr/>
          <p:nvPr/>
        </p:nvSpPr>
        <p:spPr>
          <a:xfrm>
            <a:off x="48782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944;p111">
            <a:extLst>
              <a:ext uri="{FF2B5EF4-FFF2-40B4-BE49-F238E27FC236}">
                <a16:creationId xmlns:a16="http://schemas.microsoft.com/office/drawing/2014/main" id="{D43C0C3D-7715-4D6E-AD8A-20F18A891156}"/>
              </a:ext>
            </a:extLst>
          </p:cNvPr>
          <p:cNvSpPr/>
          <p:nvPr/>
        </p:nvSpPr>
        <p:spPr>
          <a:xfrm>
            <a:off x="54030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945;p111">
            <a:extLst>
              <a:ext uri="{FF2B5EF4-FFF2-40B4-BE49-F238E27FC236}">
                <a16:creationId xmlns:a16="http://schemas.microsoft.com/office/drawing/2014/main" id="{6C64DE0E-3488-48B3-9859-856A812688BF}"/>
              </a:ext>
            </a:extLst>
          </p:cNvPr>
          <p:cNvSpPr/>
          <p:nvPr/>
        </p:nvSpPr>
        <p:spPr>
          <a:xfrm>
            <a:off x="59278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946;p111">
            <a:extLst>
              <a:ext uri="{FF2B5EF4-FFF2-40B4-BE49-F238E27FC236}">
                <a16:creationId xmlns:a16="http://schemas.microsoft.com/office/drawing/2014/main" id="{310E4579-64E6-45AC-95A4-8218B338C653}"/>
              </a:ext>
            </a:extLst>
          </p:cNvPr>
          <p:cNvSpPr/>
          <p:nvPr/>
        </p:nvSpPr>
        <p:spPr>
          <a:xfrm>
            <a:off x="449145" y="5774689"/>
            <a:ext cx="731600" cy="78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UG</a:t>
            </a:r>
            <a:endParaRPr sz="2400"/>
          </a:p>
        </p:txBody>
      </p:sp>
      <p:sp>
        <p:nvSpPr>
          <p:cNvPr id="44" name="Google Shape;947;p111">
            <a:extLst>
              <a:ext uri="{FF2B5EF4-FFF2-40B4-BE49-F238E27FC236}">
                <a16:creationId xmlns:a16="http://schemas.microsoft.com/office/drawing/2014/main" id="{D36FF0F1-258E-47E8-AE01-9E9213842332}"/>
              </a:ext>
            </a:extLst>
          </p:cNvPr>
          <p:cNvSpPr/>
          <p:nvPr/>
        </p:nvSpPr>
        <p:spPr>
          <a:xfrm>
            <a:off x="2422478" y="5774689"/>
            <a:ext cx="731600" cy="78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UG</a:t>
            </a:r>
            <a:endParaRPr sz="2400"/>
          </a:p>
        </p:txBody>
      </p:sp>
      <p:sp>
        <p:nvSpPr>
          <p:cNvPr id="45" name="Google Shape;948;p111">
            <a:extLst>
              <a:ext uri="{FF2B5EF4-FFF2-40B4-BE49-F238E27FC236}">
                <a16:creationId xmlns:a16="http://schemas.microsoft.com/office/drawing/2014/main" id="{104E543E-0B57-4D0C-AFCE-010D265F5485}"/>
              </a:ext>
            </a:extLst>
          </p:cNvPr>
          <p:cNvSpPr/>
          <p:nvPr/>
        </p:nvSpPr>
        <p:spPr>
          <a:xfrm>
            <a:off x="1435812" y="5774689"/>
            <a:ext cx="731600" cy="787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G</a:t>
            </a:r>
            <a:endParaRPr sz="2400"/>
          </a:p>
        </p:txBody>
      </p:sp>
      <p:sp>
        <p:nvSpPr>
          <p:cNvPr id="46" name="Google Shape;949;p111">
            <a:extLst>
              <a:ext uri="{FF2B5EF4-FFF2-40B4-BE49-F238E27FC236}">
                <a16:creationId xmlns:a16="http://schemas.microsoft.com/office/drawing/2014/main" id="{8D702C2C-0D15-4505-9FD6-83F014573195}"/>
              </a:ext>
            </a:extLst>
          </p:cNvPr>
          <p:cNvSpPr/>
          <p:nvPr/>
        </p:nvSpPr>
        <p:spPr>
          <a:xfrm>
            <a:off x="3409145" y="5774689"/>
            <a:ext cx="731600" cy="787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G</a:t>
            </a:r>
            <a:endParaRPr sz="2400"/>
          </a:p>
        </p:txBody>
      </p:sp>
      <p:cxnSp>
        <p:nvCxnSpPr>
          <p:cNvPr id="47" name="Google Shape;950;p111">
            <a:extLst>
              <a:ext uri="{FF2B5EF4-FFF2-40B4-BE49-F238E27FC236}">
                <a16:creationId xmlns:a16="http://schemas.microsoft.com/office/drawing/2014/main" id="{DFD073C9-770B-4A14-A8D0-9964FBCF8CC5}"/>
              </a:ext>
            </a:extLst>
          </p:cNvPr>
          <p:cNvCxnSpPr>
            <a:endCxn id="43" idx="0"/>
          </p:cNvCxnSpPr>
          <p:nvPr/>
        </p:nvCxnSpPr>
        <p:spPr>
          <a:xfrm flipH="1">
            <a:off x="814945" y="5195089"/>
            <a:ext cx="764400" cy="57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" name="Google Shape;951;p111">
            <a:extLst>
              <a:ext uri="{FF2B5EF4-FFF2-40B4-BE49-F238E27FC236}">
                <a16:creationId xmlns:a16="http://schemas.microsoft.com/office/drawing/2014/main" id="{FCD637B2-6757-4407-A5D6-DBCB0BFCEE86}"/>
              </a:ext>
            </a:extLst>
          </p:cNvPr>
          <p:cNvCxnSpPr>
            <a:endCxn id="45" idx="0"/>
          </p:cNvCxnSpPr>
          <p:nvPr/>
        </p:nvCxnSpPr>
        <p:spPr>
          <a:xfrm flipH="1">
            <a:off x="1801612" y="5184289"/>
            <a:ext cx="249600" cy="590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952;p111">
            <a:extLst>
              <a:ext uri="{FF2B5EF4-FFF2-40B4-BE49-F238E27FC236}">
                <a16:creationId xmlns:a16="http://schemas.microsoft.com/office/drawing/2014/main" id="{CD0BDF95-B75E-4943-A4B8-BF37FA31DD4F}"/>
              </a:ext>
            </a:extLst>
          </p:cNvPr>
          <p:cNvCxnSpPr>
            <a:endCxn id="44" idx="0"/>
          </p:cNvCxnSpPr>
          <p:nvPr/>
        </p:nvCxnSpPr>
        <p:spPr>
          <a:xfrm>
            <a:off x="2555878" y="5119889"/>
            <a:ext cx="232400" cy="65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953;p111">
            <a:extLst>
              <a:ext uri="{FF2B5EF4-FFF2-40B4-BE49-F238E27FC236}">
                <a16:creationId xmlns:a16="http://schemas.microsoft.com/office/drawing/2014/main" id="{A589FEAE-A1F2-47D4-9035-3602BBDEC52A}"/>
              </a:ext>
            </a:extLst>
          </p:cNvPr>
          <p:cNvCxnSpPr>
            <a:endCxn id="46" idx="0"/>
          </p:cNvCxnSpPr>
          <p:nvPr/>
        </p:nvCxnSpPr>
        <p:spPr>
          <a:xfrm>
            <a:off x="3092545" y="5141489"/>
            <a:ext cx="682400" cy="633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" name="Google Shape;954;p111">
            <a:extLst>
              <a:ext uri="{FF2B5EF4-FFF2-40B4-BE49-F238E27FC236}">
                <a16:creationId xmlns:a16="http://schemas.microsoft.com/office/drawing/2014/main" id="{59D3B518-5256-4BDE-8597-254AA4FCEA17}"/>
              </a:ext>
            </a:extLst>
          </p:cNvPr>
          <p:cNvSpPr txBox="1"/>
          <p:nvPr/>
        </p:nvSpPr>
        <p:spPr>
          <a:xfrm>
            <a:off x="1371578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955;p111">
            <a:extLst>
              <a:ext uri="{FF2B5EF4-FFF2-40B4-BE49-F238E27FC236}">
                <a16:creationId xmlns:a16="http://schemas.microsoft.com/office/drawing/2014/main" id="{A0A904B0-5AE0-4BAE-8ACE-EA37F4A026D9}"/>
              </a:ext>
            </a:extLst>
          </p:cNvPr>
          <p:cNvSpPr txBox="1"/>
          <p:nvPr/>
        </p:nvSpPr>
        <p:spPr>
          <a:xfrm>
            <a:off x="1882262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" name="Google Shape;956;p111">
            <a:extLst>
              <a:ext uri="{FF2B5EF4-FFF2-40B4-BE49-F238E27FC236}">
                <a16:creationId xmlns:a16="http://schemas.microsoft.com/office/drawing/2014/main" id="{77808B49-FC5D-49B5-93A7-8E4017946A94}"/>
              </a:ext>
            </a:extLst>
          </p:cNvPr>
          <p:cNvSpPr txBox="1"/>
          <p:nvPr/>
        </p:nvSpPr>
        <p:spPr>
          <a:xfrm>
            <a:off x="2392962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" name="Google Shape;957;p111">
            <a:extLst>
              <a:ext uri="{FF2B5EF4-FFF2-40B4-BE49-F238E27FC236}">
                <a16:creationId xmlns:a16="http://schemas.microsoft.com/office/drawing/2014/main" id="{FDDE17DA-1B4F-4C43-80F2-BB6146F1CE5E}"/>
              </a:ext>
            </a:extLst>
          </p:cNvPr>
          <p:cNvSpPr txBox="1"/>
          <p:nvPr/>
        </p:nvSpPr>
        <p:spPr>
          <a:xfrm>
            <a:off x="2903678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875544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kumimoji="0" lang="en" sz="533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Dynamic Dispatch</a:t>
            </a:r>
            <a:endParaRPr lang="en-US" sz="5330" dirty="0"/>
          </a:p>
        </p:txBody>
      </p:sp>
      <p:sp>
        <p:nvSpPr>
          <p:cNvPr id="1089" name="Google Shape;1089;p115"/>
          <p:cNvSpPr txBox="1">
            <a:spLocks noGrp="1"/>
          </p:cNvSpPr>
          <p:nvPr>
            <p:ph idx="1"/>
          </p:nvPr>
        </p:nvSpPr>
        <p:spPr>
          <a:xfrm>
            <a:off x="1097280" y="3429000"/>
            <a:ext cx="10058400" cy="24400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s.</a:t>
            </a:r>
            <a:r>
              <a:rPr lang="en" dirty="0">
                <a:solidFill>
                  <a:srgbClr val="0000CC"/>
                </a:solidFill>
                <a:latin typeface="Inconsolata"/>
                <a:ea typeface="Inconsolata"/>
                <a:cs typeface="Inconsolata"/>
                <a:sym typeface="Inconsolata"/>
              </a:rPr>
              <a:t>getGrade</a:t>
            </a:r>
            <a:r>
              <a:rPr lang="en" dirty="0">
                <a:solidFill>
                  <a:srgbClr val="333333"/>
                </a:solidFill>
                <a:latin typeface="Inconsolata"/>
                <a:ea typeface="Inconsolata"/>
                <a:cs typeface="Inconsolata"/>
                <a:sym typeface="Inconsolata"/>
              </a:rPr>
              <a:t>() </a:t>
            </a:r>
            <a:r>
              <a:rPr lang="en" dirty="0"/>
              <a:t>is a polymorphic call</a:t>
            </a:r>
            <a:endParaRPr dirty="0"/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Calls the most specific method, depending on the runtime type of s</a:t>
            </a:r>
            <a:endParaRPr dirty="0"/>
          </a:p>
          <a:p>
            <a:pPr marL="609585" indent="-558786"/>
            <a:r>
              <a:rPr lang="en" dirty="0"/>
              <a:t>The subclasses of </a:t>
            </a:r>
            <a:r>
              <a:rPr lang="en" dirty="0">
                <a:latin typeface="Inconsolata" pitchFamily="1" charset="0"/>
                <a:ea typeface="Inconsolata" pitchFamily="1" charset="0"/>
              </a:rPr>
              <a:t>Student</a:t>
            </a:r>
            <a:r>
              <a:rPr lang="en" dirty="0"/>
              <a:t> </a:t>
            </a:r>
            <a:r>
              <a:rPr lang="en" u="sng" dirty="0"/>
              <a:t>override</a:t>
            </a:r>
            <a:r>
              <a:rPr lang="en" dirty="0"/>
              <a:t> the </a:t>
            </a:r>
            <a:r>
              <a:rPr lang="en" dirty="0">
                <a:solidFill>
                  <a:srgbClr val="0000CC"/>
                </a:solidFill>
                <a:latin typeface="Inconsolata"/>
                <a:ea typeface="Inconsolata"/>
                <a:cs typeface="Inconsolata"/>
                <a:sym typeface="Inconsolata"/>
              </a:rPr>
              <a:t>getGrade</a:t>
            </a:r>
            <a:r>
              <a:rPr lang="en" dirty="0"/>
              <a:t> method with their own implementations</a:t>
            </a:r>
            <a:endParaRPr u="sng" dirty="0"/>
          </a:p>
        </p:txBody>
      </p:sp>
      <p:sp>
        <p:nvSpPr>
          <p:cNvPr id="1090" name="Google Shape;1090;p1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43</a:t>
            </a:fld>
            <a:endParaRPr/>
          </a:p>
        </p:txBody>
      </p:sp>
      <p:sp>
        <p:nvSpPr>
          <p:cNvPr id="1091" name="Google Shape;1091;p115"/>
          <p:cNvSpPr txBox="1"/>
          <p:nvPr/>
        </p:nvSpPr>
        <p:spPr>
          <a:xfrm>
            <a:off x="3311800" y="1326800"/>
            <a:ext cx="6353310" cy="2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sum = </a:t>
            </a:r>
            <a:r>
              <a:rPr lang="en" sz="24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(Student s : roster)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sum += s.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getGrade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double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avg = sum/roster.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length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Overriding</a:t>
            </a:r>
            <a:endParaRPr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44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160799" y="1676400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print("A");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print("B");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2B048-3E6E-4672-A26C-4B20C46783C4}"/>
              </a:ext>
            </a:extLst>
          </p:cNvPr>
          <p:cNvSpPr/>
          <p:nvPr/>
        </p:nvSpPr>
        <p:spPr>
          <a:xfrm>
            <a:off x="7484806" y="2089354"/>
            <a:ext cx="2251587" cy="3426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What’s printed?</a:t>
            </a:r>
          </a:p>
          <a:p>
            <a:pPr marL="342900" indent="-342900" algn="ctr"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AAA</a:t>
            </a:r>
          </a:p>
          <a:p>
            <a:pPr marL="342900" indent="-342900" algn="ctr"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ABB</a:t>
            </a:r>
          </a:p>
          <a:p>
            <a:pPr marL="342900" indent="-342900" algn="ctr"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ABA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FE8A1E-34DE-D70B-299B-0776C3059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29680" y="4898277"/>
            <a:ext cx="1269564" cy="12695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93C657-F609-307E-1813-BB4B2F78A522}"/>
                  </a:ext>
                </a:extLst>
              </p14:cNvPr>
              <p14:cNvContentPartPr/>
              <p14:nvPr/>
            </p14:nvContentPartPr>
            <p14:xfrm>
              <a:off x="1714320" y="5130720"/>
              <a:ext cx="229320" cy="311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93C657-F609-307E-1813-BB4B2F78A5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4960" y="5121360"/>
                <a:ext cx="24804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6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Overriding</a:t>
            </a:r>
            <a:endParaRPr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45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160799" y="1676400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print("A");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print("B");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Google Shape;332;p56">
            <a:extLst>
              <a:ext uri="{FF2B5EF4-FFF2-40B4-BE49-F238E27FC236}">
                <a16:creationId xmlns:a16="http://schemas.microsoft.com/office/drawing/2014/main" id="{3CB8A515-6925-424F-B158-12996B9A8150}"/>
              </a:ext>
            </a:extLst>
          </p:cNvPr>
          <p:cNvSpPr txBox="1"/>
          <p:nvPr/>
        </p:nvSpPr>
        <p:spPr>
          <a:xfrm>
            <a:off x="5860033" y="1395833"/>
            <a:ext cx="6042400" cy="4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endParaRPr lang="en" sz="2533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Bound at method call time (runtime)</a:t>
            </a:r>
          </a:p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endParaRPr lang="en-GB" sz="2533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Calls the most specific method</a:t>
            </a:r>
          </a:p>
          <a:p>
            <a:pPr marL="1210715" lvl="1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new A().method() -&gt; A</a:t>
            </a:r>
          </a:p>
          <a:p>
            <a:pPr marL="1210715" lvl="1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new B().method() -&gt; B</a:t>
            </a:r>
          </a:p>
          <a:p>
            <a:pPr marL="1210715" lvl="1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new C().method() -&gt; B</a:t>
            </a:r>
          </a:p>
          <a:p>
            <a:pPr marL="1210715" lvl="1" indent="-457200">
              <a:buSzPts val="1900"/>
              <a:buFont typeface="Arial" panose="020B0604020202020204" pitchFamily="34" charset="0"/>
              <a:buChar char="•"/>
            </a:pPr>
            <a:endParaRPr lang="en-GB" sz="2533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753515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Same call site may call different methods (dynamic dispatch)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5A43C2-B4E8-3732-FB54-9D4F53199F2B}"/>
                  </a:ext>
                </a:extLst>
              </p14:cNvPr>
              <p14:cNvContentPartPr/>
              <p14:nvPr/>
            </p14:nvContentPartPr>
            <p14:xfrm>
              <a:off x="11169720" y="9907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5A43C2-B4E8-3732-FB54-9D4F53199F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0360" y="981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28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Dynamic Dispatch</a:t>
            </a:r>
            <a:endParaRPr dirty="0"/>
          </a:p>
        </p:txBody>
      </p:sp>
      <p:sp>
        <p:nvSpPr>
          <p:cNvPr id="915" name="Google Shape;915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46</a:t>
            </a:fld>
            <a:endParaRPr/>
          </a:p>
        </p:txBody>
      </p:sp>
      <p:sp>
        <p:nvSpPr>
          <p:cNvPr id="916" name="Google Shape;916;p110"/>
          <p:cNvSpPr/>
          <p:nvPr/>
        </p:nvSpPr>
        <p:spPr>
          <a:xfrm>
            <a:off x="2520112" y="1624033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Student</a:t>
            </a:r>
            <a:endParaRPr sz="3200"/>
          </a:p>
        </p:txBody>
      </p:sp>
      <p:sp>
        <p:nvSpPr>
          <p:cNvPr id="917" name="Google Shape;917;p110"/>
          <p:cNvSpPr/>
          <p:nvPr/>
        </p:nvSpPr>
        <p:spPr>
          <a:xfrm>
            <a:off x="307445" y="32278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Undergraduate</a:t>
            </a:r>
            <a:endParaRPr sz="3200"/>
          </a:p>
        </p:txBody>
      </p:sp>
      <p:sp>
        <p:nvSpPr>
          <p:cNvPr id="918" name="Google Shape;918;p110"/>
          <p:cNvSpPr/>
          <p:nvPr/>
        </p:nvSpPr>
        <p:spPr>
          <a:xfrm>
            <a:off x="4609712" y="32278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Graduate</a:t>
            </a:r>
            <a:endParaRPr sz="3200"/>
          </a:p>
        </p:txBody>
      </p:sp>
      <p:cxnSp>
        <p:nvCxnSpPr>
          <p:cNvPr id="919" name="Google Shape;919;p110"/>
          <p:cNvCxnSpPr>
            <a:stCxn id="917" idx="0"/>
            <a:endCxn id="920" idx="2"/>
          </p:cNvCxnSpPr>
          <p:nvPr/>
        </p:nvCxnSpPr>
        <p:spPr>
          <a:xfrm rot="-5400000">
            <a:off x="2805845" y="1914266"/>
            <a:ext cx="414400" cy="221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1" name="Google Shape;921;p110"/>
          <p:cNvCxnSpPr>
            <a:stCxn id="918" idx="0"/>
            <a:endCxn id="920" idx="2"/>
          </p:cNvCxnSpPr>
          <p:nvPr/>
        </p:nvCxnSpPr>
        <p:spPr>
          <a:xfrm rot="5400000" flipH="1">
            <a:off x="4956912" y="1975866"/>
            <a:ext cx="414400" cy="2089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2" name="Google Shape;922;p110"/>
          <p:cNvSpPr/>
          <p:nvPr/>
        </p:nvSpPr>
        <p:spPr>
          <a:xfrm>
            <a:off x="307445" y="3822666"/>
            <a:ext cx="3198400" cy="59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3" name="Google Shape;923;p110"/>
          <p:cNvSpPr/>
          <p:nvPr/>
        </p:nvSpPr>
        <p:spPr>
          <a:xfrm>
            <a:off x="4609712" y="3822666"/>
            <a:ext cx="3198400" cy="59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924" name="Google Shape;924;p110"/>
          <p:cNvSpPr txBox="1"/>
          <p:nvPr/>
        </p:nvSpPr>
        <p:spPr>
          <a:xfrm>
            <a:off x="7760179" y="1822666"/>
            <a:ext cx="51976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Student[] roster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Student[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1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roster[</a:t>
            </a:r>
            <a:r>
              <a:rPr lang="en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3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] = </a:t>
            </a:r>
            <a:r>
              <a:rPr lang="en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Undergraduate();</a:t>
            </a:r>
            <a:endParaRPr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...</a:t>
            </a:r>
          </a:p>
          <a:p>
            <a:pPr>
              <a:lnSpc>
                <a:spcPct val="110795"/>
              </a:lnSpc>
            </a:pPr>
            <a:endParaRPr lang="en"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-US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sum = </a:t>
            </a:r>
            <a:r>
              <a:rPr lang="en-US" sz="16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0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</a:p>
          <a:p>
            <a:r>
              <a:rPr lang="en-US" sz="16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(Student s : roster)</a:t>
            </a:r>
          </a:p>
          <a:p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sum += 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s.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getGrade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</a:p>
          <a:p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16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double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avg = sum/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length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</a:p>
        </p:txBody>
      </p:sp>
      <p:sp>
        <p:nvSpPr>
          <p:cNvPr id="920" name="Google Shape;920;p110"/>
          <p:cNvSpPr/>
          <p:nvPr/>
        </p:nvSpPr>
        <p:spPr>
          <a:xfrm>
            <a:off x="2520112" y="2218666"/>
            <a:ext cx="3198400" cy="59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getGrade()</a:t>
            </a:r>
            <a:endParaRPr sz="3200"/>
          </a:p>
        </p:txBody>
      </p:sp>
      <p:sp>
        <p:nvSpPr>
          <p:cNvPr id="33" name="Google Shape;936;p111">
            <a:extLst>
              <a:ext uri="{FF2B5EF4-FFF2-40B4-BE49-F238E27FC236}">
                <a16:creationId xmlns:a16="http://schemas.microsoft.com/office/drawing/2014/main" id="{BB246480-E415-44CE-8850-D1142B371216}"/>
              </a:ext>
            </a:extLst>
          </p:cNvPr>
          <p:cNvSpPr/>
          <p:nvPr/>
        </p:nvSpPr>
        <p:spPr>
          <a:xfrm>
            <a:off x="12893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937;p111">
            <a:extLst>
              <a:ext uri="{FF2B5EF4-FFF2-40B4-BE49-F238E27FC236}">
                <a16:creationId xmlns:a16="http://schemas.microsoft.com/office/drawing/2014/main" id="{48472B37-C36A-48CB-BEC0-E4E45914346E}"/>
              </a:ext>
            </a:extLst>
          </p:cNvPr>
          <p:cNvSpPr/>
          <p:nvPr/>
        </p:nvSpPr>
        <p:spPr>
          <a:xfrm>
            <a:off x="17859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938;p111">
            <a:extLst>
              <a:ext uri="{FF2B5EF4-FFF2-40B4-BE49-F238E27FC236}">
                <a16:creationId xmlns:a16="http://schemas.microsoft.com/office/drawing/2014/main" id="{F04EB1B9-2C6C-4B66-998E-1A933C1BE299}"/>
              </a:ext>
            </a:extLst>
          </p:cNvPr>
          <p:cNvSpPr/>
          <p:nvPr/>
        </p:nvSpPr>
        <p:spPr>
          <a:xfrm>
            <a:off x="23107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939;p111">
            <a:extLst>
              <a:ext uri="{FF2B5EF4-FFF2-40B4-BE49-F238E27FC236}">
                <a16:creationId xmlns:a16="http://schemas.microsoft.com/office/drawing/2014/main" id="{2A34FA2D-25B4-45F7-8196-EF86239B601D}"/>
              </a:ext>
            </a:extLst>
          </p:cNvPr>
          <p:cNvSpPr/>
          <p:nvPr/>
        </p:nvSpPr>
        <p:spPr>
          <a:xfrm>
            <a:off x="2835545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940;p111">
            <a:extLst>
              <a:ext uri="{FF2B5EF4-FFF2-40B4-BE49-F238E27FC236}">
                <a16:creationId xmlns:a16="http://schemas.microsoft.com/office/drawing/2014/main" id="{47971930-0A2B-43A5-BF13-DA9AAE39C13C}"/>
              </a:ext>
            </a:extLst>
          </p:cNvPr>
          <p:cNvSpPr/>
          <p:nvPr/>
        </p:nvSpPr>
        <p:spPr>
          <a:xfrm>
            <a:off x="33321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941;p111">
            <a:extLst>
              <a:ext uri="{FF2B5EF4-FFF2-40B4-BE49-F238E27FC236}">
                <a16:creationId xmlns:a16="http://schemas.microsoft.com/office/drawing/2014/main" id="{5D7E2D66-C9BD-4476-B7E6-DBFA0BCCD39B}"/>
              </a:ext>
            </a:extLst>
          </p:cNvPr>
          <p:cNvSpPr/>
          <p:nvPr/>
        </p:nvSpPr>
        <p:spPr>
          <a:xfrm>
            <a:off x="38569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942;p111">
            <a:extLst>
              <a:ext uri="{FF2B5EF4-FFF2-40B4-BE49-F238E27FC236}">
                <a16:creationId xmlns:a16="http://schemas.microsoft.com/office/drawing/2014/main" id="{03123A68-FFFF-4649-A25D-60C970543169}"/>
              </a:ext>
            </a:extLst>
          </p:cNvPr>
          <p:cNvSpPr/>
          <p:nvPr/>
        </p:nvSpPr>
        <p:spPr>
          <a:xfrm>
            <a:off x="4381712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943;p111">
            <a:extLst>
              <a:ext uri="{FF2B5EF4-FFF2-40B4-BE49-F238E27FC236}">
                <a16:creationId xmlns:a16="http://schemas.microsoft.com/office/drawing/2014/main" id="{B44C2E12-D428-44F9-86D8-FBC1189D6D8B}"/>
              </a:ext>
            </a:extLst>
          </p:cNvPr>
          <p:cNvSpPr/>
          <p:nvPr/>
        </p:nvSpPr>
        <p:spPr>
          <a:xfrm>
            <a:off x="48782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944;p111">
            <a:extLst>
              <a:ext uri="{FF2B5EF4-FFF2-40B4-BE49-F238E27FC236}">
                <a16:creationId xmlns:a16="http://schemas.microsoft.com/office/drawing/2014/main" id="{D43C0C3D-7715-4D6E-AD8A-20F18A891156}"/>
              </a:ext>
            </a:extLst>
          </p:cNvPr>
          <p:cNvSpPr/>
          <p:nvPr/>
        </p:nvSpPr>
        <p:spPr>
          <a:xfrm>
            <a:off x="54030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945;p111">
            <a:extLst>
              <a:ext uri="{FF2B5EF4-FFF2-40B4-BE49-F238E27FC236}">
                <a16:creationId xmlns:a16="http://schemas.microsoft.com/office/drawing/2014/main" id="{6C64DE0E-3488-48B3-9859-856A812688BF}"/>
              </a:ext>
            </a:extLst>
          </p:cNvPr>
          <p:cNvSpPr/>
          <p:nvPr/>
        </p:nvSpPr>
        <p:spPr>
          <a:xfrm>
            <a:off x="5927878" y="4883956"/>
            <a:ext cx="524800" cy="5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946;p111">
            <a:extLst>
              <a:ext uri="{FF2B5EF4-FFF2-40B4-BE49-F238E27FC236}">
                <a16:creationId xmlns:a16="http://schemas.microsoft.com/office/drawing/2014/main" id="{310E4579-64E6-45AC-95A4-8218B338C653}"/>
              </a:ext>
            </a:extLst>
          </p:cNvPr>
          <p:cNvSpPr/>
          <p:nvPr/>
        </p:nvSpPr>
        <p:spPr>
          <a:xfrm>
            <a:off x="449145" y="5774689"/>
            <a:ext cx="731600" cy="78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UG</a:t>
            </a:r>
            <a:endParaRPr sz="2400"/>
          </a:p>
        </p:txBody>
      </p:sp>
      <p:sp>
        <p:nvSpPr>
          <p:cNvPr id="44" name="Google Shape;947;p111">
            <a:extLst>
              <a:ext uri="{FF2B5EF4-FFF2-40B4-BE49-F238E27FC236}">
                <a16:creationId xmlns:a16="http://schemas.microsoft.com/office/drawing/2014/main" id="{D36FF0F1-258E-47E8-AE01-9E9213842332}"/>
              </a:ext>
            </a:extLst>
          </p:cNvPr>
          <p:cNvSpPr/>
          <p:nvPr/>
        </p:nvSpPr>
        <p:spPr>
          <a:xfrm>
            <a:off x="2422478" y="5774689"/>
            <a:ext cx="731600" cy="78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UG</a:t>
            </a:r>
            <a:endParaRPr sz="2400"/>
          </a:p>
        </p:txBody>
      </p:sp>
      <p:sp>
        <p:nvSpPr>
          <p:cNvPr id="45" name="Google Shape;948;p111">
            <a:extLst>
              <a:ext uri="{FF2B5EF4-FFF2-40B4-BE49-F238E27FC236}">
                <a16:creationId xmlns:a16="http://schemas.microsoft.com/office/drawing/2014/main" id="{104E543E-0B57-4D0C-AFCE-010D265F5485}"/>
              </a:ext>
            </a:extLst>
          </p:cNvPr>
          <p:cNvSpPr/>
          <p:nvPr/>
        </p:nvSpPr>
        <p:spPr>
          <a:xfrm>
            <a:off x="1435812" y="5774689"/>
            <a:ext cx="731600" cy="787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G</a:t>
            </a:r>
            <a:endParaRPr sz="2400"/>
          </a:p>
        </p:txBody>
      </p:sp>
      <p:sp>
        <p:nvSpPr>
          <p:cNvPr id="46" name="Google Shape;949;p111">
            <a:extLst>
              <a:ext uri="{FF2B5EF4-FFF2-40B4-BE49-F238E27FC236}">
                <a16:creationId xmlns:a16="http://schemas.microsoft.com/office/drawing/2014/main" id="{8D702C2C-0D15-4505-9FD6-83F014573195}"/>
              </a:ext>
            </a:extLst>
          </p:cNvPr>
          <p:cNvSpPr/>
          <p:nvPr/>
        </p:nvSpPr>
        <p:spPr>
          <a:xfrm>
            <a:off x="3409145" y="5774689"/>
            <a:ext cx="731600" cy="787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G</a:t>
            </a:r>
            <a:endParaRPr sz="2400"/>
          </a:p>
        </p:txBody>
      </p:sp>
      <p:cxnSp>
        <p:nvCxnSpPr>
          <p:cNvPr id="47" name="Google Shape;950;p111">
            <a:extLst>
              <a:ext uri="{FF2B5EF4-FFF2-40B4-BE49-F238E27FC236}">
                <a16:creationId xmlns:a16="http://schemas.microsoft.com/office/drawing/2014/main" id="{DFD073C9-770B-4A14-A8D0-9964FBCF8CC5}"/>
              </a:ext>
            </a:extLst>
          </p:cNvPr>
          <p:cNvCxnSpPr>
            <a:endCxn id="43" idx="0"/>
          </p:cNvCxnSpPr>
          <p:nvPr/>
        </p:nvCxnSpPr>
        <p:spPr>
          <a:xfrm flipH="1">
            <a:off x="814945" y="5195089"/>
            <a:ext cx="764400" cy="57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" name="Google Shape;951;p111">
            <a:extLst>
              <a:ext uri="{FF2B5EF4-FFF2-40B4-BE49-F238E27FC236}">
                <a16:creationId xmlns:a16="http://schemas.microsoft.com/office/drawing/2014/main" id="{FCD637B2-6757-4407-A5D6-DBCB0BFCEE86}"/>
              </a:ext>
            </a:extLst>
          </p:cNvPr>
          <p:cNvCxnSpPr>
            <a:endCxn id="45" idx="0"/>
          </p:cNvCxnSpPr>
          <p:nvPr/>
        </p:nvCxnSpPr>
        <p:spPr>
          <a:xfrm flipH="1">
            <a:off x="1801612" y="5184289"/>
            <a:ext cx="249600" cy="590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952;p111">
            <a:extLst>
              <a:ext uri="{FF2B5EF4-FFF2-40B4-BE49-F238E27FC236}">
                <a16:creationId xmlns:a16="http://schemas.microsoft.com/office/drawing/2014/main" id="{CD0BDF95-B75E-4943-A4B8-BF37FA31DD4F}"/>
              </a:ext>
            </a:extLst>
          </p:cNvPr>
          <p:cNvCxnSpPr>
            <a:endCxn id="44" idx="0"/>
          </p:cNvCxnSpPr>
          <p:nvPr/>
        </p:nvCxnSpPr>
        <p:spPr>
          <a:xfrm>
            <a:off x="2555878" y="5119889"/>
            <a:ext cx="232400" cy="65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953;p111">
            <a:extLst>
              <a:ext uri="{FF2B5EF4-FFF2-40B4-BE49-F238E27FC236}">
                <a16:creationId xmlns:a16="http://schemas.microsoft.com/office/drawing/2014/main" id="{A589FEAE-A1F2-47D4-9035-3602BBDEC52A}"/>
              </a:ext>
            </a:extLst>
          </p:cNvPr>
          <p:cNvCxnSpPr>
            <a:endCxn id="46" idx="0"/>
          </p:cNvCxnSpPr>
          <p:nvPr/>
        </p:nvCxnSpPr>
        <p:spPr>
          <a:xfrm>
            <a:off x="3092545" y="5141489"/>
            <a:ext cx="682400" cy="633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" name="Google Shape;954;p111">
            <a:extLst>
              <a:ext uri="{FF2B5EF4-FFF2-40B4-BE49-F238E27FC236}">
                <a16:creationId xmlns:a16="http://schemas.microsoft.com/office/drawing/2014/main" id="{59D3B518-5256-4BDE-8597-254AA4FCEA17}"/>
              </a:ext>
            </a:extLst>
          </p:cNvPr>
          <p:cNvSpPr txBox="1"/>
          <p:nvPr/>
        </p:nvSpPr>
        <p:spPr>
          <a:xfrm>
            <a:off x="1371578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955;p111">
            <a:extLst>
              <a:ext uri="{FF2B5EF4-FFF2-40B4-BE49-F238E27FC236}">
                <a16:creationId xmlns:a16="http://schemas.microsoft.com/office/drawing/2014/main" id="{A0A904B0-5AE0-4BAE-8ACE-EA37F4A026D9}"/>
              </a:ext>
            </a:extLst>
          </p:cNvPr>
          <p:cNvSpPr txBox="1"/>
          <p:nvPr/>
        </p:nvSpPr>
        <p:spPr>
          <a:xfrm>
            <a:off x="1882262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" name="Google Shape;956;p111">
            <a:extLst>
              <a:ext uri="{FF2B5EF4-FFF2-40B4-BE49-F238E27FC236}">
                <a16:creationId xmlns:a16="http://schemas.microsoft.com/office/drawing/2014/main" id="{77808B49-FC5D-49B5-93A7-8E4017946A94}"/>
              </a:ext>
            </a:extLst>
          </p:cNvPr>
          <p:cNvSpPr txBox="1"/>
          <p:nvPr/>
        </p:nvSpPr>
        <p:spPr>
          <a:xfrm>
            <a:off x="2392962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" name="Google Shape;957;p111">
            <a:extLst>
              <a:ext uri="{FF2B5EF4-FFF2-40B4-BE49-F238E27FC236}">
                <a16:creationId xmlns:a16="http://schemas.microsoft.com/office/drawing/2014/main" id="{FDDE17DA-1B4F-4C43-80F2-BB6146F1CE5E}"/>
              </a:ext>
            </a:extLst>
          </p:cNvPr>
          <p:cNvSpPr txBox="1"/>
          <p:nvPr/>
        </p:nvSpPr>
        <p:spPr>
          <a:xfrm>
            <a:off x="2903678" y="4359156"/>
            <a:ext cx="360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908238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15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Overriding</a:t>
            </a:r>
            <a:endParaRPr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48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160799" y="1676400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print("A");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{ print("C" +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Google Shape;332;p56">
            <a:extLst>
              <a:ext uri="{FF2B5EF4-FFF2-40B4-BE49-F238E27FC236}">
                <a16:creationId xmlns:a16="http://schemas.microsoft.com/office/drawing/2014/main" id="{3CB8A515-6925-424F-B158-12996B9A8150}"/>
              </a:ext>
            </a:extLst>
          </p:cNvPr>
          <p:cNvSpPr txBox="1"/>
          <p:nvPr/>
        </p:nvSpPr>
        <p:spPr>
          <a:xfrm>
            <a:off x="5860033" y="1395833"/>
            <a:ext cx="6042400" cy="4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GB" sz="3067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143930">
              <a:buSzPts val="1900"/>
            </a:pP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A method has the </a:t>
            </a:r>
            <a:r>
              <a:rPr lang="en-GB" sz="2533" u="sng" dirty="0">
                <a:latin typeface="Proxima Nova"/>
                <a:ea typeface="Proxima Nova"/>
                <a:cs typeface="Proxima Nova"/>
                <a:sym typeface="Proxima Nova"/>
              </a:rPr>
              <a:t>same signature</a:t>
            </a: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 as another </a:t>
            </a:r>
            <a:r>
              <a:rPr lang="en-GB" sz="2533" b="1" dirty="0">
                <a:latin typeface="Proxima Nova"/>
                <a:ea typeface="Proxima Nova"/>
                <a:cs typeface="Proxima Nova"/>
                <a:sym typeface="Proxima Nova"/>
              </a:rPr>
              <a:t>non-private</a:t>
            </a: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-GB" sz="2533" b="1" dirty="0">
                <a:latin typeface="Proxima Nova"/>
                <a:ea typeface="Proxima Nova"/>
                <a:cs typeface="Proxima Nova"/>
                <a:sym typeface="Proxima Nova"/>
              </a:rPr>
              <a:t>non-static</a:t>
            </a: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 method in </a:t>
            </a:r>
            <a:r>
              <a:rPr lang="en-GB" sz="2533" u="sng" dirty="0">
                <a:latin typeface="Proxima Nova"/>
                <a:ea typeface="Proxima Nova"/>
                <a:cs typeface="Proxima Nova"/>
                <a:sym typeface="Proxima Nova"/>
              </a:rPr>
              <a:t>one of</a:t>
            </a: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 the parent classes</a:t>
            </a:r>
          </a:p>
          <a:p>
            <a:pPr marL="1058330" lvl="1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Same name</a:t>
            </a:r>
          </a:p>
          <a:p>
            <a:pPr marL="1058330" lvl="1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Same return type</a:t>
            </a:r>
          </a:p>
          <a:p>
            <a:pPr marL="1058330" lvl="1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Same number of arguments</a:t>
            </a:r>
          </a:p>
          <a:p>
            <a:pPr marL="1058330" lvl="1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Proxima Nova"/>
                <a:ea typeface="Proxima Nova"/>
                <a:cs typeface="Proxima Nova"/>
                <a:sym typeface="Proxima Nova"/>
              </a:rPr>
              <a:t>Same argument types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FA1ABB-C08A-438C-AF7F-1073322BB825}"/>
              </a:ext>
            </a:extLst>
          </p:cNvPr>
          <p:cNvSpPr/>
          <p:nvPr/>
        </p:nvSpPr>
        <p:spPr>
          <a:xfrm>
            <a:off x="889103" y="4656723"/>
            <a:ext cx="4444181" cy="1699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overrides?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0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1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2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9087EE-8376-928A-3E24-A5A261A86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29680" y="4898277"/>
            <a:ext cx="1269564" cy="12695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166779-F553-CC17-8F1E-C0B6F7D9D315}"/>
                  </a:ext>
                </a:extLst>
              </p14:cNvPr>
              <p14:cNvContentPartPr/>
              <p14:nvPr/>
            </p14:nvContentPartPr>
            <p14:xfrm>
              <a:off x="419040" y="4044960"/>
              <a:ext cx="171720" cy="48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166779-F553-CC17-8F1E-C0B6F7D9D3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680" y="4035600"/>
                <a:ext cx="19044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1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Overloading</a:t>
            </a:r>
            <a:endParaRPr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49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160799" y="1676400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print("A");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print("B");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(C a)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 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Google Shape;332;p56">
            <a:extLst>
              <a:ext uri="{FF2B5EF4-FFF2-40B4-BE49-F238E27FC236}">
                <a16:creationId xmlns:a16="http://schemas.microsoft.com/office/drawing/2014/main" id="{3CB8A515-6925-424F-B158-12996B9A8150}"/>
              </a:ext>
            </a:extLst>
          </p:cNvPr>
          <p:cNvSpPr txBox="1"/>
          <p:nvPr/>
        </p:nvSpPr>
        <p:spPr>
          <a:xfrm>
            <a:off x="5860033" y="1395833"/>
            <a:ext cx="6042400" cy="4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"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A method has the </a:t>
            </a:r>
            <a:r>
              <a:rPr lang="en" sz="3200" u="sng">
                <a:latin typeface="Proxima Nova"/>
                <a:ea typeface="Proxima Nova"/>
                <a:cs typeface="Proxima Nova"/>
                <a:sym typeface="Proxima Nova"/>
              </a:rPr>
              <a:t>same name</a:t>
            </a:r>
            <a:r>
              <a:rPr lang="en" sz="320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sz="3200" b="1" dirty="0">
                <a:latin typeface="Proxima Nova"/>
                <a:ea typeface="Proxima Nova"/>
                <a:cs typeface="Proxima Nova"/>
                <a:sym typeface="Proxima Nova"/>
              </a:rPr>
              <a:t>but different arguments</a:t>
            </a: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, than another method </a:t>
            </a:r>
            <a:r>
              <a:rPr lang="en" sz="3200" b="1" dirty="0">
                <a:latin typeface="Proxima Nova"/>
                <a:ea typeface="Proxima Nova"/>
                <a:cs typeface="Proxima Nova"/>
                <a:sym typeface="Proxima Nova"/>
              </a:rPr>
              <a:t>on the same class</a:t>
            </a:r>
            <a:endParaRPr lang="en-GB" sz="2533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FA1ABB-C08A-438C-AF7F-1073322BB825}"/>
              </a:ext>
            </a:extLst>
          </p:cNvPr>
          <p:cNvSpPr/>
          <p:nvPr/>
        </p:nvSpPr>
        <p:spPr>
          <a:xfrm>
            <a:off x="4660489" y="4723543"/>
            <a:ext cx="2776897" cy="1699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A’s printed?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0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1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2</a:t>
            </a:r>
          </a:p>
          <a:p>
            <a:pPr marL="342900" indent="-342900" algn="ctr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7B2EBA-2845-261E-D16D-68C4F9DEC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29680" y="4898277"/>
            <a:ext cx="1269564" cy="12695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A2A75C-5923-9D1F-FAA6-D0540EB045C1}"/>
                  </a:ext>
                </a:extLst>
              </p14:cNvPr>
              <p14:cNvContentPartPr/>
              <p14:nvPr/>
            </p14:nvContentPartPr>
            <p14:xfrm>
              <a:off x="1847880" y="5683320"/>
              <a:ext cx="324000" cy="228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A2A75C-5923-9D1F-FAA6-D0540EB045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8520" y="5673960"/>
                <a:ext cx="342720" cy="2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7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2FE0-2E72-42C5-AE36-3C304FF9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CFC98-9FEE-429B-BE75-59DA4BCC7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next;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element;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empty() {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702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add(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lst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el) { ... 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solidFill>
                <a:srgbClr val="333333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ysClr val="windowText" lastClr="000000"/>
                </a:solidFill>
                <a:latin typeface="+mn-lt"/>
              </a:rPr>
              <a:t>Is this list implementation well encapsulated?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7E799-F703-450E-B211-BB4DEA8E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Overloading</a:t>
            </a:r>
            <a:endParaRPr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50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160799" y="1676400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print("A");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print("B");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(C a)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 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Google Shape;332;p56">
            <a:extLst>
              <a:ext uri="{FF2B5EF4-FFF2-40B4-BE49-F238E27FC236}">
                <a16:creationId xmlns:a16="http://schemas.microsoft.com/office/drawing/2014/main" id="{3CB8A515-6925-424F-B158-12996B9A8150}"/>
              </a:ext>
            </a:extLst>
          </p:cNvPr>
          <p:cNvSpPr txBox="1"/>
          <p:nvPr/>
        </p:nvSpPr>
        <p:spPr>
          <a:xfrm>
            <a:off x="5860033" y="1395833"/>
            <a:ext cx="6042400" cy="4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Bound at compile-time</a:t>
            </a:r>
          </a:p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Compiler decides which method to call, based on the number and type of arguments in a method call</a:t>
            </a:r>
          </a:p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May not be the most specific method possible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FA7CDE-E916-D3B7-44E5-CEBF4CC1F67F}"/>
                  </a:ext>
                </a:extLst>
              </p14:cNvPr>
              <p14:cNvContentPartPr/>
              <p14:nvPr/>
            </p14:nvContentPartPr>
            <p14:xfrm>
              <a:off x="291960" y="2851200"/>
              <a:ext cx="2089800" cy="3264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FA7CDE-E916-D3B7-44E5-CEBF4CC1F6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600" y="2841840"/>
                <a:ext cx="2108520" cy="32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5560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Overloading</a:t>
            </a:r>
            <a:endParaRPr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51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160799" y="1676400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b="1" dirty="0" err="1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print("A");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b="1" dirty="0" err="1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print("B");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(C a)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 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b="1" dirty="0" err="1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b="1" dirty="0" err="1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b="1" dirty="0" err="1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Google Shape;332;p56">
            <a:extLst>
              <a:ext uri="{FF2B5EF4-FFF2-40B4-BE49-F238E27FC236}">
                <a16:creationId xmlns:a16="http://schemas.microsoft.com/office/drawing/2014/main" id="{3CB8A515-6925-424F-B158-12996B9A8150}"/>
              </a:ext>
            </a:extLst>
          </p:cNvPr>
          <p:cNvSpPr txBox="1"/>
          <p:nvPr/>
        </p:nvSpPr>
        <p:spPr>
          <a:xfrm>
            <a:off x="5860033" y="1395833"/>
            <a:ext cx="6042400" cy="4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Bound at compile-time</a:t>
            </a:r>
          </a:p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Compiler decides which method to call, based on the number and type of arguments in a method call</a:t>
            </a:r>
          </a:p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May not be the most specific method possible</a:t>
            </a:r>
          </a:p>
          <a:p>
            <a:pPr marL="1515530" lvl="2" indent="-457200">
              <a:buSzPts val="1900"/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Equivalent to renaming methods to reflect type and number of </a:t>
            </a:r>
            <a:r>
              <a:rPr lang="en-GB" sz="2000" dirty="0" err="1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args</a:t>
            </a:r>
            <a:endParaRPr lang="en-GB" sz="2000" dirty="0">
              <a:latin typeface="Helvetica" panose="020B0604020202020204" pitchFamily="34" charset="0"/>
              <a:ea typeface="Proxima Nova"/>
              <a:cs typeface="Helvetica" panose="020B0604020202020204" pitchFamily="34" charset="0"/>
              <a:sym typeface="Proxima Nova"/>
            </a:endParaRPr>
          </a:p>
          <a:p>
            <a:pPr marL="2125115" lvl="3" indent="-457200">
              <a:buSzPts val="19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Helvetica" panose="020B0604020202020204" pitchFamily="34" charset="0"/>
                <a:ea typeface="Inconsolata"/>
                <a:cs typeface="Helvetica" panose="020B0604020202020204" pitchFamily="34" charset="0"/>
                <a:sym typeface="Inconsolata"/>
              </a:rPr>
              <a:t>methodA</a:t>
            </a:r>
            <a:endParaRPr lang="en-GB" sz="2000" dirty="0">
              <a:latin typeface="Helvetica" panose="020B0604020202020204" pitchFamily="34" charset="0"/>
              <a:ea typeface="Inconsolata"/>
              <a:cs typeface="Helvetica" panose="020B0604020202020204" pitchFamily="34" charset="0"/>
              <a:sym typeface="Inconsolata"/>
            </a:endParaRPr>
          </a:p>
          <a:p>
            <a:pPr marL="2125115" lvl="3" indent="-457200">
              <a:buSzPts val="19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Helvetica" panose="020B0604020202020204" pitchFamily="34" charset="0"/>
                <a:ea typeface="Inconsolata"/>
                <a:cs typeface="Helvetica" panose="020B0604020202020204" pitchFamily="34" charset="0"/>
                <a:sym typeface="Inconsolata"/>
              </a:rPr>
              <a:t>methodB</a:t>
            </a:r>
            <a:endParaRPr lang="en-GB" sz="2000" dirty="0">
              <a:latin typeface="Helvetica" panose="020B0604020202020204" pitchFamily="34" charset="0"/>
              <a:ea typeface="Inconsolata"/>
              <a:cs typeface="Helvetica" panose="020B0604020202020204" pitchFamily="34" charset="0"/>
              <a:sym typeface="Inconsolata"/>
            </a:endParaRPr>
          </a:p>
          <a:p>
            <a:pPr marL="2125115" lvl="3" indent="-457200">
              <a:buSzPts val="19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Helvetica" panose="020B0604020202020204" pitchFamily="34" charset="0"/>
                <a:ea typeface="Inconsolata"/>
                <a:cs typeface="Helvetica" panose="020B0604020202020204" pitchFamily="34" charset="0"/>
                <a:sym typeface="Inconsolata"/>
              </a:rPr>
              <a:t>methodC</a:t>
            </a:r>
            <a:endParaRPr lang="en-GB" sz="2000" dirty="0">
              <a:latin typeface="Helvetica" panose="020B0604020202020204" pitchFamily="34" charset="0"/>
              <a:ea typeface="Inconsolata"/>
              <a:cs typeface="Helvetica" panose="020B0604020202020204" pitchFamily="34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533196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Overloading</a:t>
            </a:r>
            <a:endParaRPr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52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160799" y="1676400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b="1" dirty="0" err="1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print("A");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b="1" dirty="0" err="1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print("B");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(C a)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 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b="1" dirty="0" err="1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b="1" dirty="0" err="1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b="1" dirty="0" err="1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Google Shape;332;p56">
            <a:extLst>
              <a:ext uri="{FF2B5EF4-FFF2-40B4-BE49-F238E27FC236}">
                <a16:creationId xmlns:a16="http://schemas.microsoft.com/office/drawing/2014/main" id="{3CB8A515-6925-424F-B158-12996B9A8150}"/>
              </a:ext>
            </a:extLst>
          </p:cNvPr>
          <p:cNvSpPr txBox="1"/>
          <p:nvPr/>
        </p:nvSpPr>
        <p:spPr>
          <a:xfrm>
            <a:off x="5860033" y="1395833"/>
            <a:ext cx="6042400" cy="4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Bound at compile-time</a:t>
            </a:r>
          </a:p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Compiler decides which method to call, based on the number and type of arguments in a method call</a:t>
            </a:r>
          </a:p>
          <a:p>
            <a:pPr marL="601130" indent="-457200">
              <a:buSzPts val="1900"/>
              <a:buFont typeface="Arial" panose="020B0604020202020204" pitchFamily="34" charset="0"/>
              <a:buChar char="•"/>
            </a:pPr>
            <a:r>
              <a:rPr lang="en-GB" sz="2533" dirty="0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May not be the most specific method possible</a:t>
            </a:r>
          </a:p>
          <a:p>
            <a:pPr marL="1515530" lvl="2" indent="-457200">
              <a:buSzPts val="1900"/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Equivalent to renaming methods to reflect type and number of </a:t>
            </a:r>
            <a:r>
              <a:rPr lang="en-GB" sz="2000" dirty="0" err="1">
                <a:latin typeface="Helvetica" panose="020B0604020202020204" pitchFamily="34" charset="0"/>
                <a:ea typeface="Proxima Nova"/>
                <a:cs typeface="Helvetica" panose="020B0604020202020204" pitchFamily="34" charset="0"/>
                <a:sym typeface="Proxima Nova"/>
              </a:rPr>
              <a:t>args</a:t>
            </a:r>
            <a:endParaRPr lang="en-GB" sz="2000" dirty="0">
              <a:latin typeface="Helvetica" panose="020B0604020202020204" pitchFamily="34" charset="0"/>
              <a:ea typeface="Proxima Nova"/>
              <a:cs typeface="Helvetica" panose="020B0604020202020204" pitchFamily="34" charset="0"/>
              <a:sym typeface="Proxima Nova"/>
            </a:endParaRPr>
          </a:p>
          <a:p>
            <a:pPr marL="2125115" lvl="3" indent="-457200">
              <a:buSzPts val="19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Helvetica" panose="020B0604020202020204" pitchFamily="34" charset="0"/>
                <a:ea typeface="Inconsolata"/>
                <a:cs typeface="Helvetica" panose="020B0604020202020204" pitchFamily="34" charset="0"/>
                <a:sym typeface="Inconsolata"/>
              </a:rPr>
              <a:t>methodA</a:t>
            </a:r>
            <a:endParaRPr lang="en-GB" sz="2000" dirty="0">
              <a:latin typeface="Helvetica" panose="020B0604020202020204" pitchFamily="34" charset="0"/>
              <a:ea typeface="Inconsolata"/>
              <a:cs typeface="Helvetica" panose="020B0604020202020204" pitchFamily="34" charset="0"/>
              <a:sym typeface="Inconsolata"/>
            </a:endParaRPr>
          </a:p>
          <a:p>
            <a:pPr marL="2125115" lvl="3" indent="-457200">
              <a:buSzPts val="19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Helvetica" panose="020B0604020202020204" pitchFamily="34" charset="0"/>
                <a:ea typeface="Inconsolata"/>
                <a:cs typeface="Helvetica" panose="020B0604020202020204" pitchFamily="34" charset="0"/>
                <a:sym typeface="Inconsolata"/>
              </a:rPr>
              <a:t>methodB</a:t>
            </a:r>
            <a:endParaRPr lang="en-GB" sz="2000" dirty="0">
              <a:latin typeface="Helvetica" panose="020B0604020202020204" pitchFamily="34" charset="0"/>
              <a:ea typeface="Inconsolata"/>
              <a:cs typeface="Helvetica" panose="020B0604020202020204" pitchFamily="34" charset="0"/>
              <a:sym typeface="Inconsolata"/>
            </a:endParaRPr>
          </a:p>
          <a:p>
            <a:pPr marL="2125115" lvl="3" indent="-457200">
              <a:buSzPts val="19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Helvetica" panose="020B0604020202020204" pitchFamily="34" charset="0"/>
                <a:ea typeface="Inconsolata"/>
                <a:cs typeface="Helvetica" panose="020B0604020202020204" pitchFamily="34" charset="0"/>
                <a:sym typeface="Inconsolata"/>
              </a:rPr>
              <a:t>methodC</a:t>
            </a:r>
            <a:endParaRPr lang="en-GB" sz="2000" dirty="0">
              <a:latin typeface="Helvetica" panose="020B0604020202020204" pitchFamily="34" charset="0"/>
              <a:ea typeface="Inconsolata"/>
              <a:cs typeface="Helvetica" panose="020B0604020202020204" pitchFamily="34" charset="0"/>
              <a:sym typeface="Inconsolata"/>
            </a:endParaRPr>
          </a:p>
          <a:p>
            <a:pPr marL="753515" indent="-457200">
              <a:buSzPts val="1900"/>
              <a:buFont typeface="Arial" panose="020B0604020202020204" pitchFamily="34" charset="0"/>
              <a:buChar char="•"/>
            </a:pPr>
            <a:r>
              <a:rPr lang="en-GB" sz="2530" dirty="0">
                <a:latin typeface="Helvetica" panose="020B0604020202020204" pitchFamily="34" charset="0"/>
                <a:ea typeface="Inconsolata"/>
                <a:cs typeface="Helvetica" panose="020B0604020202020204" pitchFamily="34" charset="0"/>
                <a:sym typeface="Inconsolata"/>
              </a:rPr>
              <a:t>Same call-site always calls the same overloaded method</a:t>
            </a:r>
          </a:p>
        </p:txBody>
      </p:sp>
    </p:spTree>
    <p:extLst>
      <p:ext uri="{BB962C8B-B14F-4D97-AF65-F5344CB8AC3E}">
        <p14:creationId xmlns:p14="http://schemas.microsoft.com/office/powerpoint/2010/main" val="2106958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Overriding vs Overloading</a:t>
            </a:r>
            <a:endParaRPr sz="6000"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53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160799" y="1676400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print("A"); 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print("B"); 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(C a)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147ADF-947C-42AC-833F-ABD42DE44541}"/>
              </a:ext>
            </a:extLst>
          </p:cNvPr>
          <p:cNvSpPr/>
          <p:nvPr/>
        </p:nvSpPr>
        <p:spPr>
          <a:xfrm>
            <a:off x="6195306" y="1833717"/>
            <a:ext cx="4960374" cy="2738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Is this method overloaded or overridden?</a:t>
            </a:r>
          </a:p>
          <a:p>
            <a:pPr marL="342900" indent="-342900">
              <a:buAutoNum type="alphaLcParenR"/>
            </a:pPr>
            <a:r>
              <a:rPr lang="en-US" sz="2000" dirty="0" err="1">
                <a:solidFill>
                  <a:schemeClr val="tx1"/>
                </a:solidFill>
              </a:rPr>
              <a:t>Overriden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Overloaded</a:t>
            </a:r>
          </a:p>
          <a:p>
            <a:pPr marL="342900" indent="-342900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Both</a:t>
            </a:r>
          </a:p>
          <a:p>
            <a:pPr marL="342900" indent="-342900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None, this code does not compile</a:t>
            </a:r>
          </a:p>
          <a:p>
            <a:pPr marL="342900" indent="-342900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None, this code does not run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E71FFA-E687-90A0-E315-22D803F6A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29680" y="4898277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2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Overriding vs Overloading</a:t>
            </a:r>
            <a:endParaRPr sz="6000"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54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160799" y="1676400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print("A"); 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print("B"); 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(C a)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147ADF-947C-42AC-833F-ABD42DE44541}"/>
              </a:ext>
            </a:extLst>
          </p:cNvPr>
          <p:cNvSpPr/>
          <p:nvPr/>
        </p:nvSpPr>
        <p:spPr>
          <a:xfrm>
            <a:off x="6195306" y="1833717"/>
            <a:ext cx="4960374" cy="2738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Is this method overloaded or overridden?</a:t>
            </a:r>
          </a:p>
          <a:p>
            <a:pPr marL="342900" indent="-342900">
              <a:buAutoNum type="alphaLcParenR"/>
            </a:pPr>
            <a:r>
              <a:rPr lang="en-US" sz="2000" dirty="0" err="1">
                <a:solidFill>
                  <a:schemeClr val="tx1"/>
                </a:solidFill>
              </a:rPr>
              <a:t>Overriden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Overloaded</a:t>
            </a:r>
          </a:p>
          <a:p>
            <a:pPr marL="342900" indent="-342900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Both</a:t>
            </a:r>
          </a:p>
          <a:p>
            <a:pPr marL="342900" indent="-342900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None, this code does not compile</a:t>
            </a:r>
          </a:p>
          <a:p>
            <a:pPr marL="342900" indent="-342900"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None, this code does not run</a:t>
            </a:r>
          </a:p>
        </p:txBody>
      </p:sp>
      <p:sp>
        <p:nvSpPr>
          <p:cNvPr id="3" name="Google Shape;332;p56">
            <a:extLst>
              <a:ext uri="{FF2B5EF4-FFF2-40B4-BE49-F238E27FC236}">
                <a16:creationId xmlns:a16="http://schemas.microsoft.com/office/drawing/2014/main" id="{048A3169-F82D-45B2-ACEF-260F5D5384CC}"/>
              </a:ext>
            </a:extLst>
          </p:cNvPr>
          <p:cNvSpPr txBox="1"/>
          <p:nvPr/>
        </p:nvSpPr>
        <p:spPr>
          <a:xfrm>
            <a:off x="560200" y="4448558"/>
            <a:ext cx="6042400" cy="200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An overloaded method has the </a:t>
            </a:r>
            <a:r>
              <a:rPr lang="en" sz="2400" u="sng" dirty="0">
                <a:latin typeface="Proxima Nova"/>
                <a:ea typeface="Proxima Nova"/>
                <a:cs typeface="Proxima Nova"/>
                <a:sym typeface="Proxima Nova"/>
              </a:rPr>
              <a:t>same name and return</a:t>
            </a: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sz="2400" b="1" dirty="0">
                <a:latin typeface="Proxima Nova"/>
                <a:ea typeface="Proxima Nova"/>
                <a:cs typeface="Proxima Nova"/>
                <a:sym typeface="Proxima Nova"/>
              </a:rPr>
              <a:t>but different arguments</a:t>
            </a: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, than another method on the same class (including inherited methods)</a:t>
            </a:r>
            <a:endParaRPr lang="en-GB"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95594-BA7E-43A7-A5DE-347BFA7D9044}"/>
              </a:ext>
            </a:extLst>
          </p:cNvPr>
          <p:cNvSpPr txBox="1"/>
          <p:nvPr/>
        </p:nvSpPr>
        <p:spPr>
          <a:xfrm>
            <a:off x="6848166" y="4889346"/>
            <a:ext cx="56338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Proxima Nova"/>
                <a:ea typeface="Proxima Nova"/>
                <a:cs typeface="Proxima Nova"/>
                <a:sym typeface="Proxima Nova"/>
              </a:rPr>
              <a:t>An overridden method has the </a:t>
            </a:r>
            <a:r>
              <a:rPr lang="en-GB" sz="2400" u="sng" dirty="0">
                <a:latin typeface="Proxima Nova"/>
                <a:ea typeface="Proxima Nova"/>
                <a:cs typeface="Proxima Nova"/>
                <a:sym typeface="Proxima Nova"/>
              </a:rPr>
              <a:t>same name and signature</a:t>
            </a:r>
            <a:r>
              <a:rPr lang="en-GB" sz="2400" dirty="0">
                <a:latin typeface="Proxima Nova"/>
                <a:ea typeface="Proxima Nova"/>
                <a:cs typeface="Proxima Nova"/>
                <a:sym typeface="Proxima Nova"/>
              </a:rPr>
              <a:t> as another </a:t>
            </a:r>
            <a:r>
              <a:rPr lang="en-GB" sz="2400" b="1" dirty="0">
                <a:latin typeface="Proxima Nova"/>
                <a:ea typeface="Proxima Nova"/>
                <a:cs typeface="Proxima Nova"/>
                <a:sym typeface="Proxima Nova"/>
              </a:rPr>
              <a:t>non-private</a:t>
            </a:r>
            <a:r>
              <a:rPr lang="en-GB" sz="2400" dirty="0">
                <a:latin typeface="Proxima Nova"/>
                <a:ea typeface="Proxima Nova"/>
                <a:cs typeface="Proxima Nova"/>
                <a:sym typeface="Proxima Nova"/>
              </a:rPr>
              <a:t> method in </a:t>
            </a:r>
            <a:r>
              <a:rPr lang="en-GB" sz="2400" u="sng" dirty="0">
                <a:latin typeface="Proxima Nova"/>
                <a:ea typeface="Proxima Nova"/>
                <a:cs typeface="Proxima Nova"/>
                <a:sym typeface="Proxima Nova"/>
              </a:rPr>
              <a:t>one of</a:t>
            </a:r>
            <a:r>
              <a:rPr lang="en-GB" sz="2400" dirty="0">
                <a:latin typeface="Proxima Nova"/>
                <a:ea typeface="Proxima Nova"/>
                <a:cs typeface="Proxima Nova"/>
                <a:sym typeface="Proxima Nova"/>
              </a:rPr>
              <a:t> the parent classes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646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Overriding vs Overloading</a:t>
            </a:r>
            <a:endParaRPr sz="6000"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55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160799" y="1676400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print("A"); 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print("A"); }</a:t>
            </a: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print("B"); 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print("A"); }</a:t>
            </a: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{ print("B"); }</a:t>
            </a: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(C a)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Google Shape;332;p56">
            <a:extLst>
              <a:ext uri="{FF2B5EF4-FFF2-40B4-BE49-F238E27FC236}">
                <a16:creationId xmlns:a16="http://schemas.microsoft.com/office/drawing/2014/main" id="{048A3169-F82D-45B2-ACEF-260F5D5384CC}"/>
              </a:ext>
            </a:extLst>
          </p:cNvPr>
          <p:cNvSpPr txBox="1"/>
          <p:nvPr/>
        </p:nvSpPr>
        <p:spPr>
          <a:xfrm>
            <a:off x="6199000" y="1203914"/>
            <a:ext cx="6042400" cy="200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An overloaded method has the </a:t>
            </a:r>
            <a:r>
              <a:rPr lang="en" sz="2400" u="sng" dirty="0">
                <a:latin typeface="Proxima Nova"/>
                <a:ea typeface="Proxima Nova"/>
                <a:cs typeface="Proxima Nova"/>
                <a:sym typeface="Proxima Nova"/>
              </a:rPr>
              <a:t>same name and return</a:t>
            </a: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sz="2400" b="1" dirty="0">
                <a:latin typeface="Proxima Nova"/>
                <a:ea typeface="Proxima Nova"/>
                <a:cs typeface="Proxima Nova"/>
                <a:sym typeface="Proxima Nova"/>
              </a:rPr>
              <a:t>but different arguments</a:t>
            </a: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, than another method on the same class (including inherited methods)</a:t>
            </a:r>
          </a:p>
          <a:p>
            <a:endParaRPr lang="en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endParaRPr lang="en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Easier to see overloads if we copy/paste the inherited methods in each class</a:t>
            </a:r>
          </a:p>
          <a:p>
            <a:endParaRPr lang="en"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26167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Overriding vs Overloading</a:t>
            </a:r>
            <a:endParaRPr sz="6000"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56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160799" y="1676400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print("A"); 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print("A"); }</a:t>
            </a: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print("B"); 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print("A"); }</a:t>
            </a: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print("B"); }</a:t>
            </a: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Google Shape;332;p56">
            <a:extLst>
              <a:ext uri="{FF2B5EF4-FFF2-40B4-BE49-F238E27FC236}">
                <a16:creationId xmlns:a16="http://schemas.microsoft.com/office/drawing/2014/main" id="{048A3169-F82D-45B2-ACEF-260F5D5384CC}"/>
              </a:ext>
            </a:extLst>
          </p:cNvPr>
          <p:cNvSpPr txBox="1"/>
          <p:nvPr/>
        </p:nvSpPr>
        <p:spPr>
          <a:xfrm>
            <a:off x="6199000" y="1203914"/>
            <a:ext cx="6042400" cy="200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An overloaded method has the </a:t>
            </a:r>
            <a:r>
              <a:rPr lang="en" sz="2400" u="sng" dirty="0">
                <a:latin typeface="Proxima Nova"/>
                <a:ea typeface="Proxima Nova"/>
                <a:cs typeface="Proxima Nova"/>
                <a:sym typeface="Proxima Nova"/>
              </a:rPr>
              <a:t>same name and return</a:t>
            </a: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sz="2400" b="1" dirty="0">
                <a:latin typeface="Proxima Nova"/>
                <a:ea typeface="Proxima Nova"/>
                <a:cs typeface="Proxima Nova"/>
                <a:sym typeface="Proxima Nova"/>
              </a:rPr>
              <a:t>but different arguments</a:t>
            </a: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, than another method on the same class (including inherited methods)</a:t>
            </a:r>
          </a:p>
          <a:p>
            <a:endParaRPr lang="en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endParaRPr lang="en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Easier to see overloads if we copy/paste the inherited methods in each class</a:t>
            </a:r>
          </a:p>
          <a:p>
            <a:endParaRPr lang="en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Copy/paste overrides does not make sense because all methods have the same name and signature</a:t>
            </a:r>
            <a:endParaRPr lang="en-GB"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222043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Overriding vs Overloading</a:t>
            </a:r>
            <a:endParaRPr sz="6000"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57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6591096" y="1386348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 { print("A");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 { print("B");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(C a)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Google Shape;260;p49">
            <a:extLst>
              <a:ext uri="{FF2B5EF4-FFF2-40B4-BE49-F238E27FC236}">
                <a16:creationId xmlns:a16="http://schemas.microsoft.com/office/drawing/2014/main" id="{965F8447-4607-4D0B-8F50-A229D02266A0}"/>
              </a:ext>
            </a:extLst>
          </p:cNvPr>
          <p:cNvSpPr txBox="1"/>
          <p:nvPr/>
        </p:nvSpPr>
        <p:spPr>
          <a:xfrm>
            <a:off x="181180" y="1333762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print("A");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print("B");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7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Overriding vs Overloading</a:t>
            </a:r>
            <a:endParaRPr sz="6000"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58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6591096" y="1386348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 { print("A");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 { print("B");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(C a)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 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Google Shape;260;p49">
            <a:extLst>
              <a:ext uri="{FF2B5EF4-FFF2-40B4-BE49-F238E27FC236}">
                <a16:creationId xmlns:a16="http://schemas.microsoft.com/office/drawing/2014/main" id="{965F8447-4607-4D0B-8F50-A229D02266A0}"/>
              </a:ext>
            </a:extLst>
          </p:cNvPr>
          <p:cNvSpPr txBox="1"/>
          <p:nvPr/>
        </p:nvSpPr>
        <p:spPr>
          <a:xfrm>
            <a:off x="181180" y="1333762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print("A");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print("B");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85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000" dirty="0"/>
              <a:t>Overriding vs Overloading</a:t>
            </a:r>
            <a:endParaRPr sz="6000"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59</a:t>
            </a:fld>
            <a:endParaRPr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B68DE52-0075-4F55-911F-09628883A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0772"/>
              </p:ext>
            </p:extLst>
          </p:nvPr>
        </p:nvGraphicFramePr>
        <p:xfrm>
          <a:off x="884904" y="1794388"/>
          <a:ext cx="10559844" cy="404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948">
                  <a:extLst>
                    <a:ext uri="{9D8B030D-6E8A-4147-A177-3AD203B41FA5}">
                      <a16:colId xmlns:a16="http://schemas.microsoft.com/office/drawing/2014/main" val="104650563"/>
                    </a:ext>
                  </a:extLst>
                </a:gridCol>
                <a:gridCol w="3519948">
                  <a:extLst>
                    <a:ext uri="{9D8B030D-6E8A-4147-A177-3AD203B41FA5}">
                      <a16:colId xmlns:a16="http://schemas.microsoft.com/office/drawing/2014/main" val="2743454854"/>
                    </a:ext>
                  </a:extLst>
                </a:gridCol>
                <a:gridCol w="3519948">
                  <a:extLst>
                    <a:ext uri="{9D8B030D-6E8A-4147-A177-3AD203B41FA5}">
                      <a16:colId xmlns:a16="http://schemas.microsoft.com/office/drawing/2014/main" val="1213833362"/>
                    </a:ext>
                  </a:extLst>
                </a:gridCol>
              </a:tblGrid>
              <a:tr h="61213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Overriding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Overloading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60260"/>
                  </a:ext>
                </a:extLst>
              </a:tr>
              <a:tr h="1101838">
                <a:tc>
                  <a:txBody>
                    <a:bodyPr/>
                    <a:lstStyle/>
                    <a:p>
                      <a:r>
                        <a:rPr lang="en-US" sz="2400" dirty="0"/>
                        <a:t>Same name as method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Any parent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 class (including inherited methods)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38252"/>
                  </a:ext>
                </a:extLst>
              </a:tr>
              <a:tr h="612132">
                <a:tc>
                  <a:txBody>
                    <a:bodyPr/>
                    <a:lstStyle/>
                    <a:p>
                      <a:r>
                        <a:rPr lang="en-US" sz="240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 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Different arguments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583830"/>
                  </a:ext>
                </a:extLst>
              </a:tr>
              <a:tr h="1101838">
                <a:tc>
                  <a:txBody>
                    <a:bodyPr/>
                    <a:lstStyle/>
                    <a:p>
                      <a:r>
                        <a:rPr lang="en-US" sz="2400" dirty="0"/>
                        <a:t>Method called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Depends on receiver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Does not depend on argument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962213"/>
                  </a:ext>
                </a:extLst>
              </a:tr>
              <a:tr h="612132">
                <a:tc>
                  <a:txBody>
                    <a:bodyPr/>
                    <a:lstStyle/>
                    <a:p>
                      <a:r>
                        <a:rPr lang="en-US" sz="2400" dirty="0"/>
                        <a:t>Binding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Call time (runtime)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Compile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1857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848A76-0F36-4171-7796-E3D70D826EE4}"/>
                  </a:ext>
                </a:extLst>
              </p14:cNvPr>
              <p14:cNvContentPartPr/>
              <p14:nvPr/>
            </p14:nvContentPartPr>
            <p14:xfrm>
              <a:off x="8064360" y="4349880"/>
              <a:ext cx="1099080" cy="10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848A76-0F36-4171-7796-E3D70D826E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55000" y="4340520"/>
                <a:ext cx="1117800" cy="1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321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2FE0-2E72-42C5-AE36-3C304FF9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CFC98-9FEE-429B-BE75-59DA4BCC7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next;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element;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empty() {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702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add(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lst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el) { ... 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add(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i1,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i2) { ...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7E799-F703-450E-B211-BB4DEA8E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AFB23-CAEF-4A01-865B-25586A08C01D}"/>
              </a:ext>
            </a:extLst>
          </p:cNvPr>
          <p:cNvSpPr txBox="1"/>
          <p:nvPr/>
        </p:nvSpPr>
        <p:spPr>
          <a:xfrm>
            <a:off x="8209936" y="3554361"/>
            <a:ext cx="326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Name collisions!</a:t>
            </a:r>
          </a:p>
        </p:txBody>
      </p:sp>
    </p:spTree>
    <p:extLst>
      <p:ext uri="{BB962C8B-B14F-4D97-AF65-F5344CB8AC3E}">
        <p14:creationId xmlns:p14="http://schemas.microsoft.com/office/powerpoint/2010/main" val="1067354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420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Overriding AND Overloading?</a:t>
            </a:r>
            <a:endParaRPr sz="5400"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61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6591096" y="1386348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 { print("A");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 { print("B");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(C a)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 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Google Shape;260;p49">
            <a:extLst>
              <a:ext uri="{FF2B5EF4-FFF2-40B4-BE49-F238E27FC236}">
                <a16:creationId xmlns:a16="http://schemas.microsoft.com/office/drawing/2014/main" id="{965F8447-4607-4D0B-8F50-A229D02266A0}"/>
              </a:ext>
            </a:extLst>
          </p:cNvPr>
          <p:cNvSpPr txBox="1"/>
          <p:nvPr/>
        </p:nvSpPr>
        <p:spPr>
          <a:xfrm>
            <a:off x="181180" y="1333762"/>
            <a:ext cx="771483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print("A");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print("B");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9471CD-D114-47A9-B23C-78BA96ABB7E2}"/>
              </a:ext>
            </a:extLst>
          </p:cNvPr>
          <p:cNvSpPr/>
          <p:nvPr/>
        </p:nvSpPr>
        <p:spPr>
          <a:xfrm>
            <a:off x="2816942" y="4056513"/>
            <a:ext cx="3608439" cy="2113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Is it possible to override and overload the same method?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No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5B8EAC-564A-55F6-3C32-904B5CE77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29680" y="4898277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00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Overriding AND Overloading</a:t>
            </a:r>
            <a:endParaRPr sz="5400" dirty="0"/>
          </a:p>
        </p:txBody>
      </p:sp>
      <p:sp>
        <p:nvSpPr>
          <p:cNvPr id="259" name="Google Shape;259;p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62</a:t>
            </a:fld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6591096" y="1386348"/>
            <a:ext cx="3118259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B()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 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=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C();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25000"/>
              </a:lnSpc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CC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Google Shape;260;p49">
            <a:extLst>
              <a:ext uri="{FF2B5EF4-FFF2-40B4-BE49-F238E27FC236}">
                <a16:creationId xmlns:a16="http://schemas.microsoft.com/office/drawing/2014/main" id="{965F8447-4607-4D0B-8F50-A229D02266A0}"/>
              </a:ext>
            </a:extLst>
          </p:cNvPr>
          <p:cNvSpPr txBox="1"/>
          <p:nvPr/>
        </p:nvSpPr>
        <p:spPr>
          <a:xfrm>
            <a:off x="181181" y="1333762"/>
            <a:ext cx="5914820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print("A");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8800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{ print("B");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B00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    { print("C");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F6B93C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 { print("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"); }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66B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BB0066"/>
                </a:solidFill>
                <a:effectLst/>
                <a:highlight>
                  <a:srgbClr val="00B5E2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a)  { print("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cB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"); }</a:t>
            </a:r>
          </a:p>
          <a:p>
            <a:pPr>
              <a:lnSpc>
                <a:spcPct val="125000"/>
              </a:lnSpc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0B756B-625E-49BD-8149-A1402BAEF653}"/>
              </a:ext>
            </a:extLst>
          </p:cNvPr>
          <p:cNvSpPr/>
          <p:nvPr/>
        </p:nvSpPr>
        <p:spPr>
          <a:xfrm>
            <a:off x="898388" y="5010414"/>
            <a:ext cx="4480405" cy="1345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What does the last call print?</a:t>
            </a:r>
          </a:p>
          <a:p>
            <a:pPr marL="342900" indent="-342900" algn="ctr">
              <a:buAutoNum type="alphaLcParenR"/>
            </a:pPr>
            <a:r>
              <a:rPr lang="en-US" dirty="0" err="1">
                <a:solidFill>
                  <a:sysClr val="windowText" lastClr="000000"/>
                </a:solidFill>
              </a:rPr>
              <a:t>cA</a:t>
            </a:r>
            <a:endParaRPr lang="en-US" dirty="0">
              <a:solidFill>
                <a:sysClr val="windowText" lastClr="000000"/>
              </a:solidFill>
            </a:endParaRPr>
          </a:p>
          <a:p>
            <a:pPr marL="342900" indent="-342900" algn="ctr">
              <a:buAutoNum type="alphaLcParenR"/>
            </a:pPr>
            <a:r>
              <a:rPr lang="en-US" dirty="0" err="1">
                <a:solidFill>
                  <a:sysClr val="windowText" lastClr="000000"/>
                </a:solidFill>
              </a:rPr>
              <a:t>cB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C502A5-499A-28BA-4E5B-E5F8B8EC6C20}"/>
                  </a:ext>
                </a:extLst>
              </p14:cNvPr>
              <p14:cNvContentPartPr/>
              <p14:nvPr/>
            </p14:nvContentPartPr>
            <p14:xfrm>
              <a:off x="419040" y="2057400"/>
              <a:ext cx="10662120" cy="3480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C502A5-499A-28BA-4E5B-E5F8B8EC6C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680" y="2048040"/>
                <a:ext cx="10680840" cy="34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9487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9AC87-3708-158C-2F1C-7064A53C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15C92-9ECC-629F-EC10-2E9B743F3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2FE0-2E72-42C5-AE36-3C304FF9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CFC98-9FEE-429B-BE75-59DA4BCC7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next;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element;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empty() {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702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list_add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lst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el) { ... 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big_int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_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add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i1,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BigInt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i2) { ...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7E799-F703-450E-B211-BB4DEA8E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AFB23-CAEF-4A01-865B-25586A08C01D}"/>
              </a:ext>
            </a:extLst>
          </p:cNvPr>
          <p:cNvSpPr txBox="1"/>
          <p:nvPr/>
        </p:nvSpPr>
        <p:spPr>
          <a:xfrm>
            <a:off x="8209936" y="3554361"/>
            <a:ext cx="326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Name collisions!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9FB87-66FD-4C98-AA8F-A15B5E324F8C}"/>
              </a:ext>
            </a:extLst>
          </p:cNvPr>
          <p:cNvSpPr txBox="1"/>
          <p:nvPr/>
        </p:nvSpPr>
        <p:spPr>
          <a:xfrm>
            <a:off x="3431459" y="5213924"/>
            <a:ext cx="6193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Using different names does not really solve the problem…</a:t>
            </a:r>
          </a:p>
        </p:txBody>
      </p:sp>
    </p:spTree>
    <p:extLst>
      <p:ext uri="{BB962C8B-B14F-4D97-AF65-F5344CB8AC3E}">
        <p14:creationId xmlns:p14="http://schemas.microsoft.com/office/powerpoint/2010/main" val="21147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2FE0-2E72-42C5-AE36-3C304FF9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CFC98-9FEE-429B-BE75-59DA4BCC7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{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next;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element;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empty() { 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702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 }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add(</a:t>
            </a: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list *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lst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333399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* el) { ... 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myList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== null) </a:t>
            </a:r>
            <a:r>
              <a:rPr lang="en-US" sz="1800" dirty="0">
                <a:solidFill>
                  <a:srgbClr val="8888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empty list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0088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else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print(</a:t>
            </a:r>
            <a:r>
              <a:rPr lang="en-US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myList</a:t>
            </a:r>
            <a:r>
              <a:rPr lang="en-US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-&gt;element);</a:t>
            </a:r>
            <a:endParaRPr lang="en-US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7E799-F703-450E-B211-BB4DEA8E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AFB23-CAEF-4A01-865B-25586A08C01D}"/>
              </a:ext>
            </a:extLst>
          </p:cNvPr>
          <p:cNvSpPr txBox="1"/>
          <p:nvPr/>
        </p:nvSpPr>
        <p:spPr>
          <a:xfrm>
            <a:off x="7462684" y="4119716"/>
            <a:ext cx="3853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Lack of abstraction!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5356E-87B2-483C-9012-DB0AB57AAFB5}"/>
              </a:ext>
            </a:extLst>
          </p:cNvPr>
          <p:cNvSpPr txBox="1"/>
          <p:nvPr/>
        </p:nvSpPr>
        <p:spPr>
          <a:xfrm>
            <a:off x="1853381" y="5413979"/>
            <a:ext cx="912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could write getters/setters, but the implementation does not protect the internals</a:t>
            </a:r>
          </a:p>
        </p:txBody>
      </p:sp>
    </p:spTree>
    <p:extLst>
      <p:ext uri="{BB962C8B-B14F-4D97-AF65-F5344CB8AC3E}">
        <p14:creationId xmlns:p14="http://schemas.microsoft.com/office/powerpoint/2010/main" val="36018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Encapsulation</a:t>
            </a:r>
            <a:endParaRPr/>
          </a:p>
        </p:txBody>
      </p:sp>
      <p:sp>
        <p:nvSpPr>
          <p:cNvPr id="956" name="Google Shape;956;p1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41853">
              <a:buSzPts val="2800"/>
            </a:pPr>
            <a:r>
              <a:rPr lang="en" sz="3200" dirty="0"/>
              <a:t>Encapsulation is the enforcement mechanism for abstraction</a:t>
            </a:r>
          </a:p>
          <a:p>
            <a:pPr marL="609585" indent="-541853">
              <a:buSzPts val="2800"/>
            </a:pPr>
            <a:r>
              <a:rPr lang="en" sz="3200" dirty="0"/>
              <a:t>Encapsulation separates the contractual </a:t>
            </a:r>
            <a:r>
              <a:rPr lang="en" sz="3200" i="1" dirty="0"/>
              <a:t>interface</a:t>
            </a:r>
            <a:r>
              <a:rPr lang="en" sz="3200" dirty="0"/>
              <a:t> of an abstraction from its </a:t>
            </a:r>
            <a:r>
              <a:rPr lang="en" sz="3200" i="1" dirty="0"/>
              <a:t>implementation</a:t>
            </a:r>
            <a:endParaRPr sz="3200" i="1" dirty="0"/>
          </a:p>
          <a:p>
            <a:pPr marL="1219170" lvl="1" indent="-491054">
              <a:spcBef>
                <a:spcPts val="0"/>
              </a:spcBef>
              <a:buSzPts val="2200"/>
            </a:pPr>
            <a:r>
              <a:rPr lang="en" sz="2400" dirty="0"/>
              <a:t>E.g., interface List vs class LinkedList</a:t>
            </a:r>
            <a:endParaRPr sz="2400" dirty="0"/>
          </a:p>
          <a:p>
            <a:pPr marL="609585" indent="-541853">
              <a:buSzPts val="2800"/>
            </a:pPr>
            <a:r>
              <a:rPr lang="en-US" sz="3200" dirty="0"/>
              <a:t>Clients can use the interface, but cannot access the implementation (private fields, etc.)</a:t>
            </a:r>
            <a:endParaRPr sz="2400" dirty="0"/>
          </a:p>
        </p:txBody>
      </p:sp>
      <p:sp>
        <p:nvSpPr>
          <p:cNvPr id="957" name="Google Shape;957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7&quot;/&gt;&lt;/object&gt;&lt;object type=&quot;3&quot; unique_id=&quot;10004&quot;&gt;&lt;property id=&quot;20148&quot; value=&quot;5&quot;/&gt;&lt;property id=&quot;20300&quot; value=&quot;Slide 2&quot;/&gt;&lt;property id=&quot;20307&quot; value=&quot;279&quot;/&gt;&lt;/object&gt;&lt;object type=&quot;3&quot; unique_id=&quot;10005&quot;&gt;&lt;property id=&quot;20148&quot; value=&quot;5&quot;/&gt;&lt;property id=&quot;20300&quot; value=&quot;Slide 3&quot;/&gt;&lt;property id=&quot;20307&quot; value=&quot;256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76&quot;/&gt;&lt;/object&gt;&lt;object type=&quot;3&quot; unique_id=&quot;10010&quot;&gt;&lt;property id=&quot;20148&quot; value=&quot;5&quot;/&gt;&lt;property id=&quot;20300&quot; value=&quot;Slide 8 - &amp;quot;Click to add a much longer title here&amp;quot;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72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69&quot;/&gt;&lt;/object&gt;&lt;object type=&quot;3&quot; unique_id=&quot;10018&quot;&gt;&lt;property id=&quot;20148&quot; value=&quot;5&quot;/&gt;&lt;property id=&quot;20300&quot; value=&quot;Slide 16&quot;/&gt;&lt;property id=&quot;20307&quot; value=&quot;278&quot;/&gt;&lt;/object&gt;&lt;object type=&quot;3&quot; unique_id=&quot;10019&quot;&gt;&lt;property id=&quot;20148&quot; value=&quot;5&quot;/&gt;&lt;property id=&quot;20300&quot; value=&quot;Slide 17&quot;/&gt;&lt;property id=&quot;20307&quot; value=&quot;270&quot;/&gt;&lt;/object&gt;&lt;object type=&quot;3&quot; unique_id=&quot;10020&quot;&gt;&lt;property id=&quot;20148&quot; value=&quot;5&quot;/&gt;&lt;property id=&quot;20300&quot; value=&quot;Slide 18&quot;/&gt;&lt;property id=&quot;20307&quot; value=&quot;271&quot;/&gt;&lt;/object&gt;&lt;/object&gt;&lt;object type=&quot;8&quot; unique_id=&quot;10040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657a092-27c7-49ce-a98e-3ff7707933c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fd62882-3c79-4e21-a3c0-bbfd86d3a96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e17a057-3e3f-4e8d-8e48-57c3f66588e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b39d99e-20bc-4557-8cde-7d2b2aa85d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e8368f9-8cad-4811-970b-6f943c99e8d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8776665-457c-4c15-a4cb-5e84e48466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81f8ee3-6925-4538-9252-9978f05f637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455a798-5da0-41af-92a3-71afeef901f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d02dbc0-c2a4-418e-bdba-f789755980ec"/>
</p:tagLst>
</file>

<file path=ppt/theme/theme1.xml><?xml version="1.0" encoding="utf-8"?>
<a:theme xmlns:a="http://schemas.openxmlformats.org/drawingml/2006/main" name="1_Custom Design">
  <a:themeElements>
    <a:clrScheme name="UIC Engineering Theme Colors">
      <a:dk1>
        <a:srgbClr val="001E61"/>
      </a:dk1>
      <a:lt1>
        <a:srgbClr val="FFFFFF"/>
      </a:lt1>
      <a:dk2>
        <a:srgbClr val="00B5E2"/>
      </a:dk2>
      <a:lt2>
        <a:srgbClr val="949493"/>
      </a:lt2>
      <a:accent1>
        <a:srgbClr val="FFC72C"/>
      </a:accent1>
      <a:accent2>
        <a:srgbClr val="00AEC7"/>
      </a:accent2>
      <a:accent3>
        <a:srgbClr val="FF7500"/>
      </a:accent3>
      <a:accent4>
        <a:srgbClr val="10069F"/>
      </a:accent4>
      <a:accent5>
        <a:srgbClr val="2CD5C3"/>
      </a:accent5>
      <a:accent6>
        <a:srgbClr val="80276C"/>
      </a:accent6>
      <a:hlink>
        <a:srgbClr val="EDE813"/>
      </a:hlink>
      <a:folHlink>
        <a:srgbClr val="D500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38619</TotalTime>
  <Words>4925</Words>
  <Application>Microsoft Office PowerPoint</Application>
  <PresentationFormat>Widescreen</PresentationFormat>
  <Paragraphs>862</Paragraphs>
  <Slides>63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Consolas</vt:lpstr>
      <vt:lpstr>Courier New</vt:lpstr>
      <vt:lpstr>Helvetica</vt:lpstr>
      <vt:lpstr>Inconsolata</vt:lpstr>
      <vt:lpstr>Proxima Nova</vt:lpstr>
      <vt:lpstr>1_Custom Design</vt:lpstr>
      <vt:lpstr>PowerPoint Presentation</vt:lpstr>
      <vt:lpstr>PowerPoint Presentation</vt:lpstr>
      <vt:lpstr>Object Orientation</vt:lpstr>
      <vt:lpstr>Object Orientation</vt:lpstr>
      <vt:lpstr>Encapsulation</vt:lpstr>
      <vt:lpstr>Encapsulation</vt:lpstr>
      <vt:lpstr>Encapsulation</vt:lpstr>
      <vt:lpstr>Encapsulation</vt:lpstr>
      <vt:lpstr>Encapsulation</vt:lpstr>
      <vt:lpstr>Modules</vt:lpstr>
      <vt:lpstr>Modules as Nested Functions?</vt:lpstr>
      <vt:lpstr>Modules as Nested Functions?</vt:lpstr>
      <vt:lpstr>Modules as Nested Functions?</vt:lpstr>
      <vt:lpstr>Modules as Nested Functions?</vt:lpstr>
      <vt:lpstr>Namespaces as modules</vt:lpstr>
      <vt:lpstr>Namespaces as modules</vt:lpstr>
      <vt:lpstr>Namespaces as Modules</vt:lpstr>
      <vt:lpstr>Namespaces as Modules</vt:lpstr>
      <vt:lpstr>Namespaces as Modules</vt:lpstr>
      <vt:lpstr>PowerPoint Presentation</vt:lpstr>
      <vt:lpstr>Perhaps a Better Syntax?</vt:lpstr>
      <vt:lpstr>Classes as modules</vt:lpstr>
      <vt:lpstr>Classes as modules</vt:lpstr>
      <vt:lpstr>PowerPoint Presentation</vt:lpstr>
      <vt:lpstr>Hierarchy</vt:lpstr>
      <vt:lpstr>Inheritance</vt:lpstr>
      <vt:lpstr>Aggregation</vt:lpstr>
      <vt:lpstr>Aggregation</vt:lpstr>
      <vt:lpstr>Inheritance and Aggregation</vt:lpstr>
      <vt:lpstr>PowerPoint Presentation</vt:lpstr>
      <vt:lpstr>Single Inheritance</vt:lpstr>
      <vt:lpstr>Single Inheritance</vt:lpstr>
      <vt:lpstr>Multiple Inheritance</vt:lpstr>
      <vt:lpstr>PowerPoint Presentation</vt:lpstr>
      <vt:lpstr>Object Orientation</vt:lpstr>
      <vt:lpstr>Typing</vt:lpstr>
      <vt:lpstr>Typing</vt:lpstr>
      <vt:lpstr>Subtyping</vt:lpstr>
      <vt:lpstr>Static vs Dynamic Types</vt:lpstr>
      <vt:lpstr>Subtype Polymorphism</vt:lpstr>
      <vt:lpstr>PowerPoint Presentation</vt:lpstr>
      <vt:lpstr>Dynamic Dispatch</vt:lpstr>
      <vt:lpstr>Dynamic Dispatch</vt:lpstr>
      <vt:lpstr>Overriding</vt:lpstr>
      <vt:lpstr>Overriding</vt:lpstr>
      <vt:lpstr>Dynamic Dispatch</vt:lpstr>
      <vt:lpstr>PowerPoint Presentation</vt:lpstr>
      <vt:lpstr>Overriding</vt:lpstr>
      <vt:lpstr>Overloading</vt:lpstr>
      <vt:lpstr>Overloading</vt:lpstr>
      <vt:lpstr>Overloading</vt:lpstr>
      <vt:lpstr>Overloading</vt:lpstr>
      <vt:lpstr>Overriding vs Overloading</vt:lpstr>
      <vt:lpstr>Overriding vs Overloading</vt:lpstr>
      <vt:lpstr>Overriding vs Overloading</vt:lpstr>
      <vt:lpstr>Overriding vs Overloading</vt:lpstr>
      <vt:lpstr>Overriding vs Overloading</vt:lpstr>
      <vt:lpstr>Overriding vs Overloading</vt:lpstr>
      <vt:lpstr>Overriding vs Overloading</vt:lpstr>
      <vt:lpstr>PowerPoint Presentation</vt:lpstr>
      <vt:lpstr>Overriding AND Overloading?</vt:lpstr>
      <vt:lpstr>Overriding AND Overloading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Ganchinho de Pina, Luis Gabriel</dc:creator>
  <cp:lastModifiedBy>Mansky, William</cp:lastModifiedBy>
  <cp:revision>262</cp:revision>
  <dcterms:created xsi:type="dcterms:W3CDTF">2020-07-14T16:43:32Z</dcterms:created>
  <dcterms:modified xsi:type="dcterms:W3CDTF">2023-03-07T15:47:02Z</dcterms:modified>
</cp:coreProperties>
</file>