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.xml" ContentType="application/inkml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5.xml" ContentType="application/inkml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7.xml" ContentType="application/inkml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7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40"/>
  </p:notesMasterIdLst>
  <p:handoutMasterIdLst>
    <p:handoutMasterId r:id="rId41"/>
  </p:handoutMasterIdLst>
  <p:sldIdLst>
    <p:sldId id="280" r:id="rId2"/>
    <p:sldId id="645" r:id="rId3"/>
    <p:sldId id="305" r:id="rId4"/>
    <p:sldId id="304" r:id="rId5"/>
    <p:sldId id="652" r:id="rId6"/>
    <p:sldId id="546" r:id="rId7"/>
    <p:sldId id="653" r:id="rId8"/>
    <p:sldId id="556" r:id="rId9"/>
    <p:sldId id="654" r:id="rId10"/>
    <p:sldId id="657" r:id="rId11"/>
    <p:sldId id="658" r:id="rId12"/>
    <p:sldId id="659" r:id="rId13"/>
    <p:sldId id="660" r:id="rId14"/>
    <p:sldId id="561" r:id="rId15"/>
    <p:sldId id="564" r:id="rId16"/>
    <p:sldId id="571" r:id="rId17"/>
    <p:sldId id="661" r:id="rId18"/>
    <p:sldId id="648" r:id="rId19"/>
    <p:sldId id="633" r:id="rId20"/>
    <p:sldId id="569" r:id="rId21"/>
    <p:sldId id="570" r:id="rId22"/>
    <p:sldId id="634" r:id="rId23"/>
    <p:sldId id="576" r:id="rId24"/>
    <p:sldId id="574" r:id="rId25"/>
    <p:sldId id="663" r:id="rId26"/>
    <p:sldId id="662" r:id="rId27"/>
    <p:sldId id="573" r:id="rId28"/>
    <p:sldId id="578" r:id="rId29"/>
    <p:sldId id="579" r:id="rId30"/>
    <p:sldId id="649" r:id="rId31"/>
    <p:sldId id="329" r:id="rId32"/>
    <p:sldId id="401" r:id="rId33"/>
    <p:sldId id="402" r:id="rId34"/>
    <p:sldId id="635" r:id="rId35"/>
    <p:sldId id="664" r:id="rId36"/>
    <p:sldId id="551" r:id="rId37"/>
    <p:sldId id="665" r:id="rId38"/>
    <p:sldId id="666" r:id="rId39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chinho de Pina, Luis Gabriel" initials="GdPLG" lastIdx="1" clrIdx="0">
    <p:extLst>
      <p:ext uri="{19B8F6BF-5375-455C-9EA6-DF929625EA0E}">
        <p15:presenceInfo xmlns:p15="http://schemas.microsoft.com/office/powerpoint/2012/main" userId="S::luispina@uic.edu::199992f2-c8eb-46cc-bee4-3a8214f82c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949493"/>
    <a:srgbClr val="F6B93C"/>
    <a:srgbClr val="000000"/>
    <a:srgbClr val="1D2247"/>
    <a:srgbClr val="20ADD2"/>
    <a:srgbClr val="204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9" autoAdjust="0"/>
    <p:restoredTop sz="92124" autoAdjust="0"/>
  </p:normalViewPr>
  <p:slideViewPr>
    <p:cSldViewPr snapToGrid="0" snapToObjects="1">
      <p:cViewPr varScale="1">
        <p:scale>
          <a:sx n="85" d="100"/>
          <a:sy n="85" d="100"/>
        </p:scale>
        <p:origin x="619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D28EEC-B422-1C4E-BEEB-41F87EC0A8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4D0C3-5D19-B546-8C70-3FA1CFF27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28EF-400F-3B43-AAA0-D298A90F609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95A0A-F9A8-594A-8AD6-A980B02516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B515B-FFB6-3743-9FA5-4B73BFBFF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4F9B-AD50-DB42-A5D2-16CA45D5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2T20:20:22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16982 16393 2751 0,'0'0'256'0,"0"0"-256"0,0 0 0 0,0 0 0 0,0 0 5392 0,0 0 1040 15,5 18 208-15,-5-18 32 0,0 14-3664 0,0 1-752 16,0-15-144-16,-3 16-16 0,3-2-688 0,-6 0-128 16,1 4-16-16,2 2-16 0,-3-1-480 0,3 1-80 15,-1 0-32-15,2 1 0 0,-7 6-240 0,6-4-48 16,-3 4-16-16,1-4 0 0,-4 0-160 0,2 2-48 16,2-1 0-16,-1-5 0 0,-1-1-144 0,2 0 0 15,5-18 0-15,-6 13 0 16,6-13-896-16,0 0-272 0,0 0-48 0,0 0-16688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26T18:52:12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2151 7320 0,'-41'41'843,"27"-13"-827,-14-15 0,15 15-1,-15-14-15,14 13 16,0-13 0,-13 0-1,27 13-15,-42-13 16,42 14-1,-13-14 1,-15-14-16,28 27 0,-14-13 16,-13-14-16,27 14 15,-14 13 1,14-13-16,-28 14 16,15-28-1,13 13 1,0 15-1,0-14 1,0 0 15,0 13-31,0-13 16,0 13-16,0-13 16,0 14-16,0-14 15,0-1-15,0 29 0,0 13 16,0-41-16,0-1 15,0 29-15,0-15 16,0-13-16,0 14 16,0-15-1,0 15-15,0-14 16,-14-14 0,-14 0 30,14 0-30,14-28 62,-27 28-78,13-14 31,-14 14 1,28-27-32,0 13 15,-13-13 17,-1 27-32,14-14 31,-28 0-31,28-14 15,-13 15-15,13-15 16,0 14 0,-28 14-16,14-14 15,14-13 1,-14 27 0,14-14-1,0-13 16,0 13-15,-27 14 15,27-28-15,0 14 0,-14 14-1,14-13 1,0-15-1,0 14 1,0-13 15,0 13-15,0-14 0,0 42 46,0 0-31,0 14-31,-28-15 32,28 15-17,0-14-15,0-1 31,0 15-15,0-14 0,0 13-1,-13-27-15,13 14 16,-28 14-16</inkml:trace>
  <inkml:trace contextRef="#ctx0" brushRef="#br0" timeOffset="16682.9">1641 8147 0,'-28'0'343,"-13"0"-343,0 0 16,27 13 0,-28-13-16,15 0 15,-15 28-15,29-28 16,-15 0-16,14 14 15,1-14-15,-15 0 0,14 0 16,-13 0-16,-15 27 16,28-27-16,-13 14 15,13-14-15,-14 0 16,15 28-16,13-42 16,0 28-16,-42-14 15,42 14 1,-13-14-16,-15 0 15,28 27-15,-14-27 0,14 14 16,-27-14 0,13 0 15,-14 27-15,42-27-16,-28 0 0,14 14 31,0 0 0,0 14 32,0-15-48,0 15 48,0-14-16,0 0-32,0 13 1,0-41-1,0 28-15,0 0 16,14-14 0,-28 0-1,28 27-15,-14-13 16,14-14 15,-14 28-15,0-14-1,0-1 1,0-26 93,0-15-77,-28 28-17,14-14 1,1-13 15,-15 13-15,28-14 15,-14 15-15,14-1-1,-27 14 1,27-28 0,0 42-16,0-28 15,-14 0-15,14-13 31,0 41-31,0-28 16,-28 0 0,28 0 15,-13-13 16,-1 27-16</inkml:trace>
  <inkml:trace contextRef="#ctx0" brushRef="#br0" timeOffset="61971.55">1875 12117 0,'-41'41'422,"27"-27"-407,14 13-15,-27-13 16,27 14-16,-14-28 0,-14 13 16,14 15-1,14-14-15,-27-14 16,27 14-16,-14-14 15,14 27-15,0-13 16,-14 13-16,-13-13 31,13 14-31,-14-14 16,15-14-16,-1 13 16,14 15-1,-28-14-15,14 13 16,-13-27-1,13 14 1,-14-14-16,15 14 16,-1 13 15,-14-13 0,14-14 204,-13-27-220,27 13 16,-14 14-15,14-14-16,0-13 16,0 13-1,0-14-15,0 14 16,0 1 0,0-15-1,-27 28-15,27-14 31,0-13-15,0 40 78,0 1-63,-14-14 0</inkml:trace>
  <inkml:trace contextRef="#ctx0" brushRef="#br0" timeOffset="86980.45">1944 13909 0,'0'13'531,"0"15"-516,0-14 1,0-1 15,0 15-15,0-14 0,0 13 30,0-13-14,-27-14-17,27 14 1,0 14-16,-14-28 16,14 13-1,-14-13 1,14 28-16,0-14 15,-27-14 1,27 27-16,0-13 16,0 0-1,-14-14-15,14 27 32,0-13-17,-28-14-15,28 28 31,0-14-15,-14-14-16,14 27 16,0-13-16,0 0 47,0 13-16,0-13-16,-27 14 48,27-15-32,-14-13-15,14 14-16,-14-14 31,14 28 0,-27-28 1,40 0-17,-26 0-15,-1-14 47,-14 14-31,28-14-1,-14 0 1,1-13 0,13 13 15,-28 14-31,28-28 15,-14 15 1,-13-1 31,27-14-16,-14 28 32,14 14 30,0 0-61,-28-14-17</inkml:trace>
  <inkml:trace contextRef="#ctx0" brushRef="#br0" timeOffset="89527.07">1999 14708 0,'0'28'485,"-13"-15"-470,13 1-15,-14-14 16,14 42-16,-28-15 16,14-27-16,14 41 15,-27 1-15,27-15 16,-14-13-16,-13 14 0,27-14 15,-14-1-15,14 15 16,-28-14-16,28 13 16,-14-13-16,14 0 0,0 13 15,-27-13-15,13-14 16,14 28 0,0-14-16,0 13 15,-14-13-15,14 0 31,-27-14-31,27 27 0,0-13 32,0 14-1,0-15-15,-14 15-16,-14-14 15,28-1 1,-14 43-1,14-43 17,-27-13-32,27 14 15,0 14 17,-14-28-17,0 0 16,14-14 1,-27 14-17,27-14 1,-14 0 15,14-13-15,-28 27-1,28-14 1,0-14 0,-13 28-16,13-13 47,0-15-32,-28 28 32,28-14-31,-14 14-1,14-13 1,0-15 46,-14 28-46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26T18:58:38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6156 8237 0,'0'0'47,"-653"547"266,-1111 1023-220,1712-1552-77,16 17-16,1 0 16,-53 53-1,52-52-15,-69 70 32,34-54-17,36 1-15,-71 36 16,-17 16-1,87-34-15,-52 52 16,35-87 0,-88 140-1,106-141-15,-124 159 32,71-105-17,17 16 1,1-52-1,52-53 1,0 53 0,1-53-1,-1 0 17,18 18-17,-18 0 1,1 17 15</inkml:trace>
  <inkml:trace contextRef="#ctx0" brushRef="#br0" timeOffset="1379.38">1464 8520 0,'1764'493'265,"458"619"-140,-2151-1059-125,105 105 16,142 89 0,-159-88-1,-18 0 16,-88-89-31,0 36 32,-36-71-17,-17 1 1,0-19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26T19:21:42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7101 13702 0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26T19:26:23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10971 6191 0,'-1005'247'688,"388"-176"-501,581-71-171,1 0 0,17 0-16,1 0 15,-1 0-15,-35 0 31,36 0-31,-19 0 16,1 0 15,0-18-15,-53 0 0,52 18-1,19 0-15,-19-17 16,-17-1-1,36 18 1,-1 0 0,1 0-1,-1 0 1,-53 0 156,-87 0 0</inkml:trace>
  <inkml:trace contextRef="#ctx0" brushRef="#br0" timeOffset="45524.9">3351 15152 0,'-53'53'469,"1"0"-422,-1 0-16,0-1 16,-18 107 47,71-141-79,-35 52 48,0 1-1,17 0 1,18-54-63,0 18 31,0 18 47,0-35-62,-35-53 140,17-18-93,0 35-63,18 1 0,-35-36 47,18-36 15,17 72-46,0-1 77,0 1-46,0 34 63,17 1-95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26T19:30:36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5168 12823 0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26T19:31:52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25171 12912 0,'352'35'266,"760"177"-110,-1077-212-156,18 0 16,88 0 15,-123 0-31,52 17 16,812 19 140,-794-36-140,-52 0-1,-1 0-15,0 0 16,36-18-1,-36 18-15,53 0 16,-52 0 0,16 0-1,37 0 17,-54-18-17,0 18 1,-17 0-16,17 0 15,-17 0 1,35 0 0,-36 0-16,19 0 15,-1 0 17,0 18-17,-17-18-15,-1 0 16,19 18-1,-1-1 1,0-17 15,-35 18-31,18-18 16,-1 0 0,1 0-16,17 0 31,-17 0-16,0 0 17,-18-18 77</inkml:trace>
  <inkml:trace contextRef="#ctx0" brushRef="#br0" timeOffset="-199473.59">20267 11553 0,'141'0'250,"-35"0"-250,18 18 15,-1 0-15,0-1 16,54 1 0,-89 0 15,0-1-16,-35 1-15,71-18 16,17 35 0,-18-35-1,124 53 1,-70-35 0,122 17-1,-140 18 1,88 0-1,-35 17 1,-89-34 0,54 34-1,-124-70 1,88 18-16,88 0 31,-194-18-15,36 0-1,17 17 1,-53 1 0,18-18-1,-18 35-15,36 0 16,0 1 0,52 17-1,106 52 1,-70-69-1,-18 17 1,36-18 0,-107-17-1,-17-18 1,-18 17 0,-17 1-1,0-18 1,17 53 46,-53-18 110</inkml:trace>
  <inkml:trace contextRef="#ctx0" brushRef="#br0" timeOffset="-196926.84">24730 12788 0,'0'0'31,"-5751"-705"454,4834 687-454,-3334 89 156,4181-54-187,-54 1 0,71-18 16,-211 88 15,246-88-31,-88 18 16,71-18 0,0 0-1,17-18 16,18 0 1,-1940-458 296,493 335-156,1342 159-172,16-18 15,19 0-15,-18 17 16,-53-17 0,52 0-1,72 0 1,-1 18-1,18 0 17,141 87 140,-123-87-157,-18 0 16</inkml:trace>
  <inkml:trace contextRef="#ctx0" brushRef="#br0" timeOffset="-193105.67">25118 12347 0,'-53'0'265,"-3634"-1940"-93,3493 1869-141,-2240-1057 110,2346 1075-125,-159-106-1,-1799-300 157,494 36 16,1428 0 15,142 352-31,-1 389-32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B0141-6C96-6E4F-B18A-E897BAAAEE8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E7D8-D722-954C-B892-0C8992D6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C’s answer is Invalid.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8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Java’s answer is No. obj1 and obj2 are different objects (stored in different places in memory), and that’s what == checks.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2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implement an equals method in the class, that specifically returns Yes in this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6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28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with int/Integer, String can be treated as both primitive and a class type!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1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 out the whole first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44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0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48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68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e46ba163b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5e46ba163b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 dirty="0"/>
              <a:t>Out is not a first-class entity (cannot be passed as arguments or assigned to a variable)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 dirty="0"/>
              <a:t>False, constructors use static dispatch (the method to be called is known at compile time)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 dirty="0"/>
              <a:t>True, imagine calling m with two LinkedLists and then with two ArrayLists, Java needs to call different methods that are only known at runtime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 dirty="0"/>
              <a:t>True, it is an object kept on a static field of a class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 dirty="0"/>
              <a:t>False, System is the name of a class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Except, of course, that you should never use == on strings.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47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something fancier so you return false when obj isn’t a Student instead of an exception.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99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88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0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291b44105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6291b44105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291b44105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6291b44105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593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291b44105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6291b44105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831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291b44105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6291b44105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9417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96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e46ba163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e46ba163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common properties of objects, but not all of them are true in every OO language.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explore each of these points in more detail.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784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e46ba163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e46ba163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common properties of objects, but not all of them are true in every OO language.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explore each of these points in more detail.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5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e46ba163b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5e46ba163b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Which things in this program are first-class values?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102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e46ba163b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e46ba163b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6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said an object contains state and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said an object contains state and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0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primitive type, the answer is just “yes” – if the values are the same, then they’re equal.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2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top sign at night&#10;&#10;Description automatically generated">
            <a:extLst>
              <a:ext uri="{FF2B5EF4-FFF2-40B4-BE49-F238E27FC236}">
                <a16:creationId xmlns:a16="http://schemas.microsoft.com/office/drawing/2014/main" id="{196158C0-D9E4-0A41-8BC4-67465C1CB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335" r="125" b="7249"/>
          <a:stretch/>
        </p:blipFill>
        <p:spPr>
          <a:xfrm>
            <a:off x="1" y="0"/>
            <a:ext cx="12198476" cy="6869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E1EB4-1B9E-9B42-9851-40EDE4E9E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AE96F-8C19-B84A-9D72-E290801E02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CFE74584-2B99-AD46-8276-5D67B3BAFA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indent="0">
              <a:buNone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EDE74F-6A6C-D245-A2F7-AF33D4F82089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8A564-DF31-EB4F-92C5-0CB102634556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70217A-54DB-C548-A0A7-1FD3481E7E6B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BB8F08-91B9-BB49-B4CC-FCBBC9F8F9F4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20AC43A-2F01-1D4A-A4C6-38EADAD979B2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80BFC2-1849-9D4E-BCF4-E5DDEA5745BB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EED28A-2EB4-F943-83C4-93634E5BBAC2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52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64F006E-8043-5441-A033-5553A09E181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570231" y="2332015"/>
            <a:ext cx="4616816" cy="3367763"/>
          </a:xfrm>
          <a:custGeom>
            <a:avLst/>
            <a:gdLst>
              <a:gd name="connsiteX0" fmla="*/ 2913757 w 4616816"/>
              <a:gd name="connsiteY0" fmla="*/ 0 h 3367763"/>
              <a:gd name="connsiteX1" fmla="*/ 4616816 w 4616816"/>
              <a:gd name="connsiteY1" fmla="*/ 0 h 3367763"/>
              <a:gd name="connsiteX2" fmla="*/ 4616816 w 4616816"/>
              <a:gd name="connsiteY2" fmla="*/ 3367763 h 3367763"/>
              <a:gd name="connsiteX3" fmla="*/ 0 w 4616816"/>
              <a:gd name="connsiteY3" fmla="*/ 3367763 h 3367763"/>
              <a:gd name="connsiteX4" fmla="*/ 0 w 4616816"/>
              <a:gd name="connsiteY4" fmla="*/ 774269 h 3367763"/>
              <a:gd name="connsiteX5" fmla="*/ 789262 w 4616816"/>
              <a:gd name="connsiteY5" fmla="*/ 774269 h 3367763"/>
              <a:gd name="connsiteX6" fmla="*/ 1231250 w 4616816"/>
              <a:gd name="connsiteY6" fmla="*/ 1206069 h 3367763"/>
              <a:gd name="connsiteX7" fmla="*/ 1673238 w 4616816"/>
              <a:gd name="connsiteY7" fmla="*/ 774269 h 3367763"/>
              <a:gd name="connsiteX8" fmla="*/ 2913757 w 4616816"/>
              <a:gd name="connsiteY8" fmla="*/ 774269 h 336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6816" h="3367763">
                <a:moveTo>
                  <a:pt x="2913757" y="0"/>
                </a:moveTo>
                <a:lnTo>
                  <a:pt x="4616816" y="0"/>
                </a:lnTo>
                <a:lnTo>
                  <a:pt x="4616816" y="3367763"/>
                </a:lnTo>
                <a:lnTo>
                  <a:pt x="0" y="3367763"/>
                </a:lnTo>
                <a:lnTo>
                  <a:pt x="0" y="774269"/>
                </a:lnTo>
                <a:lnTo>
                  <a:pt x="789262" y="774269"/>
                </a:lnTo>
                <a:lnTo>
                  <a:pt x="1231250" y="1206069"/>
                </a:lnTo>
                <a:lnTo>
                  <a:pt x="1673238" y="774269"/>
                </a:lnTo>
                <a:lnTo>
                  <a:pt x="2913757" y="77426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D62F4-36E2-9844-986C-C107EAF0C998}"/>
              </a:ext>
            </a:extLst>
          </p:cNvPr>
          <p:cNvSpPr/>
          <p:nvPr userDrawn="1"/>
        </p:nvSpPr>
        <p:spPr>
          <a:xfrm rot="5400000">
            <a:off x="1265617" y="2179453"/>
            <a:ext cx="118034" cy="798062"/>
          </a:xfrm>
          <a:prstGeom prst="rect">
            <a:avLst/>
          </a:prstGeom>
          <a:solidFill>
            <a:srgbClr val="F5B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8903ABD-AD25-5A44-84EC-474AFF0750FD}"/>
              </a:ext>
            </a:extLst>
          </p:cNvPr>
          <p:cNvSpPr/>
          <p:nvPr userDrawn="1"/>
        </p:nvSpPr>
        <p:spPr>
          <a:xfrm>
            <a:off x="579241" y="577662"/>
            <a:ext cx="3904747" cy="2960422"/>
          </a:xfrm>
          <a:custGeom>
            <a:avLst/>
            <a:gdLst>
              <a:gd name="connsiteX0" fmla="*/ 0 w 3904747"/>
              <a:gd name="connsiteY0" fmla="*/ 0 h 2960422"/>
              <a:gd name="connsiteX1" fmla="*/ 3904747 w 3904747"/>
              <a:gd name="connsiteY1" fmla="*/ 0 h 2960422"/>
              <a:gd name="connsiteX2" fmla="*/ 3904747 w 3904747"/>
              <a:gd name="connsiteY2" fmla="*/ 2528622 h 2960422"/>
              <a:gd name="connsiteX3" fmla="*/ 2664228 w 3904747"/>
              <a:gd name="connsiteY3" fmla="*/ 2528622 h 2960422"/>
              <a:gd name="connsiteX4" fmla="*/ 2222240 w 3904747"/>
              <a:gd name="connsiteY4" fmla="*/ 2960422 h 2960422"/>
              <a:gd name="connsiteX5" fmla="*/ 1780252 w 3904747"/>
              <a:gd name="connsiteY5" fmla="*/ 2528622 h 2960422"/>
              <a:gd name="connsiteX6" fmla="*/ 0 w 3904747"/>
              <a:gd name="connsiteY6" fmla="*/ 2528622 h 296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747" h="2960422">
                <a:moveTo>
                  <a:pt x="0" y="0"/>
                </a:moveTo>
                <a:lnTo>
                  <a:pt x="3904747" y="0"/>
                </a:lnTo>
                <a:lnTo>
                  <a:pt x="3904747" y="2528622"/>
                </a:lnTo>
                <a:lnTo>
                  <a:pt x="2664228" y="2528622"/>
                </a:lnTo>
                <a:lnTo>
                  <a:pt x="2222240" y="2960422"/>
                </a:lnTo>
                <a:lnTo>
                  <a:pt x="1780252" y="2528622"/>
                </a:lnTo>
                <a:lnTo>
                  <a:pt x="0" y="252862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93B8012-2B1D-D54D-A1E8-75549C1F25DE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925603" y="857033"/>
            <a:ext cx="3194705" cy="165576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bg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E34DDA-642A-EA49-946E-940E58023E58}"/>
              </a:ext>
            </a:extLst>
          </p:cNvPr>
          <p:cNvGrpSpPr/>
          <p:nvPr userDrawn="1"/>
        </p:nvGrpSpPr>
        <p:grpSpPr>
          <a:xfrm>
            <a:off x="4320090" y="914400"/>
            <a:ext cx="5124530" cy="945597"/>
            <a:chOff x="966312" y="5217543"/>
            <a:chExt cx="5124530" cy="9455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0F6E85-0042-4A4F-853F-B64ACAAB186C}"/>
                </a:ext>
              </a:extLst>
            </p:cNvPr>
            <p:cNvSpPr/>
            <p:nvPr userDrawn="1"/>
          </p:nvSpPr>
          <p:spPr>
            <a:xfrm>
              <a:off x="5875690" y="5947988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A517F3CB-DED2-7C48-A01A-560B8DAF44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6312" y="5217543"/>
              <a:ext cx="5016954" cy="716679"/>
            </a:xfrm>
            <a:prstGeom prst="bentConnector3">
              <a:avLst>
                <a:gd name="adj1" fmla="val 100122"/>
              </a:avLst>
            </a:prstGeom>
            <a:ln w="28575" cap="rnd" cmpd="sng" algn="ctr">
              <a:solidFill>
                <a:schemeClr val="accent1"/>
              </a:solidFill>
              <a:prstDash val="sysDot"/>
              <a:miter lim="800000"/>
              <a:headEnd type="oval" w="lg" len="lg"/>
              <a:tailEnd type="non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BC2A8D-7F3D-3E40-AAAE-3B04DC76A07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531228" y="2332015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17DB94-C096-E44C-90B3-4DFE5191A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62A3860-5E11-CA44-9603-510CDEF15C9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662425" cy="6869838"/>
          </a:xfrm>
          <a:custGeom>
            <a:avLst/>
            <a:gdLst>
              <a:gd name="connsiteX0" fmla="*/ 0 w 6662425"/>
              <a:gd name="connsiteY0" fmla="*/ 0 h 6869838"/>
              <a:gd name="connsiteX1" fmla="*/ 6662425 w 6662425"/>
              <a:gd name="connsiteY1" fmla="*/ 0 h 6869838"/>
              <a:gd name="connsiteX2" fmla="*/ 6662425 w 6662425"/>
              <a:gd name="connsiteY2" fmla="*/ 889422 h 6869838"/>
              <a:gd name="connsiteX3" fmla="*/ 6201493 w 6662425"/>
              <a:gd name="connsiteY3" fmla="*/ 1538917 h 6869838"/>
              <a:gd name="connsiteX4" fmla="*/ 6662425 w 6662425"/>
              <a:gd name="connsiteY4" fmla="*/ 2188412 h 6869838"/>
              <a:gd name="connsiteX5" fmla="*/ 6662425 w 6662425"/>
              <a:gd name="connsiteY5" fmla="*/ 6869838 h 6869838"/>
              <a:gd name="connsiteX6" fmla="*/ 0 w 6662425"/>
              <a:gd name="connsiteY6" fmla="*/ 6869838 h 6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425" h="6869838">
                <a:moveTo>
                  <a:pt x="0" y="0"/>
                </a:moveTo>
                <a:lnTo>
                  <a:pt x="6662425" y="0"/>
                </a:lnTo>
                <a:lnTo>
                  <a:pt x="6662425" y="889422"/>
                </a:lnTo>
                <a:lnTo>
                  <a:pt x="6201493" y="1538917"/>
                </a:lnTo>
                <a:lnTo>
                  <a:pt x="6662425" y="2188412"/>
                </a:lnTo>
                <a:lnTo>
                  <a:pt x="6662425" y="6869838"/>
                </a:lnTo>
                <a:lnTo>
                  <a:pt x="0" y="68698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EDDA5C-735F-074F-A57E-0488C7A88C09}"/>
              </a:ext>
            </a:extLst>
          </p:cNvPr>
          <p:cNvSpPr/>
          <p:nvPr userDrawn="1"/>
        </p:nvSpPr>
        <p:spPr>
          <a:xfrm rot="5400000">
            <a:off x="7627518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EE7B47B-62A4-B14A-A89C-3D58B66EB2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182062" y="605971"/>
            <a:ext cx="4599981" cy="121712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4A20B48-160B-9649-B1CE-85B65B9D0670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1548" y="2288330"/>
            <a:ext cx="4609636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07ACF1-2B6C-7642-A0CB-9F4F4E132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2CF3F8E-EC04-F847-999A-B3D7E576A2CC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4CC1FD-76DF-974B-BD87-B700F1710DC0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A76F04-80A5-3643-81FA-D08DD3649189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5CD41CF-3ACD-3142-ABF5-56608ECEE68A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E0C15C-3C5D-324C-B928-05A09BFE5D9B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FF78A-0EDD-FE4B-8109-64A197029FC9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AD6F3B-C41A-D547-A9CC-98A1A104FAA7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03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50CAB3-8CF6-334B-833C-74BAFB60901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394338" cy="6869838"/>
          </a:xfrm>
          <a:custGeom>
            <a:avLst/>
            <a:gdLst>
              <a:gd name="connsiteX0" fmla="*/ 0 w 9394338"/>
              <a:gd name="connsiteY0" fmla="*/ 0 h 6869838"/>
              <a:gd name="connsiteX1" fmla="*/ 9394338 w 9394338"/>
              <a:gd name="connsiteY1" fmla="*/ 0 h 6869838"/>
              <a:gd name="connsiteX2" fmla="*/ 9394338 w 9394338"/>
              <a:gd name="connsiteY2" fmla="*/ 879698 h 6869838"/>
              <a:gd name="connsiteX3" fmla="*/ 8926504 w 9394338"/>
              <a:gd name="connsiteY3" fmla="*/ 1538917 h 6869838"/>
              <a:gd name="connsiteX4" fmla="*/ 9394338 w 9394338"/>
              <a:gd name="connsiteY4" fmla="*/ 2198136 h 6869838"/>
              <a:gd name="connsiteX5" fmla="*/ 9394338 w 9394338"/>
              <a:gd name="connsiteY5" fmla="*/ 6869837 h 6869838"/>
              <a:gd name="connsiteX6" fmla="*/ 9394338 w 9394338"/>
              <a:gd name="connsiteY6" fmla="*/ 6869838 h 6869838"/>
              <a:gd name="connsiteX7" fmla="*/ 0 w 9394338"/>
              <a:gd name="connsiteY7" fmla="*/ 6869838 h 6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338" h="6869838">
                <a:moveTo>
                  <a:pt x="0" y="0"/>
                </a:moveTo>
                <a:lnTo>
                  <a:pt x="9394338" y="0"/>
                </a:lnTo>
                <a:lnTo>
                  <a:pt x="9394338" y="879698"/>
                </a:lnTo>
                <a:lnTo>
                  <a:pt x="8926504" y="1538917"/>
                </a:lnTo>
                <a:lnTo>
                  <a:pt x="9394338" y="2198136"/>
                </a:lnTo>
                <a:lnTo>
                  <a:pt x="9394338" y="6869837"/>
                </a:lnTo>
                <a:lnTo>
                  <a:pt x="9394338" y="6869838"/>
                </a:lnTo>
                <a:lnTo>
                  <a:pt x="0" y="68698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771AE-249B-D94A-83CF-1E8D9DA9E2D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654988" y="2172058"/>
            <a:ext cx="2088872" cy="3527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10DA71-6BC0-4647-B511-77762CC81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5627FD-04A9-5C4B-ACCA-B89A15FDC0AD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E8A1B5-87FF-6343-AC2D-A7ADA29E51BF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A51CC3-B800-8645-ABAB-A61756E832EC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7DB241-DD42-8F4B-A43D-F13290D52264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08CB10-04D5-3C43-A405-40EC68E67170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B25189-AFC4-FB40-9C3D-9E439EEC7349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3F3ED0-D14F-8147-A921-6521AB443F76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7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DBF7A80-5B7C-9F42-B654-3D97F24769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2450"/>
            <a:ext cx="12207240" cy="5076493"/>
          </a:xfrm>
          <a:custGeom>
            <a:avLst/>
            <a:gdLst>
              <a:gd name="connsiteX0" fmla="*/ 0 w 12207240"/>
              <a:gd name="connsiteY0" fmla="*/ 0 h 5076493"/>
              <a:gd name="connsiteX1" fmla="*/ 12207240 w 12207240"/>
              <a:gd name="connsiteY1" fmla="*/ 0 h 5076493"/>
              <a:gd name="connsiteX2" fmla="*/ 12207240 w 12207240"/>
              <a:gd name="connsiteY2" fmla="*/ 5076493 h 5076493"/>
              <a:gd name="connsiteX3" fmla="*/ 2875238 w 12207240"/>
              <a:gd name="connsiteY3" fmla="*/ 5076493 h 5076493"/>
              <a:gd name="connsiteX4" fmla="*/ 2285366 w 12207240"/>
              <a:gd name="connsiteY4" fmla="*/ 4658397 h 5076493"/>
              <a:gd name="connsiteX5" fmla="*/ 1695495 w 12207240"/>
              <a:gd name="connsiteY5" fmla="*/ 5076493 h 5076493"/>
              <a:gd name="connsiteX6" fmla="*/ 0 w 12207240"/>
              <a:gd name="connsiteY6" fmla="*/ 5076493 h 50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240" h="5076493">
                <a:moveTo>
                  <a:pt x="0" y="0"/>
                </a:moveTo>
                <a:lnTo>
                  <a:pt x="12207240" y="0"/>
                </a:lnTo>
                <a:lnTo>
                  <a:pt x="12207240" y="5076493"/>
                </a:lnTo>
                <a:lnTo>
                  <a:pt x="2875238" y="5076493"/>
                </a:lnTo>
                <a:lnTo>
                  <a:pt x="2285366" y="4658397"/>
                </a:lnTo>
                <a:lnTo>
                  <a:pt x="1695495" y="5076493"/>
                </a:lnTo>
                <a:lnTo>
                  <a:pt x="0" y="507649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EF2A-7EC4-6643-AAB4-FC04463F982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4047" y="5546776"/>
            <a:ext cx="8469954" cy="8805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897B5F-A54D-B24A-88B4-76D97BC73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5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A30432-9933-4B48-95CA-3CBB67947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" t="36405" r="6492" b="2162"/>
          <a:stretch/>
        </p:blipFill>
        <p:spPr>
          <a:xfrm>
            <a:off x="1" y="0"/>
            <a:ext cx="12191998" cy="53561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F21616A-C704-404F-A86E-805C58FE2937}"/>
              </a:ext>
            </a:extLst>
          </p:cNvPr>
          <p:cNvGrpSpPr/>
          <p:nvPr userDrawn="1"/>
        </p:nvGrpSpPr>
        <p:grpSpPr>
          <a:xfrm>
            <a:off x="0" y="4660847"/>
            <a:ext cx="12207240" cy="2211441"/>
            <a:chOff x="0" y="4947861"/>
            <a:chExt cx="12191999" cy="221144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B58AC0-D47C-834F-A77C-763B85DE675E}"/>
                </a:ext>
              </a:extLst>
            </p:cNvPr>
            <p:cNvSpPr/>
            <p:nvPr userDrawn="1"/>
          </p:nvSpPr>
          <p:spPr>
            <a:xfrm>
              <a:off x="0" y="5368194"/>
              <a:ext cx="12191999" cy="1791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8C95D675-B0BC-EB40-9FF6-7626FDAE6F2B}"/>
                </a:ext>
              </a:extLst>
            </p:cNvPr>
            <p:cNvSpPr/>
            <p:nvPr userDrawn="1"/>
          </p:nvSpPr>
          <p:spPr>
            <a:xfrm>
              <a:off x="1623294" y="4947861"/>
              <a:ext cx="1318438" cy="4678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EF2A-7EC4-6643-AAB4-FC04463F982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4047" y="5546776"/>
            <a:ext cx="8469954" cy="8805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C3501D7-F30E-264E-AF2C-D97084560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54DFAEF-08B1-0749-8D94-10A4C296CAF4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9A4CAE-8303-AD47-B128-EE8F0BDA2891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EE418-1F78-1745-A3F7-2FEC324D45FA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5FF0E0-EAA0-EF42-B2F8-9117CD6C6DB8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E9D298-AE7C-5946-BE0B-EA87575AF50D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0E3373-CC30-5B41-B518-C11B9F5D1211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60ACE2-8C61-6544-97B9-2911E7CD428E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070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2BD7A6-6C56-F244-8493-B1FB0EAFC32B}"/>
              </a:ext>
            </a:extLst>
          </p:cNvPr>
          <p:cNvSpPr/>
          <p:nvPr userDrawn="1"/>
        </p:nvSpPr>
        <p:spPr>
          <a:xfrm rot="5400000">
            <a:off x="858639" y="771233"/>
            <a:ext cx="108945" cy="563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0EE15CA-686B-C74B-9536-A55F5764BE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8" y="527067"/>
            <a:ext cx="11333297" cy="4712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 of chart/graph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C7A9D820-5AD1-744A-A7F6-A014EED4258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27398" y="1346887"/>
            <a:ext cx="11333297" cy="4566551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F07123-CF57-5A42-93F0-0397C5749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30502-D208-4CE3-9449-5069A1EB56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4F48BE-DF35-42CC-9006-E28302F0B43B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73FF6-0467-4247-A232-213D32259C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CS 474 Fall 2021 - UIC - Prof. Luís Pina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110B6-87D8-4C3B-9E84-EC22971874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B1B37511-BD50-5349-9484-F00A0CB754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8" y="527067"/>
            <a:ext cx="11333297" cy="4712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 of chart/graph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25DE2-9BF3-1947-BA12-C9CD4A9724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398" y="1358900"/>
            <a:ext cx="11332815" cy="4554538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548D39-E300-BE43-A306-95818A7C7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A5B016-FA86-2347-9556-2BF69CA0FEF1}"/>
              </a:ext>
            </a:extLst>
          </p:cNvPr>
          <p:cNvSpPr/>
          <p:nvPr userDrawn="1"/>
        </p:nvSpPr>
        <p:spPr>
          <a:xfrm rot="5400000">
            <a:off x="858639" y="771233"/>
            <a:ext cx="108945" cy="563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058F9-E8EE-48C3-B513-69E8959E5E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8423B6-12F9-439B-A752-DB9F6E927B09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D9D00-49FD-4599-9EF9-D74FB4FA48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474 Fall 2021 - UIC - Prof. Luís Pina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0D66B-9CC8-4353-AFDB-9725E32363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989B-293A-9B4F-A2D6-A0CC2F7796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13438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02374-1EF5-734D-8586-AD9638722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D9343-27C6-4D32-A984-16A434D779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2E92E5C-AEEC-4F6B-B944-97393B9C05C7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CB2CB-09B2-4966-A340-A2EF1148F0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CS 474 Fall 2021 - UIC - Prof. Luís Pina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CCFB0-2DAB-4995-8EB9-407F8C7FCD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6576300"/>
            <a:ext cx="12192000" cy="2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University of Illinois at Chicago</a:t>
            </a:r>
            <a:endParaRPr sz="1800"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159992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027423"/>
            <a:ext cx="11360800" cy="54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415777" y="645468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70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30BF11-739D-4460-A081-A634B28C790A}"/>
              </a:ext>
            </a:extLst>
          </p:cNvPr>
          <p:cNvSpPr/>
          <p:nvPr userDrawn="1"/>
        </p:nvSpPr>
        <p:spPr>
          <a:xfrm>
            <a:off x="855677" y="1585519"/>
            <a:ext cx="10570129" cy="260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>
            <a:noAutofit/>
          </a:bodyPr>
          <a:lstStyle>
            <a:lvl1pPr marL="0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3274"/>
            <a:ext cx="10058400" cy="4495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FFC4-73AA-4D75-9341-F727323121CA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474 Fall 2021 - UIC - Prof. Luís Pina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83AD8ACD-29C2-4661-8CCF-56AFB7336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E919D6-E9C7-CC41-8337-80E41186F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DEECE-7041-2A44-878A-5B6423FFD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DD8AD9-BD89-F547-A4C6-24B0EC9A7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A1DBA88-B908-C344-AC68-E22BF4AF2D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3E847F-CF14-2C48-9A85-0360E0624089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98D9D5-07E6-2A4B-A3CD-C8650805B769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C4D1FB-C4EA-5E43-AEF4-1D2EE0ED8626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586FF8-3859-6C4D-9545-14E0A3A667FE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FC81EB-E258-C24D-8A48-D510CEA691D5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E9FED4-5FB5-D14D-9F92-B903D09CEB96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4AF9F7-FD2A-844B-B6E8-275C8E3638A5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713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F0E2-BE32-4EA4-9046-FC9439FFAFBD}" type="datetime1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474 Fall 2021 - UIC - Prof. Luís Pina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1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58880B-8820-2C48-AA7C-1AF82F129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75" t="38087" r="7734" b="135"/>
          <a:stretch/>
        </p:blipFill>
        <p:spPr>
          <a:xfrm>
            <a:off x="1" y="0"/>
            <a:ext cx="12191998" cy="68698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DEECE-7041-2A44-878A-5B6423FFD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713526B-A981-AA4D-9A68-B655346A33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A649F6-58FD-3B48-B94D-476ECA7FB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8B9BC6-8F9C-3245-93A9-D91E0103D68A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FBB3C0-2E97-3E48-8AB4-A561CDA805F1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AE5196-68E8-E14E-A0E3-BBA796AF8875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1B9823-E598-5047-AED0-E904153E5D76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FC45A2-FD99-D04E-B404-DB4D5185CFAB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EE5947-1812-B445-A01B-9AA3A03E98EC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FE228E6-FA65-EE47-9FC3-10DA4A9F3082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417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9533E1-F178-5B48-81E8-3B90BD83B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F19806-318E-8940-A82D-81AEE2DE4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706314"/>
            <a:ext cx="9303986" cy="176020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1E6968E-2846-CC4C-A662-82F99C0BFD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215216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FD2683-5659-C244-9D03-BA5FF700A517}"/>
              </a:ext>
            </a:extLst>
          </p:cNvPr>
          <p:cNvGrpSpPr/>
          <p:nvPr userDrawn="1"/>
        </p:nvGrpSpPr>
        <p:grpSpPr>
          <a:xfrm rot="16200000">
            <a:off x="6445932" y="-2354300"/>
            <a:ext cx="215152" cy="11276985"/>
            <a:chOff x="476929" y="2002564"/>
            <a:chExt cx="215152" cy="1127698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4D8159-158D-5144-860A-0201B6A2EA46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984607-2D65-8542-8803-395EF243475E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09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1CFC3-A770-3A47-88B8-403100876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A65A621-856B-BD4D-9131-635D30E427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248032"/>
            <a:ext cx="9303986" cy="3073536"/>
          </a:xfrm>
        </p:spPr>
        <p:txBody>
          <a:bodyPr anchor="b">
            <a:norm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9B54C-EB7D-C04E-A9D9-0D6197BDF60A}"/>
              </a:ext>
            </a:extLst>
          </p:cNvPr>
          <p:cNvGrpSpPr/>
          <p:nvPr userDrawn="1"/>
        </p:nvGrpSpPr>
        <p:grpSpPr>
          <a:xfrm rot="16200000">
            <a:off x="6445932" y="-1254548"/>
            <a:ext cx="215152" cy="11276985"/>
            <a:chOff x="476929" y="2002564"/>
            <a:chExt cx="215152" cy="1127698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17A679-D288-2341-BE11-4E2596D89E90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822CB3E-C823-F141-9B3B-895DE826B02B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861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1CFC3-A770-3A47-88B8-403100876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39767D8-6212-DF4F-894A-74D4A8FC1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8032" y="1235677"/>
            <a:ext cx="10068336" cy="311798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2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add a much longer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6CFBA-A3F1-9043-906A-147039E438AD}"/>
              </a:ext>
            </a:extLst>
          </p:cNvPr>
          <p:cNvGrpSpPr/>
          <p:nvPr userDrawn="1"/>
        </p:nvGrpSpPr>
        <p:grpSpPr>
          <a:xfrm rot="16200000">
            <a:off x="6445932" y="-1226841"/>
            <a:ext cx="215152" cy="11276986"/>
            <a:chOff x="476929" y="2002564"/>
            <a:chExt cx="215152" cy="1127698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4A4233-F694-A44D-A251-3A5256507A17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8A9D33-0FBF-F94F-A380-FCB098489221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17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0E436-A003-0441-B39F-960397850B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9347" y="2300270"/>
            <a:ext cx="9625582" cy="30966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03A034-A0E8-7F4E-B490-C8E4593BCB29}"/>
              </a:ext>
            </a:extLst>
          </p:cNvPr>
          <p:cNvGrpSpPr/>
          <p:nvPr userDrawn="1"/>
        </p:nvGrpSpPr>
        <p:grpSpPr>
          <a:xfrm>
            <a:off x="476929" y="2002564"/>
            <a:ext cx="215152" cy="4649234"/>
            <a:chOff x="476929" y="2002564"/>
            <a:chExt cx="215152" cy="464923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74A11D-9D93-A447-B9E1-5D36E3191250}"/>
                </a:ext>
              </a:extLst>
            </p:cNvPr>
            <p:cNvCxnSpPr>
              <a:cxnSpLocks/>
              <a:endCxn id="9" idx="4"/>
            </p:cNvCxnSpPr>
            <p:nvPr userDrawn="1"/>
          </p:nvCxnSpPr>
          <p:spPr>
            <a:xfrm flipV="1">
              <a:off x="584505" y="2217716"/>
              <a:ext cx="0" cy="4434082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13A9BF-A775-EA41-AFAD-06A78BF6F52C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9C848EC-C853-4849-92B8-4E72D507142C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A02F7E-EBC7-4C45-8AD0-02611090320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6" y="526774"/>
            <a:ext cx="9625583" cy="129632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21A38-C2EF-3949-9D98-99B82C9D8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AA286-D2F0-4422-A674-94D67C10EF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4917D0-F2ED-4A89-95D5-6A6717A294FB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F39A7-BADE-4699-8DB0-40BE14E435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CS 474 Fall 2021 - UIC - Prof. Luís Pina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B09E936-E3B1-4962-8981-CD8688464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5C4CB0-8022-884D-B9F8-11B4650F2A98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5AF444D-C4BC-6C45-B071-7C7596F17B0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7" y="605971"/>
            <a:ext cx="5020453" cy="121712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57992-8C49-E443-92EC-7A93DD1314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1744" y="605971"/>
            <a:ext cx="5009938" cy="121712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C139B5-384A-DC4A-B9FE-9164419B50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9346" y="2288331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D734A8C-F35A-3447-8B57-C4E0C0A556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31228" y="2288331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FE8DFF-1436-214C-8164-A79EC633D73F}"/>
              </a:ext>
            </a:extLst>
          </p:cNvPr>
          <p:cNvSpPr/>
          <p:nvPr userDrawn="1"/>
        </p:nvSpPr>
        <p:spPr>
          <a:xfrm rot="5400000">
            <a:off x="6994140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FD592-B6B5-E04C-99E9-02659E3B3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4B01D91-B6EB-2444-A36C-7FADCD941DC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28163" y="1453472"/>
            <a:ext cx="5463837" cy="3995928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AF9F27-F252-8F43-8E3A-F6EFC1EDC2FD}"/>
              </a:ext>
            </a:extLst>
          </p:cNvPr>
          <p:cNvGrpSpPr/>
          <p:nvPr userDrawn="1"/>
        </p:nvGrpSpPr>
        <p:grpSpPr>
          <a:xfrm>
            <a:off x="999346" y="3675132"/>
            <a:ext cx="5526517" cy="2342609"/>
            <a:chOff x="999346" y="3606552"/>
            <a:chExt cx="5526517" cy="234260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D4BA98-1D02-F043-88B3-544283FF80BF}"/>
                </a:ext>
              </a:extLst>
            </p:cNvPr>
            <p:cNvSpPr/>
            <p:nvPr userDrawn="1"/>
          </p:nvSpPr>
          <p:spPr>
            <a:xfrm>
              <a:off x="6310711" y="3606552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4504F55C-2D0C-BF4E-83A6-AA448FE81891}"/>
                </a:ext>
              </a:extLst>
            </p:cNvPr>
            <p:cNvCxnSpPr>
              <a:cxnSpLocks/>
              <a:endCxn id="11" idx="2"/>
            </p:cNvCxnSpPr>
            <p:nvPr userDrawn="1"/>
          </p:nvCxnSpPr>
          <p:spPr>
            <a:xfrm flipV="1">
              <a:off x="999346" y="3714128"/>
              <a:ext cx="5311365" cy="2235033"/>
            </a:xfrm>
            <a:prstGeom prst="bentConnector3">
              <a:avLst>
                <a:gd name="adj1" fmla="val 93738"/>
              </a:avLst>
            </a:prstGeom>
            <a:ln w="28575" cap="rnd" cmpd="sng" algn="ctr">
              <a:solidFill>
                <a:schemeClr val="accent1"/>
              </a:solidFill>
              <a:prstDash val="sysDot"/>
              <a:miter lim="800000"/>
              <a:headEnd type="oval" w="lg" len="lg"/>
              <a:tailEnd type="non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3559F-61CD-1640-90F5-F91646413B67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997F86A-49A1-D64E-A5FC-2F79E76C4B8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8" y="605971"/>
            <a:ext cx="4697118" cy="121712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F9705A4-98E2-2F43-9229-85A0674E7E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9346" y="2288331"/>
            <a:ext cx="4697119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1131D2-1960-D144-8BF0-01CB1CCC6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9F3A5-E830-6A40-89F5-5289FED0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F2AF-8FB4-064A-834D-CBCC3EE1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F5DF9-DC68-2645-A853-1F94E253E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174C-AA53-4DD3-AD34-42D8F2BAFA95}" type="datetime1">
              <a:rPr lang="en-US" smtClean="0"/>
              <a:t>1/25/2023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DB199A-F2B5-B84A-AF9B-C224C584288C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8B7CAF-39F6-A345-BD86-06D80C68F49A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58BB67-950B-9C46-9CB7-5F8BD395876A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698D85-57E9-684B-97D6-FB26ED640496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007C48-E145-7343-B2BC-01EAAC4DD93A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5E56C8-92B5-4349-A6FE-2E900FEDC35E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F8DEB6-EA81-C043-9A06-EA547FBD7D46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DE037-A313-904B-BA73-920FD44F0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EC2A150-52E8-8049-B0F0-A63C1A95F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 474 Fall 2021 - UIC - Prof. Luís Pina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82" r:id="rId3"/>
    <p:sldLayoutId id="2147483667" r:id="rId4"/>
    <p:sldLayoutId id="2147483668" r:id="rId5"/>
    <p:sldLayoutId id="2147483684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85" r:id="rId14"/>
    <p:sldLayoutId id="2147483677" r:id="rId15"/>
    <p:sldLayoutId id="2147483671" r:id="rId16"/>
    <p:sldLayoutId id="2147483678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u="none" kern="1200">
          <a:solidFill>
            <a:srgbClr val="000000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docs.oracle.com/en/java/javase/11/docs/api/java.base/java/lang/String.html#replace(java.lang.CharSequence,java.lang.CharSequence)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customXml" Target="../ink/ink5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customXml" Target="../ink/ink7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82AAA1-4D05-6E40-ACFD-BB9F825BAB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275" y="4600209"/>
            <a:ext cx="10396821" cy="15817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Spring 2023</a:t>
            </a:r>
          </a:p>
          <a:p>
            <a:r>
              <a:rPr lang="en-US" dirty="0"/>
              <a:t>Instructor: William Mansky</a:t>
            </a:r>
          </a:p>
          <a:p>
            <a:r>
              <a:rPr lang="en-US" dirty="0"/>
              <a:t>Lecture 2: What is an object?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6B367-3FCE-1B4B-B146-3CC54DF7A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991" y="138223"/>
            <a:ext cx="7910780" cy="2878663"/>
          </a:xfrm>
        </p:spPr>
        <p:txBody>
          <a:bodyPr>
            <a:normAutofit/>
          </a:bodyPr>
          <a:lstStyle/>
          <a:p>
            <a:r>
              <a:rPr lang="en-US" sz="4800" dirty="0"/>
              <a:t>CS474</a:t>
            </a:r>
          </a:p>
          <a:p>
            <a:r>
              <a:rPr lang="en-US" sz="4800" dirty="0"/>
              <a:t>Object-Oriented Languages and Environments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D92367-86A7-4037-9F2F-94D681ECB6E0}"/>
                  </a:ext>
                </a:extLst>
              </p14:cNvPr>
              <p14:cNvContentPartPr/>
              <p14:nvPr/>
            </p14:nvContentPartPr>
            <p14:xfrm>
              <a:off x="6079320" y="5901480"/>
              <a:ext cx="36360" cy="16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D92367-86A7-4037-9F2F-94D681ECB6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960" y="5892120"/>
                <a:ext cx="5508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900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F180-AB49-486A-B4F8-8B456538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Identity and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DDD1-93E2-411F-AFC1-8733B82E8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struct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MyStructure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			struct1.a = 3;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a; 					char result = struct1.b;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MyStructure</a:t>
            </a:r>
            <a:r>
              <a:rPr lang="en-US" dirty="0">
                <a:latin typeface="Consolas" panose="020B0609020204030204" pitchFamily="49" charset="0"/>
              </a:rPr>
              <a:t> struct1 = { a = 1; b = ‘b’ };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MyStructure</a:t>
            </a:r>
            <a:r>
              <a:rPr lang="en-US" dirty="0">
                <a:latin typeface="Consolas" panose="020B0609020204030204" pitchFamily="49" charset="0"/>
              </a:rPr>
              <a:t> struct2 = { a = 1; b = ‘b’ };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if(struct1 == struct2){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// does this happen?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4836-77D8-41DB-A512-16D366EC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9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F180-AB49-486A-B4F8-8B456538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Identity and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DDD1-93E2-411F-AFC1-8733B82E8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MyStructure</a:t>
            </a:r>
            <a:r>
              <a:rPr lang="en-US" dirty="0">
                <a:latin typeface="Consolas" panose="020B0609020204030204" pitchFamily="49" charset="0"/>
              </a:rPr>
              <a:t> struct1 = { a = 1; b = ‘b’ };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MyStructure</a:t>
            </a:r>
            <a:r>
              <a:rPr lang="en-US" dirty="0">
                <a:latin typeface="Consolas" panose="020B0609020204030204" pitchFamily="49" charset="0"/>
              </a:rPr>
              <a:t> struct2 = { a = 1; b = ‘b’ };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if(struct1 == struct2){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// does this happen?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Yes: struct1 and struct2 contain the same data</a:t>
            </a:r>
          </a:p>
          <a:p>
            <a:r>
              <a:rPr lang="en-US" dirty="0"/>
              <a:t>No: struct1 and struct2 are not the same struct</a:t>
            </a:r>
          </a:p>
          <a:p>
            <a:r>
              <a:rPr lang="en-US" dirty="0"/>
              <a:t>Invalid: it’s an error to try to compare two composite values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4836-77D8-41DB-A512-16D366EC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F180-AB49-486A-B4F8-8B456538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Identity and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DDD1-93E2-411F-AFC1-8733B82E8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MyClass</a:t>
            </a:r>
            <a:r>
              <a:rPr lang="en-US" dirty="0">
                <a:latin typeface="Consolas" panose="020B0609020204030204" pitchFamily="49" charset="0"/>
              </a:rPr>
              <a:t> obj1 = new </a:t>
            </a:r>
            <a:r>
              <a:rPr lang="en-US" dirty="0" err="1">
                <a:latin typeface="Consolas" panose="020B0609020204030204" pitchFamily="49" charset="0"/>
              </a:rPr>
              <a:t>MyClass</a:t>
            </a:r>
            <a:r>
              <a:rPr lang="en-US" dirty="0">
                <a:latin typeface="Consolas" panose="020B0609020204030204" pitchFamily="49" charset="0"/>
              </a:rPr>
              <a:t>(1, ‘b’);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MyClass</a:t>
            </a:r>
            <a:r>
              <a:rPr lang="en-US" dirty="0">
                <a:latin typeface="Consolas" panose="020B0609020204030204" pitchFamily="49" charset="0"/>
              </a:rPr>
              <a:t> obj2 = new </a:t>
            </a:r>
            <a:r>
              <a:rPr lang="en-US" dirty="0" err="1">
                <a:latin typeface="Consolas" panose="020B0609020204030204" pitchFamily="49" charset="0"/>
              </a:rPr>
              <a:t>MyClass</a:t>
            </a:r>
            <a:r>
              <a:rPr lang="en-US" dirty="0">
                <a:latin typeface="Consolas" panose="020B0609020204030204" pitchFamily="49" charset="0"/>
              </a:rPr>
              <a:t>(1, ‘b’);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if(obj1 == obj2){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// does this happen?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Yes: obj1 and obj2 contain the same data</a:t>
            </a:r>
          </a:p>
          <a:p>
            <a:r>
              <a:rPr lang="en-US" dirty="0"/>
              <a:t>No: obj1 and obj2 are not the same object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4836-77D8-41DB-A512-16D366EC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8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F180-AB49-486A-B4F8-8B456538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Identity and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DDD1-93E2-411F-AFC1-8733B82E8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73274"/>
            <a:ext cx="10058400" cy="5097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MyClass</a:t>
            </a:r>
            <a:r>
              <a:rPr lang="en-US" dirty="0">
                <a:latin typeface="Consolas" panose="020B0609020204030204" pitchFamily="49" charset="0"/>
              </a:rPr>
              <a:t> obj1 = new </a:t>
            </a:r>
            <a:r>
              <a:rPr lang="en-US" dirty="0" err="1">
                <a:latin typeface="Consolas" panose="020B0609020204030204" pitchFamily="49" charset="0"/>
              </a:rPr>
              <a:t>MyClass</a:t>
            </a:r>
            <a:r>
              <a:rPr lang="en-US" dirty="0">
                <a:latin typeface="Consolas" panose="020B0609020204030204" pitchFamily="49" charset="0"/>
              </a:rPr>
              <a:t>(1, ‘b’);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MyClass</a:t>
            </a:r>
            <a:r>
              <a:rPr lang="en-US" dirty="0">
                <a:latin typeface="Consolas" panose="020B0609020204030204" pitchFamily="49" charset="0"/>
              </a:rPr>
              <a:t> obj2 = new </a:t>
            </a:r>
            <a:r>
              <a:rPr lang="en-US" dirty="0" err="1">
                <a:latin typeface="Consolas" panose="020B0609020204030204" pitchFamily="49" charset="0"/>
              </a:rPr>
              <a:t>MyClass</a:t>
            </a:r>
            <a:r>
              <a:rPr lang="en-US" dirty="0">
                <a:latin typeface="Consolas" panose="020B0609020204030204" pitchFamily="49" charset="0"/>
              </a:rPr>
              <a:t>(1, ‘b’);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if(obj1.equals(obj2)){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// does this happen?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Yes: obj1 and obj2 contain the same data</a:t>
            </a:r>
          </a:p>
          <a:p>
            <a:r>
              <a:rPr lang="en-US" dirty="0"/>
              <a:t>No: obj1 and obj2 are not the same object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Objects have an identity that is separate from equality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4836-77D8-41DB-A512-16D366EC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12DA0-D2B3-05B2-0006-2876F3AF41FB}"/>
              </a:ext>
            </a:extLst>
          </p:cNvPr>
          <p:cNvSpPr txBox="1"/>
          <p:nvPr/>
        </p:nvSpPr>
        <p:spPr>
          <a:xfrm>
            <a:off x="8113059" y="3963751"/>
            <a:ext cx="3545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Equality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0306A-FC66-ADC2-5514-9E43A171F863}"/>
              </a:ext>
            </a:extLst>
          </p:cNvPr>
          <p:cNvSpPr txBox="1"/>
          <p:nvPr/>
        </p:nvSpPr>
        <p:spPr>
          <a:xfrm>
            <a:off x="8113059" y="4451008"/>
            <a:ext cx="3545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17699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C6C7-8DD6-47EA-AE13-87C3323B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Identity vs Equality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81CEC-DF77-40B3-871B-B2A5F4C4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FCF78B-B0E0-4E95-B3DE-984963EC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19" y="1373274"/>
            <a:ext cx="5722375" cy="4495819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474</a:t>
            </a:r>
            <a:r>
              <a:rPr lang="en-US" sz="1800" b="1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j =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474</a:t>
            </a:r>
            <a:r>
              <a:rPr lang="en-US" sz="1800" b="1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Integer l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Integer(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474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Integer m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Integer(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474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result =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== j)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==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474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result++;</a:t>
            </a: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(l ==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Integer(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474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 result++;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Integer(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474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(l == m)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(m))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 = m;</a:t>
            </a: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(l == m)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(m))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E7E97-12C8-47EC-B513-7D564EC44042}"/>
              </a:ext>
            </a:extLst>
          </p:cNvPr>
          <p:cNvSpPr/>
          <p:nvPr/>
        </p:nvSpPr>
        <p:spPr>
          <a:xfrm>
            <a:off x="5243051" y="3800167"/>
            <a:ext cx="2910349" cy="2670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How much is result?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8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7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6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5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76ACBC-3A58-0F50-6894-223AFEDCC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57653" y="3350061"/>
            <a:ext cx="1269564" cy="12695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97D8C5-CA5D-F7BC-F4A5-4E0442D1B609}"/>
                  </a:ext>
                </a:extLst>
              </p14:cNvPr>
              <p14:cNvContentPartPr/>
              <p14:nvPr/>
            </p14:nvContentPartPr>
            <p14:xfrm>
              <a:off x="288000" y="2635200"/>
              <a:ext cx="486720" cy="294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97D8C5-CA5D-F7BC-F4A5-4E0442D1B6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640" y="2625840"/>
                <a:ext cx="505440" cy="29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27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C6C7-8DD6-47EA-AE13-87C3323B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Identity vs Equality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81CEC-DF77-40B3-871B-B2A5F4C4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FCF78B-B0E0-4E95-B3DE-984963EC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19" y="1373274"/>
            <a:ext cx="5722375" cy="4495819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 s1 = "474";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 s2 = "474";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 s3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String("474");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 s4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String(s3);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result =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s2) 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"474")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s3) 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s4) 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(s2))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("474")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(s3))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(s4))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99C0-CC2A-426B-A938-91A1C2BC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Strings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151F-D4DA-4332-984B-465CC58B5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are composite types in Java</a:t>
            </a:r>
          </a:p>
          <a:p>
            <a:pPr lvl="1"/>
            <a:r>
              <a:rPr lang="en-US" dirty="0"/>
              <a:t>Have equality and identity</a:t>
            </a:r>
          </a:p>
          <a:p>
            <a:pPr lvl="1"/>
            <a:r>
              <a:rPr lang="en-US" dirty="0"/>
              <a:t>But Java caches string constants</a:t>
            </a:r>
          </a:p>
          <a:p>
            <a:pPr lvl="2"/>
            <a:r>
              <a:rPr lang="en-US" dirty="0"/>
              <a:t>All equal string constants also have the same identity</a:t>
            </a:r>
          </a:p>
          <a:p>
            <a:pPr lvl="2"/>
            <a:r>
              <a:rPr lang="en-US" dirty="0"/>
              <a:t>E.g., s1 and s2 in the previous slide</a:t>
            </a:r>
          </a:p>
          <a:p>
            <a:pPr lvl="1"/>
            <a:r>
              <a:rPr lang="en-US" dirty="0"/>
              <a:t>It’s a good idea to </a:t>
            </a:r>
            <a:r>
              <a:rPr lang="en-US" b="1" u="sng" dirty="0">
                <a:highlight>
                  <a:srgbClr val="FFFF00"/>
                </a:highlight>
              </a:rPr>
              <a:t>never use == on Strings</a:t>
            </a:r>
          </a:p>
          <a:p>
            <a:pPr lvl="2"/>
            <a:r>
              <a:rPr lang="en-US" dirty="0"/>
              <a:t>Unless you’re implementing a cache, you want to use equals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C06FB-BF30-4CB3-B2A4-A9ADC300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8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C6C7-8DD6-47EA-AE13-87C3323B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Identity vs Equality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81CEC-DF77-40B3-871B-B2A5F4C4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FCF78B-B0E0-4E95-B3DE-984963EC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19" y="1373274"/>
            <a:ext cx="5722375" cy="4495819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 s1 = "474";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 s2 = "474";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 s3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String("474");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 s4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String(s3);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result =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s2) 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"474")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s3) 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s4) 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(s2))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("474")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(s3))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(s4))  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F56CDFD-1137-34B9-BB68-87CDF7ED0BAE}"/>
                  </a:ext>
                </a:extLst>
              </p14:cNvPr>
              <p14:cNvContentPartPr/>
              <p14:nvPr/>
            </p14:nvContentPartPr>
            <p14:xfrm>
              <a:off x="527040" y="2965320"/>
              <a:ext cx="1791000" cy="134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F56CDFD-1137-34B9-BB68-87CDF7ED0B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680" y="2955960"/>
                <a:ext cx="180972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307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0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2132-3DAE-45EA-8710-E4ED6FC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More Strings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43CE5-BC0C-4918-9D6F-CA03C7767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 s = "CS474";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replace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("CS", "UIC CS");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print(s);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print(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replace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("CS", "UIC CS"));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 =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replace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("CS", "UIC CS");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print(s);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F7A7E-95BD-4595-9F0A-4B2B80D7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FA193E-73EA-4938-9AA1-28EDD726C063}"/>
              </a:ext>
            </a:extLst>
          </p:cNvPr>
          <p:cNvSpPr/>
          <p:nvPr/>
        </p:nvSpPr>
        <p:spPr>
          <a:xfrm>
            <a:off x="1097280" y="3621183"/>
            <a:ext cx="4006645" cy="2605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How many times does this print “UIC CS474” ?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ysClr val="windowText" lastClr="000000"/>
                </a:solidFill>
              </a:rPr>
              <a:t>0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ysClr val="windowText" lastClr="000000"/>
                </a:solidFill>
              </a:rPr>
              <a:t>1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ysClr val="windowText" lastClr="000000"/>
                </a:solidFill>
              </a:rPr>
              <a:t>3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B913E4-5DBC-BE3C-39E9-84700F89D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57653" y="3350061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1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4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2132-3DAE-45EA-8710-E4ED6FC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More Strings in Java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F7A7E-95BD-4595-9F0A-4B2B80D7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Content Placeholder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2464D2D-9819-4942-BC41-98C6EF16A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3096" y="1689626"/>
            <a:ext cx="9666767" cy="2781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13CB2D-563A-4234-8CF2-997B8E84E9F2}"/>
              </a:ext>
            </a:extLst>
          </p:cNvPr>
          <p:cNvSpPr txBox="1"/>
          <p:nvPr/>
        </p:nvSpPr>
        <p:spPr>
          <a:xfrm>
            <a:off x="1145457" y="5344733"/>
            <a:ext cx="107024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https://docs.oracle.com/en/java/javase/11/docs/api/java.base/java/lang/String.html#replace(java.lang.CharSequence,java.lang.CharSequence)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90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99C0-CC2A-426B-A938-91A1C2BC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Strings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151F-D4DA-4332-984B-465CC58B5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are composite types in Java</a:t>
            </a:r>
          </a:p>
          <a:p>
            <a:pPr lvl="1"/>
            <a:r>
              <a:rPr lang="en-US" dirty="0"/>
              <a:t>Have equality and identity</a:t>
            </a:r>
          </a:p>
          <a:p>
            <a:pPr lvl="1"/>
            <a:r>
              <a:rPr lang="en-US" dirty="0"/>
              <a:t>But Java caches string constants</a:t>
            </a:r>
          </a:p>
          <a:p>
            <a:pPr lvl="2"/>
            <a:r>
              <a:rPr lang="en-US" dirty="0"/>
              <a:t>All equal string constants also have the same identity</a:t>
            </a:r>
          </a:p>
          <a:p>
            <a:pPr lvl="2"/>
            <a:r>
              <a:rPr lang="en-US" dirty="0"/>
              <a:t>E.g., s1 and s2 in the previous slide</a:t>
            </a:r>
          </a:p>
          <a:p>
            <a:pPr lvl="1"/>
            <a:r>
              <a:rPr lang="en-US" dirty="0"/>
              <a:t>It’s a good idea to </a:t>
            </a:r>
            <a:r>
              <a:rPr lang="en-US" b="1" u="sng" dirty="0">
                <a:highlight>
                  <a:srgbClr val="FFFF00"/>
                </a:highlight>
              </a:rPr>
              <a:t>never use == on Strings</a:t>
            </a:r>
          </a:p>
          <a:p>
            <a:pPr lvl="2"/>
            <a:r>
              <a:rPr lang="en-US" dirty="0"/>
              <a:t>Unless you’re implementing a cache, you want to use equals</a:t>
            </a:r>
          </a:p>
          <a:p>
            <a:r>
              <a:rPr lang="en-US" dirty="0"/>
              <a:t>Strings are immutable</a:t>
            </a:r>
          </a:p>
          <a:p>
            <a:pPr lvl="1"/>
            <a:r>
              <a:rPr lang="en-US" dirty="0"/>
              <a:t>You cannot change a string</a:t>
            </a:r>
          </a:p>
          <a:p>
            <a:pPr lvl="1"/>
            <a:r>
              <a:rPr lang="en-US" dirty="0"/>
              <a:t>If you try to change a string, you get another string with the change</a:t>
            </a:r>
          </a:p>
          <a:p>
            <a:pPr lvl="2"/>
            <a:r>
              <a:rPr lang="en-US" dirty="0"/>
              <a:t>E.g., replace in the previous 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C06FB-BF30-4CB3-B2A4-A9ADC300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4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8563-08F9-405F-9B78-CB69BB18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Identity vs Equality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7568-D3F4-444C-AEB0-7406A3B1B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String name;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 s1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Student("Batman",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2021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 s2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Student("Robin", 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2021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 s3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Student("Batman",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2021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result =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s2)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s3)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(s2))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(s3))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1C8A8-6E68-42A4-B873-AD73984E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61E7BE-F6F2-4F2C-A967-3B4EB7803E4C}"/>
              </a:ext>
            </a:extLst>
          </p:cNvPr>
          <p:cNvSpPr/>
          <p:nvPr/>
        </p:nvSpPr>
        <p:spPr>
          <a:xfrm>
            <a:off x="6762135" y="3716594"/>
            <a:ext cx="2910349" cy="2708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How much is result?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0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1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2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3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2CB264-440F-ECFD-439B-65BDF1D91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57653" y="3350061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55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7568-D3F4-444C-AEB0-7406A3B1B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String name;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(Student s)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33333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1C8A8-6E68-42A4-B873-AD73984E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7E7C9-BEB5-4FC9-B0F7-297BE418F9F8}"/>
              </a:ext>
            </a:extLst>
          </p:cNvPr>
          <p:cNvSpPr txBox="1"/>
          <p:nvPr/>
        </p:nvSpPr>
        <p:spPr>
          <a:xfrm>
            <a:off x="2458065" y="4109884"/>
            <a:ext cx="85828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You can define your own logic for equality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Add a method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US" sz="2400" dirty="0"/>
              <a:t> to your class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Identity is built-in, you cannot change it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D6C7DE-0626-489D-A598-F8ACB4A6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/>
          <a:lstStyle/>
          <a:p>
            <a:r>
              <a:rPr lang="en-US" sz="6000" dirty="0"/>
              <a:t>Identity vs Equality in Java</a:t>
            </a:r>
          </a:p>
        </p:txBody>
      </p:sp>
    </p:spTree>
    <p:extLst>
      <p:ext uri="{BB962C8B-B14F-4D97-AF65-F5344CB8AC3E}">
        <p14:creationId xmlns:p14="http://schemas.microsoft.com/office/powerpoint/2010/main" val="696337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7568-D3F4-444C-AEB0-7406A3B1B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String name;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(Student s)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== s.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&amp;&amp; </a:t>
            </a:r>
            <a:r>
              <a:rPr lang="en-US" sz="1800" b="1" dirty="0" err="1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==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1C8A8-6E68-42A4-B873-AD73984E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4D10D3-A5C1-4201-ADA5-E1ECE062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/>
          <a:lstStyle/>
          <a:p>
            <a:r>
              <a:rPr lang="en-US" sz="6000" dirty="0"/>
              <a:t>Identity vs Equality in Java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61ABE-8C8C-4359-8CAD-A94E6450DA1A}"/>
              </a:ext>
            </a:extLst>
          </p:cNvPr>
          <p:cNvSpPr txBox="1"/>
          <p:nvPr/>
        </p:nvSpPr>
        <p:spPr>
          <a:xfrm>
            <a:off x="2458065" y="4109884"/>
            <a:ext cx="85828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You can define your own logic for equality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Add a method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US" sz="2400" dirty="0"/>
              <a:t> to your class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Identity is built-in, you cannot change 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C4C132-FFF0-9C2C-B2C0-AE1494CEE263}"/>
                  </a:ext>
                </a:extLst>
              </p14:cNvPr>
              <p14:cNvContentPartPr/>
              <p14:nvPr/>
            </p14:nvContentPartPr>
            <p14:xfrm>
              <a:off x="2556360" y="493272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C4C132-FFF0-9C2C-B2C0-AE1494CEE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7000" y="4923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160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7568-D3F4-444C-AEB0-7406A3B1B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String name;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(Student s)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</a:t>
            </a:r>
            <a:r>
              <a:rPr lang="en-US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&amp;&amp; </a:t>
            </a:r>
            <a:r>
              <a:rPr lang="en-US" sz="1800" b="1" dirty="0" err="1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==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1C8A8-6E68-42A4-B873-AD73984E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4D10D3-A5C1-4201-ADA5-E1ECE062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/>
          <a:lstStyle/>
          <a:p>
            <a:r>
              <a:rPr lang="en-US" sz="6000" dirty="0"/>
              <a:t>Identity vs Equality in Java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61ABE-8C8C-4359-8CAD-A94E6450DA1A}"/>
              </a:ext>
            </a:extLst>
          </p:cNvPr>
          <p:cNvSpPr txBox="1"/>
          <p:nvPr/>
        </p:nvSpPr>
        <p:spPr>
          <a:xfrm>
            <a:off x="2458065" y="4109884"/>
            <a:ext cx="85828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You can define your own logic for equality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Add a method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US" sz="2400" dirty="0"/>
              <a:t> to your class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Identity is built-in, you cannot change it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ACC5DFE-1499-531C-9172-9602662CF4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9496" y="1479177"/>
          <a:ext cx="41529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152960" imgH="1063080" progId="PBrush">
                  <p:embed/>
                </p:oleObj>
              </mc:Choice>
              <mc:Fallback>
                <p:oleObj name="Bitmap Image" r:id="rId2" imgW="4152960" imgH="106308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ACC5DFE-1499-531C-9172-9602662CF4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49496" y="1479177"/>
                        <a:ext cx="415290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0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7568-D3F4-444C-AEB0-7406A3B1B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String name;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(Object obj) {</a:t>
            </a: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Student s = (Student) obj;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.equals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</a:t>
            </a:r>
            <a:r>
              <a:rPr lang="en-US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&amp;&amp; </a:t>
            </a:r>
            <a:r>
              <a:rPr lang="en-US" sz="1800" b="1" dirty="0" err="1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==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1C8A8-6E68-42A4-B873-AD73984E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4D10D3-A5C1-4201-ADA5-E1ECE062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/>
          <a:lstStyle/>
          <a:p>
            <a:r>
              <a:rPr lang="en-US" sz="6000" dirty="0"/>
              <a:t>Identity vs Equality in Java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61ABE-8C8C-4359-8CAD-A94E6450DA1A}"/>
              </a:ext>
            </a:extLst>
          </p:cNvPr>
          <p:cNvSpPr txBox="1"/>
          <p:nvPr/>
        </p:nvSpPr>
        <p:spPr>
          <a:xfrm>
            <a:off x="2458065" y="4109884"/>
            <a:ext cx="85828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You can define your own logic for equality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Add a method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US" sz="2400" dirty="0"/>
              <a:t> to your class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Identity is built-in, you cannot change it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BE0207A-14A5-F4FB-74E5-893923107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101470"/>
              </p:ext>
            </p:extLst>
          </p:nvPr>
        </p:nvGraphicFramePr>
        <p:xfrm>
          <a:off x="6749496" y="1479177"/>
          <a:ext cx="41529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152960" imgH="1063080" progId="PBrush">
                  <p:embed/>
                </p:oleObj>
              </mc:Choice>
              <mc:Fallback>
                <p:oleObj name="Bitmap Image" r:id="rId3" imgW="4152960" imgH="106308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ACC5DFE-1499-531C-9172-9602662CF4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9496" y="1479177"/>
                        <a:ext cx="415290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020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7568-D3F4-444C-AEB0-7406A3B1B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String name;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(Student s)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Student s = (Student) obj;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.equals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</a:t>
            </a:r>
            <a:r>
              <a:rPr lang="en-US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&amp;&amp; </a:t>
            </a:r>
            <a:r>
              <a:rPr lang="en-US" sz="1800" b="1" dirty="0" err="1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==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 s1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Student(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String("Batman"),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2021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 s2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Student(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String("Robin"), 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2021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Student s3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Student(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String("Batman"),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2021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result = </a:t>
            </a:r>
            <a:r>
              <a:rPr lang="en-US" sz="1800" b="1" dirty="0">
                <a:solidFill>
                  <a:srgbClr val="0000DD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s2)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 == s3)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(s2))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(s1.</a:t>
            </a:r>
            <a:r>
              <a:rPr lang="en-US" sz="1800" dirty="0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equals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(s3)) result++;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1C8A8-6E68-42A4-B873-AD73984E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61E7BE-F6F2-4F2C-A967-3B4EB7803E4C}"/>
              </a:ext>
            </a:extLst>
          </p:cNvPr>
          <p:cNvSpPr/>
          <p:nvPr/>
        </p:nvSpPr>
        <p:spPr>
          <a:xfrm>
            <a:off x="7415980" y="3716594"/>
            <a:ext cx="2910349" cy="2708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How much is result?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0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1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2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3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210EDD-81BD-4DEC-91F0-8673D0A6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/>
          <a:lstStyle/>
          <a:p>
            <a:r>
              <a:rPr lang="en-US" sz="6000" dirty="0"/>
              <a:t>Identity vs Equality in Java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5FBEFE-CEAF-33AA-D778-92FD1A844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57653" y="3350061"/>
            <a:ext cx="1269564" cy="12695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665D33-8BA3-2B75-D5B8-440052E79F86}"/>
                  </a:ext>
                </a:extLst>
              </p14:cNvPr>
              <p14:cNvContentPartPr/>
              <p14:nvPr/>
            </p14:nvContentPartPr>
            <p14:xfrm>
              <a:off x="1028880" y="2228760"/>
              <a:ext cx="2921040" cy="3486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665D33-8BA3-2B75-D5B8-440052E79F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9520" y="2219400"/>
                <a:ext cx="2939760" cy="35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231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D16C-19CB-41CB-B593-90BFC1BD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define your own logic for equality</a:t>
            </a:r>
          </a:p>
          <a:p>
            <a:pPr lvl="1"/>
            <a:r>
              <a:rPr lang="en-GB" dirty="0"/>
              <a:t>Add a method equals to your class</a:t>
            </a:r>
          </a:p>
          <a:p>
            <a:r>
              <a:rPr lang="en-GB" dirty="0"/>
              <a:t>Identity is built-in, you cannot change it</a:t>
            </a:r>
          </a:p>
          <a:p>
            <a:endParaRPr lang="en-GB" dirty="0"/>
          </a:p>
          <a:p>
            <a:r>
              <a:rPr lang="en-GB" dirty="0"/>
              <a:t>How to check for identity?</a:t>
            </a:r>
          </a:p>
          <a:p>
            <a:pPr lvl="1"/>
            <a:r>
              <a:rPr lang="en-GB" dirty="0"/>
              <a:t>Use == for composite types</a:t>
            </a:r>
          </a:p>
          <a:p>
            <a:pPr lvl="1"/>
            <a:r>
              <a:rPr lang="en-GB" dirty="0"/>
              <a:t>Primitive types do not have identity</a:t>
            </a:r>
          </a:p>
          <a:p>
            <a:pPr lvl="1"/>
            <a:endParaRPr lang="en-GB" dirty="0"/>
          </a:p>
          <a:p>
            <a:r>
              <a:rPr lang="en-GB" dirty="0"/>
              <a:t>How to check for equality?</a:t>
            </a:r>
          </a:p>
          <a:p>
            <a:pPr lvl="1"/>
            <a:r>
              <a:rPr lang="en-GB" dirty="0"/>
              <a:t>Use .equals for composite types</a:t>
            </a:r>
          </a:p>
          <a:p>
            <a:pPr lvl="1"/>
            <a:r>
              <a:rPr lang="en-GB" dirty="0"/>
              <a:t>Use == for primitive types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E87C7-1FF7-4D17-A569-F0E86D0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DDE3E-1FC5-410F-95A3-B48C4AB7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/>
          <a:lstStyle/>
          <a:p>
            <a:r>
              <a:rPr lang="en-US" sz="6000" dirty="0"/>
              <a:t>Identity vs Equality in Java</a:t>
            </a:r>
          </a:p>
        </p:txBody>
      </p:sp>
    </p:spTree>
    <p:extLst>
      <p:ext uri="{BB962C8B-B14F-4D97-AF65-F5344CB8AC3E}">
        <p14:creationId xmlns:p14="http://schemas.microsoft.com/office/powerpoint/2010/main" val="3418149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D16C-19CB-41CB-B593-90BFC1BD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define your own logic for equality</a:t>
            </a:r>
          </a:p>
          <a:p>
            <a:pPr lvl="1"/>
            <a:r>
              <a:rPr lang="en-GB" dirty="0"/>
              <a:t>Add a method equals to your class</a:t>
            </a:r>
          </a:p>
          <a:p>
            <a:r>
              <a:rPr lang="en-GB" dirty="0"/>
              <a:t>Identity is built-in, you cannot change it</a:t>
            </a:r>
          </a:p>
          <a:p>
            <a:endParaRPr lang="en-GB" dirty="0"/>
          </a:p>
          <a:p>
            <a:r>
              <a:rPr lang="en-GB" dirty="0"/>
              <a:t>How to check for identity?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Use == for composite types</a:t>
            </a:r>
          </a:p>
          <a:p>
            <a:pPr lvl="1"/>
            <a:r>
              <a:rPr lang="en-GB" dirty="0"/>
              <a:t>Primitive types do not have identity</a:t>
            </a:r>
          </a:p>
          <a:p>
            <a:pPr lvl="1"/>
            <a:endParaRPr lang="en-GB" dirty="0"/>
          </a:p>
          <a:p>
            <a:r>
              <a:rPr lang="en-GB" dirty="0"/>
              <a:t>How to check for equality?</a:t>
            </a:r>
          </a:p>
          <a:p>
            <a:pPr lvl="1"/>
            <a:r>
              <a:rPr lang="en-GB" dirty="0"/>
              <a:t>Use .equals for composite types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Use == for primitive types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E87C7-1FF7-4D17-A569-F0E86D0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DDE3E-1FC5-410F-95A3-B48C4AB7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/>
          <a:lstStyle/>
          <a:p>
            <a:r>
              <a:rPr lang="en-US" sz="6000" dirty="0"/>
              <a:t>Identity vs Equality in Java</a:t>
            </a:r>
          </a:p>
        </p:txBody>
      </p:sp>
    </p:spTree>
    <p:extLst>
      <p:ext uri="{BB962C8B-B14F-4D97-AF65-F5344CB8AC3E}">
        <p14:creationId xmlns:p14="http://schemas.microsoft.com/office/powerpoint/2010/main" val="235060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What is an Object?</a:t>
            </a:r>
            <a:endParaRPr/>
          </a:p>
        </p:txBody>
      </p:sp>
      <p:sp>
        <p:nvSpPr>
          <p:cNvPr id="506" name="Google Shape;506;p7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508" name="Google Shape;508;p74"/>
          <p:cNvSpPr txBox="1">
            <a:spLocks noGrp="1"/>
          </p:cNvSpPr>
          <p:nvPr>
            <p:ph type="body" idx="4294967295"/>
          </p:nvPr>
        </p:nvSpPr>
        <p:spPr>
          <a:xfrm>
            <a:off x="8442251" y="1862138"/>
            <a:ext cx="3749749" cy="17859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sz="2700" dirty="0"/>
              <a:t>How many are true?</a:t>
            </a:r>
            <a:endParaRPr sz="2700" dirty="0"/>
          </a:p>
          <a:p>
            <a:pPr marL="0" inden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700" dirty="0"/>
              <a:t>a) 0 ; b) 1 ; c) 2 ; d) 3</a:t>
            </a:r>
            <a:endParaRPr sz="2700" dirty="0"/>
          </a:p>
        </p:txBody>
      </p:sp>
      <p:sp>
        <p:nvSpPr>
          <p:cNvPr id="9" name="Google Shape;505;p74">
            <a:extLst>
              <a:ext uri="{FF2B5EF4-FFF2-40B4-BE49-F238E27FC236}">
                <a16:creationId xmlns:a16="http://schemas.microsoft.com/office/drawing/2014/main" id="{55DC541E-BD4F-4E64-888A-7BE483E5B9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0" y="1593850"/>
            <a:ext cx="10058400" cy="44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0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(List&lt;Integer&gt; is, List&lt;Integer&gt; js)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List&lt;Integer&gt; ks =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ArrayList&lt;&gt;();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 b="1" dirty="0">
                <a:solidFill>
                  <a:srgbClr val="9977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while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(!is.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isEmpty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())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while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(!js.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isEmpty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())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(is.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== js.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())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06: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is.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07: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js.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08: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continue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out;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09: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}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ks.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(is.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()+js.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12: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13: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is.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14: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15: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(ks);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16: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0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1AA604-11AC-4797-96A3-9FD42F61586F}"/>
              </a:ext>
            </a:extLst>
          </p:cNvPr>
          <p:cNvSpPr/>
          <p:nvPr/>
        </p:nvSpPr>
        <p:spPr>
          <a:xfrm>
            <a:off x="6613452" y="4752975"/>
            <a:ext cx="4146697" cy="1785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AutoNum type="romanUcPeriod"/>
            </a:pPr>
            <a:r>
              <a:rPr lang="en-GB" sz="1800" u="sng" dirty="0">
                <a:solidFill>
                  <a:schemeClr val="tx1"/>
                </a:solidFill>
                <a:latin typeface="Inconsolata"/>
                <a:ea typeface="Inconsolata"/>
                <a:cs typeface="Inconsolata"/>
                <a:sym typeface="Inconsolata"/>
              </a:rPr>
              <a:t>out</a:t>
            </a:r>
            <a:r>
              <a:rPr lang="en-GB" sz="1800" dirty="0">
                <a:solidFill>
                  <a:schemeClr val="tx1"/>
                </a:solidFill>
              </a:rPr>
              <a:t> is an object (Lines 3 and 8)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AutoNum type="romanUcPeriod"/>
            </a:pPr>
            <a:r>
              <a:rPr lang="en-GB" sz="1800" dirty="0">
                <a:solidFill>
                  <a:schemeClr val="tx1"/>
                </a:solidFill>
              </a:rPr>
              <a:t>Line 2 uses dynamic dispatch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AutoNum type="romanUcPeriod"/>
            </a:pPr>
            <a:r>
              <a:rPr lang="en-GB" sz="1800" dirty="0">
                <a:solidFill>
                  <a:schemeClr val="tx1"/>
                </a:solidFill>
              </a:rPr>
              <a:t>Line 10 uses dynamic dispatch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AutoNum type="romanUcPeriod"/>
            </a:pPr>
            <a:r>
              <a:rPr lang="en-GB" sz="1800" u="sng" dirty="0" err="1">
                <a:solidFill>
                  <a:schemeClr val="tx1"/>
                </a:solidFill>
                <a:latin typeface="Inconsolata"/>
                <a:ea typeface="Inconsolata"/>
                <a:cs typeface="Inconsolata"/>
                <a:sym typeface="Inconsolata"/>
              </a:rPr>
              <a:t>System.out</a:t>
            </a:r>
            <a:r>
              <a:rPr lang="en-GB" sz="1800" dirty="0">
                <a:solidFill>
                  <a:schemeClr val="tx1"/>
                </a:solidFill>
              </a:rPr>
              <a:t> is an object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AutoNum type="romanUcPeriod"/>
            </a:pPr>
            <a:r>
              <a:rPr lang="en-GB" sz="1800" u="sng" dirty="0">
                <a:solidFill>
                  <a:schemeClr val="tx1"/>
                </a:solidFill>
                <a:latin typeface="Inconsolata"/>
                <a:ea typeface="Inconsolata"/>
                <a:cs typeface="Inconsolata"/>
                <a:sym typeface="Inconsolata"/>
              </a:rPr>
              <a:t>System</a:t>
            </a:r>
            <a:r>
              <a:rPr lang="en-GB" sz="1800" dirty="0">
                <a:solidFill>
                  <a:schemeClr val="tx1"/>
                </a:solidFill>
              </a:rPr>
              <a:t> is an object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ACEE64-7690-6879-7E00-822F0ED25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57653" y="3350061"/>
            <a:ext cx="1269564" cy="126956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5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Dynamic Dispatch</a:t>
            </a:r>
            <a:endParaRPr dirty="0"/>
          </a:p>
        </p:txBody>
      </p:sp>
      <p:sp>
        <p:nvSpPr>
          <p:cNvPr id="915" name="Google Shape;915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sp>
        <p:nvSpPr>
          <p:cNvPr id="916" name="Google Shape;916;p110"/>
          <p:cNvSpPr/>
          <p:nvPr/>
        </p:nvSpPr>
        <p:spPr>
          <a:xfrm>
            <a:off x="2520112" y="1624033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Student</a:t>
            </a:r>
            <a:endParaRPr sz="3200"/>
          </a:p>
        </p:txBody>
      </p:sp>
      <p:sp>
        <p:nvSpPr>
          <p:cNvPr id="917" name="Google Shape;917;p110"/>
          <p:cNvSpPr/>
          <p:nvPr/>
        </p:nvSpPr>
        <p:spPr>
          <a:xfrm>
            <a:off x="307445" y="32278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Undergraduate</a:t>
            </a:r>
            <a:endParaRPr sz="3200"/>
          </a:p>
        </p:txBody>
      </p:sp>
      <p:sp>
        <p:nvSpPr>
          <p:cNvPr id="918" name="Google Shape;918;p110"/>
          <p:cNvSpPr/>
          <p:nvPr/>
        </p:nvSpPr>
        <p:spPr>
          <a:xfrm>
            <a:off x="4609712" y="32278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Graduate</a:t>
            </a:r>
            <a:endParaRPr sz="3200"/>
          </a:p>
        </p:txBody>
      </p:sp>
      <p:cxnSp>
        <p:nvCxnSpPr>
          <p:cNvPr id="919" name="Google Shape;919;p110"/>
          <p:cNvCxnSpPr>
            <a:stCxn id="917" idx="0"/>
            <a:endCxn id="920" idx="2"/>
          </p:cNvCxnSpPr>
          <p:nvPr/>
        </p:nvCxnSpPr>
        <p:spPr>
          <a:xfrm rot="-5400000">
            <a:off x="2805845" y="1914266"/>
            <a:ext cx="414400" cy="221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1" name="Google Shape;921;p110"/>
          <p:cNvCxnSpPr>
            <a:stCxn id="918" idx="0"/>
            <a:endCxn id="920" idx="2"/>
          </p:cNvCxnSpPr>
          <p:nvPr/>
        </p:nvCxnSpPr>
        <p:spPr>
          <a:xfrm rot="5400000" flipH="1">
            <a:off x="4956912" y="1975866"/>
            <a:ext cx="414400" cy="2089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2" name="Google Shape;922;p110"/>
          <p:cNvSpPr/>
          <p:nvPr/>
        </p:nvSpPr>
        <p:spPr>
          <a:xfrm>
            <a:off x="307445" y="38226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3" name="Google Shape;923;p110"/>
          <p:cNvSpPr/>
          <p:nvPr/>
        </p:nvSpPr>
        <p:spPr>
          <a:xfrm>
            <a:off x="4609712" y="38226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4" name="Google Shape;924;p110"/>
          <p:cNvSpPr txBox="1"/>
          <p:nvPr/>
        </p:nvSpPr>
        <p:spPr>
          <a:xfrm>
            <a:off x="7760179" y="1822666"/>
            <a:ext cx="51976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Student[] roster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Student[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3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920" name="Google Shape;920;p110"/>
          <p:cNvSpPr/>
          <p:nvPr/>
        </p:nvSpPr>
        <p:spPr>
          <a:xfrm>
            <a:off x="2520112" y="2218666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9B032D0-B1DB-6429-8D9F-5EE4A317DF6F}"/>
                  </a:ext>
                </a:extLst>
              </p14:cNvPr>
              <p14:cNvContentPartPr/>
              <p14:nvPr/>
            </p14:nvContentPartPr>
            <p14:xfrm>
              <a:off x="1860480" y="461628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9B032D0-B1DB-6429-8D9F-5EE4A317DF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1120" y="4606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Dynamic Dispatch</a:t>
            </a:r>
            <a:endParaRPr dirty="0"/>
          </a:p>
        </p:txBody>
      </p:sp>
      <p:sp>
        <p:nvSpPr>
          <p:cNvPr id="915" name="Google Shape;915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sp>
        <p:nvSpPr>
          <p:cNvPr id="916" name="Google Shape;916;p110"/>
          <p:cNvSpPr/>
          <p:nvPr/>
        </p:nvSpPr>
        <p:spPr>
          <a:xfrm>
            <a:off x="2520112" y="1624033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Student</a:t>
            </a:r>
            <a:endParaRPr sz="3200"/>
          </a:p>
        </p:txBody>
      </p:sp>
      <p:sp>
        <p:nvSpPr>
          <p:cNvPr id="917" name="Google Shape;917;p110"/>
          <p:cNvSpPr/>
          <p:nvPr/>
        </p:nvSpPr>
        <p:spPr>
          <a:xfrm>
            <a:off x="307445" y="32278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Undergraduate</a:t>
            </a:r>
            <a:endParaRPr sz="3200"/>
          </a:p>
        </p:txBody>
      </p:sp>
      <p:sp>
        <p:nvSpPr>
          <p:cNvPr id="918" name="Google Shape;918;p110"/>
          <p:cNvSpPr/>
          <p:nvPr/>
        </p:nvSpPr>
        <p:spPr>
          <a:xfrm>
            <a:off x="4609712" y="32278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Graduate</a:t>
            </a:r>
            <a:endParaRPr sz="3200"/>
          </a:p>
        </p:txBody>
      </p:sp>
      <p:cxnSp>
        <p:nvCxnSpPr>
          <p:cNvPr id="919" name="Google Shape;919;p110"/>
          <p:cNvCxnSpPr>
            <a:stCxn id="917" idx="0"/>
            <a:endCxn id="920" idx="2"/>
          </p:cNvCxnSpPr>
          <p:nvPr/>
        </p:nvCxnSpPr>
        <p:spPr>
          <a:xfrm rot="-5400000">
            <a:off x="2805845" y="1914266"/>
            <a:ext cx="414400" cy="221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1" name="Google Shape;921;p110"/>
          <p:cNvCxnSpPr>
            <a:stCxn id="918" idx="0"/>
            <a:endCxn id="920" idx="2"/>
          </p:cNvCxnSpPr>
          <p:nvPr/>
        </p:nvCxnSpPr>
        <p:spPr>
          <a:xfrm rot="5400000" flipH="1">
            <a:off x="4956912" y="1975866"/>
            <a:ext cx="414400" cy="2089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2" name="Google Shape;922;p110"/>
          <p:cNvSpPr/>
          <p:nvPr/>
        </p:nvSpPr>
        <p:spPr>
          <a:xfrm>
            <a:off x="307445" y="38226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3" name="Google Shape;923;p110"/>
          <p:cNvSpPr/>
          <p:nvPr/>
        </p:nvSpPr>
        <p:spPr>
          <a:xfrm>
            <a:off x="4609712" y="38226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4" name="Google Shape;924;p110"/>
          <p:cNvSpPr txBox="1"/>
          <p:nvPr/>
        </p:nvSpPr>
        <p:spPr>
          <a:xfrm>
            <a:off x="7760179" y="1822666"/>
            <a:ext cx="51976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Student[] roster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Student[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3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920" name="Google Shape;920;p110"/>
          <p:cNvSpPr/>
          <p:nvPr/>
        </p:nvSpPr>
        <p:spPr>
          <a:xfrm>
            <a:off x="2520112" y="2218666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33" name="Google Shape;936;p111">
            <a:extLst>
              <a:ext uri="{FF2B5EF4-FFF2-40B4-BE49-F238E27FC236}">
                <a16:creationId xmlns:a16="http://schemas.microsoft.com/office/drawing/2014/main" id="{BB246480-E415-44CE-8850-D1142B371216}"/>
              </a:ext>
            </a:extLst>
          </p:cNvPr>
          <p:cNvSpPr/>
          <p:nvPr/>
        </p:nvSpPr>
        <p:spPr>
          <a:xfrm>
            <a:off x="12893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937;p111">
            <a:extLst>
              <a:ext uri="{FF2B5EF4-FFF2-40B4-BE49-F238E27FC236}">
                <a16:creationId xmlns:a16="http://schemas.microsoft.com/office/drawing/2014/main" id="{48472B37-C36A-48CB-BEC0-E4E45914346E}"/>
              </a:ext>
            </a:extLst>
          </p:cNvPr>
          <p:cNvSpPr/>
          <p:nvPr/>
        </p:nvSpPr>
        <p:spPr>
          <a:xfrm>
            <a:off x="17859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938;p111">
            <a:extLst>
              <a:ext uri="{FF2B5EF4-FFF2-40B4-BE49-F238E27FC236}">
                <a16:creationId xmlns:a16="http://schemas.microsoft.com/office/drawing/2014/main" id="{F04EB1B9-2C6C-4B66-998E-1A933C1BE299}"/>
              </a:ext>
            </a:extLst>
          </p:cNvPr>
          <p:cNvSpPr/>
          <p:nvPr/>
        </p:nvSpPr>
        <p:spPr>
          <a:xfrm>
            <a:off x="23107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939;p111">
            <a:extLst>
              <a:ext uri="{FF2B5EF4-FFF2-40B4-BE49-F238E27FC236}">
                <a16:creationId xmlns:a16="http://schemas.microsoft.com/office/drawing/2014/main" id="{2A34FA2D-25B4-45F7-8196-EF86239B601D}"/>
              </a:ext>
            </a:extLst>
          </p:cNvPr>
          <p:cNvSpPr/>
          <p:nvPr/>
        </p:nvSpPr>
        <p:spPr>
          <a:xfrm>
            <a:off x="28355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940;p111">
            <a:extLst>
              <a:ext uri="{FF2B5EF4-FFF2-40B4-BE49-F238E27FC236}">
                <a16:creationId xmlns:a16="http://schemas.microsoft.com/office/drawing/2014/main" id="{47971930-0A2B-43A5-BF13-DA9AAE39C13C}"/>
              </a:ext>
            </a:extLst>
          </p:cNvPr>
          <p:cNvSpPr/>
          <p:nvPr/>
        </p:nvSpPr>
        <p:spPr>
          <a:xfrm>
            <a:off x="33321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941;p111">
            <a:extLst>
              <a:ext uri="{FF2B5EF4-FFF2-40B4-BE49-F238E27FC236}">
                <a16:creationId xmlns:a16="http://schemas.microsoft.com/office/drawing/2014/main" id="{5D7E2D66-C9BD-4476-B7E6-DBFA0BCCD39B}"/>
              </a:ext>
            </a:extLst>
          </p:cNvPr>
          <p:cNvSpPr/>
          <p:nvPr/>
        </p:nvSpPr>
        <p:spPr>
          <a:xfrm>
            <a:off x="38569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942;p111">
            <a:extLst>
              <a:ext uri="{FF2B5EF4-FFF2-40B4-BE49-F238E27FC236}">
                <a16:creationId xmlns:a16="http://schemas.microsoft.com/office/drawing/2014/main" id="{03123A68-FFFF-4649-A25D-60C970543169}"/>
              </a:ext>
            </a:extLst>
          </p:cNvPr>
          <p:cNvSpPr/>
          <p:nvPr/>
        </p:nvSpPr>
        <p:spPr>
          <a:xfrm>
            <a:off x="43817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943;p111">
            <a:extLst>
              <a:ext uri="{FF2B5EF4-FFF2-40B4-BE49-F238E27FC236}">
                <a16:creationId xmlns:a16="http://schemas.microsoft.com/office/drawing/2014/main" id="{B44C2E12-D428-44F9-86D8-FBC1189D6D8B}"/>
              </a:ext>
            </a:extLst>
          </p:cNvPr>
          <p:cNvSpPr/>
          <p:nvPr/>
        </p:nvSpPr>
        <p:spPr>
          <a:xfrm>
            <a:off x="48782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944;p111">
            <a:extLst>
              <a:ext uri="{FF2B5EF4-FFF2-40B4-BE49-F238E27FC236}">
                <a16:creationId xmlns:a16="http://schemas.microsoft.com/office/drawing/2014/main" id="{D43C0C3D-7715-4D6E-AD8A-20F18A891156}"/>
              </a:ext>
            </a:extLst>
          </p:cNvPr>
          <p:cNvSpPr/>
          <p:nvPr/>
        </p:nvSpPr>
        <p:spPr>
          <a:xfrm>
            <a:off x="54030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945;p111">
            <a:extLst>
              <a:ext uri="{FF2B5EF4-FFF2-40B4-BE49-F238E27FC236}">
                <a16:creationId xmlns:a16="http://schemas.microsoft.com/office/drawing/2014/main" id="{6C64DE0E-3488-48B3-9859-856A812688BF}"/>
              </a:ext>
            </a:extLst>
          </p:cNvPr>
          <p:cNvSpPr/>
          <p:nvPr/>
        </p:nvSpPr>
        <p:spPr>
          <a:xfrm>
            <a:off x="59278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946;p111">
            <a:extLst>
              <a:ext uri="{FF2B5EF4-FFF2-40B4-BE49-F238E27FC236}">
                <a16:creationId xmlns:a16="http://schemas.microsoft.com/office/drawing/2014/main" id="{310E4579-64E6-45AC-95A4-8218B338C653}"/>
              </a:ext>
            </a:extLst>
          </p:cNvPr>
          <p:cNvSpPr/>
          <p:nvPr/>
        </p:nvSpPr>
        <p:spPr>
          <a:xfrm>
            <a:off x="449145" y="5774689"/>
            <a:ext cx="731600" cy="78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UG</a:t>
            </a:r>
            <a:endParaRPr sz="2400"/>
          </a:p>
        </p:txBody>
      </p:sp>
      <p:sp>
        <p:nvSpPr>
          <p:cNvPr id="44" name="Google Shape;947;p111">
            <a:extLst>
              <a:ext uri="{FF2B5EF4-FFF2-40B4-BE49-F238E27FC236}">
                <a16:creationId xmlns:a16="http://schemas.microsoft.com/office/drawing/2014/main" id="{D36FF0F1-258E-47E8-AE01-9E9213842332}"/>
              </a:ext>
            </a:extLst>
          </p:cNvPr>
          <p:cNvSpPr/>
          <p:nvPr/>
        </p:nvSpPr>
        <p:spPr>
          <a:xfrm>
            <a:off x="2422478" y="5774689"/>
            <a:ext cx="731600" cy="78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UG</a:t>
            </a:r>
            <a:endParaRPr sz="2400"/>
          </a:p>
        </p:txBody>
      </p:sp>
      <p:sp>
        <p:nvSpPr>
          <p:cNvPr id="45" name="Google Shape;948;p111">
            <a:extLst>
              <a:ext uri="{FF2B5EF4-FFF2-40B4-BE49-F238E27FC236}">
                <a16:creationId xmlns:a16="http://schemas.microsoft.com/office/drawing/2014/main" id="{104E543E-0B57-4D0C-AFCE-010D265F5485}"/>
              </a:ext>
            </a:extLst>
          </p:cNvPr>
          <p:cNvSpPr/>
          <p:nvPr/>
        </p:nvSpPr>
        <p:spPr>
          <a:xfrm>
            <a:off x="1435812" y="5774689"/>
            <a:ext cx="731600" cy="787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G</a:t>
            </a:r>
            <a:endParaRPr sz="2400"/>
          </a:p>
        </p:txBody>
      </p:sp>
      <p:sp>
        <p:nvSpPr>
          <p:cNvPr id="46" name="Google Shape;949;p111">
            <a:extLst>
              <a:ext uri="{FF2B5EF4-FFF2-40B4-BE49-F238E27FC236}">
                <a16:creationId xmlns:a16="http://schemas.microsoft.com/office/drawing/2014/main" id="{8D702C2C-0D15-4505-9FD6-83F014573195}"/>
              </a:ext>
            </a:extLst>
          </p:cNvPr>
          <p:cNvSpPr/>
          <p:nvPr/>
        </p:nvSpPr>
        <p:spPr>
          <a:xfrm>
            <a:off x="3409145" y="5774689"/>
            <a:ext cx="731600" cy="787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G</a:t>
            </a:r>
            <a:endParaRPr sz="2400"/>
          </a:p>
        </p:txBody>
      </p:sp>
      <p:cxnSp>
        <p:nvCxnSpPr>
          <p:cNvPr id="47" name="Google Shape;950;p111">
            <a:extLst>
              <a:ext uri="{FF2B5EF4-FFF2-40B4-BE49-F238E27FC236}">
                <a16:creationId xmlns:a16="http://schemas.microsoft.com/office/drawing/2014/main" id="{DFD073C9-770B-4A14-A8D0-9964FBCF8CC5}"/>
              </a:ext>
            </a:extLst>
          </p:cNvPr>
          <p:cNvCxnSpPr>
            <a:endCxn id="43" idx="0"/>
          </p:cNvCxnSpPr>
          <p:nvPr/>
        </p:nvCxnSpPr>
        <p:spPr>
          <a:xfrm flipH="1">
            <a:off x="814945" y="5195089"/>
            <a:ext cx="764400" cy="57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" name="Google Shape;951;p111">
            <a:extLst>
              <a:ext uri="{FF2B5EF4-FFF2-40B4-BE49-F238E27FC236}">
                <a16:creationId xmlns:a16="http://schemas.microsoft.com/office/drawing/2014/main" id="{FCD637B2-6757-4407-A5D6-DBCB0BFCEE86}"/>
              </a:ext>
            </a:extLst>
          </p:cNvPr>
          <p:cNvCxnSpPr>
            <a:endCxn id="45" idx="0"/>
          </p:cNvCxnSpPr>
          <p:nvPr/>
        </p:nvCxnSpPr>
        <p:spPr>
          <a:xfrm flipH="1">
            <a:off x="1801612" y="5184289"/>
            <a:ext cx="249600" cy="590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952;p111">
            <a:extLst>
              <a:ext uri="{FF2B5EF4-FFF2-40B4-BE49-F238E27FC236}">
                <a16:creationId xmlns:a16="http://schemas.microsoft.com/office/drawing/2014/main" id="{CD0BDF95-B75E-4943-A4B8-BF37FA31DD4F}"/>
              </a:ext>
            </a:extLst>
          </p:cNvPr>
          <p:cNvCxnSpPr>
            <a:endCxn id="44" idx="0"/>
          </p:cNvCxnSpPr>
          <p:nvPr/>
        </p:nvCxnSpPr>
        <p:spPr>
          <a:xfrm>
            <a:off x="2555878" y="5119889"/>
            <a:ext cx="232400" cy="65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953;p111">
            <a:extLst>
              <a:ext uri="{FF2B5EF4-FFF2-40B4-BE49-F238E27FC236}">
                <a16:creationId xmlns:a16="http://schemas.microsoft.com/office/drawing/2014/main" id="{A589FEAE-A1F2-47D4-9035-3602BBDEC52A}"/>
              </a:ext>
            </a:extLst>
          </p:cNvPr>
          <p:cNvCxnSpPr>
            <a:endCxn id="46" idx="0"/>
          </p:cNvCxnSpPr>
          <p:nvPr/>
        </p:nvCxnSpPr>
        <p:spPr>
          <a:xfrm>
            <a:off x="3092545" y="5141489"/>
            <a:ext cx="682400" cy="633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" name="Google Shape;954;p111">
            <a:extLst>
              <a:ext uri="{FF2B5EF4-FFF2-40B4-BE49-F238E27FC236}">
                <a16:creationId xmlns:a16="http://schemas.microsoft.com/office/drawing/2014/main" id="{59D3B518-5256-4BDE-8597-254AA4FCEA17}"/>
              </a:ext>
            </a:extLst>
          </p:cNvPr>
          <p:cNvSpPr txBox="1"/>
          <p:nvPr/>
        </p:nvSpPr>
        <p:spPr>
          <a:xfrm>
            <a:off x="1371578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955;p111">
            <a:extLst>
              <a:ext uri="{FF2B5EF4-FFF2-40B4-BE49-F238E27FC236}">
                <a16:creationId xmlns:a16="http://schemas.microsoft.com/office/drawing/2014/main" id="{A0A904B0-5AE0-4BAE-8ACE-EA37F4A026D9}"/>
              </a:ext>
            </a:extLst>
          </p:cNvPr>
          <p:cNvSpPr txBox="1"/>
          <p:nvPr/>
        </p:nvSpPr>
        <p:spPr>
          <a:xfrm>
            <a:off x="1882262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" name="Google Shape;956;p111">
            <a:extLst>
              <a:ext uri="{FF2B5EF4-FFF2-40B4-BE49-F238E27FC236}">
                <a16:creationId xmlns:a16="http://schemas.microsoft.com/office/drawing/2014/main" id="{77808B49-FC5D-49B5-93A7-8E4017946A94}"/>
              </a:ext>
            </a:extLst>
          </p:cNvPr>
          <p:cNvSpPr txBox="1"/>
          <p:nvPr/>
        </p:nvSpPr>
        <p:spPr>
          <a:xfrm>
            <a:off x="2392962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" name="Google Shape;957;p111">
            <a:extLst>
              <a:ext uri="{FF2B5EF4-FFF2-40B4-BE49-F238E27FC236}">
                <a16:creationId xmlns:a16="http://schemas.microsoft.com/office/drawing/2014/main" id="{FDDE17DA-1B4F-4C43-80F2-BB6146F1CE5E}"/>
              </a:ext>
            </a:extLst>
          </p:cNvPr>
          <p:cNvSpPr txBox="1"/>
          <p:nvPr/>
        </p:nvSpPr>
        <p:spPr>
          <a:xfrm>
            <a:off x="2903678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973969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Dynamic Dispatch</a:t>
            </a:r>
            <a:endParaRPr dirty="0"/>
          </a:p>
        </p:txBody>
      </p:sp>
      <p:sp>
        <p:nvSpPr>
          <p:cNvPr id="915" name="Google Shape;915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sp>
        <p:nvSpPr>
          <p:cNvPr id="916" name="Google Shape;916;p110"/>
          <p:cNvSpPr/>
          <p:nvPr/>
        </p:nvSpPr>
        <p:spPr>
          <a:xfrm>
            <a:off x="2520112" y="1624033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Student</a:t>
            </a:r>
            <a:endParaRPr sz="3200"/>
          </a:p>
        </p:txBody>
      </p:sp>
      <p:sp>
        <p:nvSpPr>
          <p:cNvPr id="917" name="Google Shape;917;p110"/>
          <p:cNvSpPr/>
          <p:nvPr/>
        </p:nvSpPr>
        <p:spPr>
          <a:xfrm>
            <a:off x="307445" y="32278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Undergraduate</a:t>
            </a:r>
            <a:endParaRPr sz="3200"/>
          </a:p>
        </p:txBody>
      </p:sp>
      <p:sp>
        <p:nvSpPr>
          <p:cNvPr id="918" name="Google Shape;918;p110"/>
          <p:cNvSpPr/>
          <p:nvPr/>
        </p:nvSpPr>
        <p:spPr>
          <a:xfrm>
            <a:off x="4609712" y="32278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Graduate</a:t>
            </a:r>
            <a:endParaRPr sz="3200"/>
          </a:p>
        </p:txBody>
      </p:sp>
      <p:cxnSp>
        <p:nvCxnSpPr>
          <p:cNvPr id="919" name="Google Shape;919;p110"/>
          <p:cNvCxnSpPr>
            <a:stCxn id="917" idx="0"/>
            <a:endCxn id="920" idx="2"/>
          </p:cNvCxnSpPr>
          <p:nvPr/>
        </p:nvCxnSpPr>
        <p:spPr>
          <a:xfrm rot="-5400000">
            <a:off x="2805845" y="1914266"/>
            <a:ext cx="414400" cy="221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1" name="Google Shape;921;p110"/>
          <p:cNvCxnSpPr>
            <a:stCxn id="918" idx="0"/>
            <a:endCxn id="920" idx="2"/>
          </p:cNvCxnSpPr>
          <p:nvPr/>
        </p:nvCxnSpPr>
        <p:spPr>
          <a:xfrm rot="5400000" flipH="1">
            <a:off x="4956912" y="1975866"/>
            <a:ext cx="414400" cy="2089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2" name="Google Shape;922;p110"/>
          <p:cNvSpPr/>
          <p:nvPr/>
        </p:nvSpPr>
        <p:spPr>
          <a:xfrm>
            <a:off x="307445" y="38226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3" name="Google Shape;923;p110"/>
          <p:cNvSpPr/>
          <p:nvPr/>
        </p:nvSpPr>
        <p:spPr>
          <a:xfrm>
            <a:off x="4609712" y="38226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4" name="Google Shape;924;p110"/>
          <p:cNvSpPr txBox="1"/>
          <p:nvPr/>
        </p:nvSpPr>
        <p:spPr>
          <a:xfrm>
            <a:off x="7760179" y="1822666"/>
            <a:ext cx="51976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Student[] roster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Student[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3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</a:p>
          <a:p>
            <a:pPr>
              <a:lnSpc>
                <a:spcPct val="110795"/>
              </a:lnSpc>
            </a:pPr>
            <a:endParaRPr lang="en"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-US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sum = </a:t>
            </a:r>
            <a:r>
              <a:rPr lang="en-US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</a:p>
          <a:p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(Student s : roster)</a:t>
            </a:r>
          </a:p>
          <a:p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sum += 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s.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getGrade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</a:p>
          <a:p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double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avg = sum/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length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</a:p>
        </p:txBody>
      </p:sp>
      <p:sp>
        <p:nvSpPr>
          <p:cNvPr id="920" name="Google Shape;920;p110"/>
          <p:cNvSpPr/>
          <p:nvPr/>
        </p:nvSpPr>
        <p:spPr>
          <a:xfrm>
            <a:off x="2520112" y="2218666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33" name="Google Shape;936;p111">
            <a:extLst>
              <a:ext uri="{FF2B5EF4-FFF2-40B4-BE49-F238E27FC236}">
                <a16:creationId xmlns:a16="http://schemas.microsoft.com/office/drawing/2014/main" id="{BB246480-E415-44CE-8850-D1142B371216}"/>
              </a:ext>
            </a:extLst>
          </p:cNvPr>
          <p:cNvSpPr/>
          <p:nvPr/>
        </p:nvSpPr>
        <p:spPr>
          <a:xfrm>
            <a:off x="12893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937;p111">
            <a:extLst>
              <a:ext uri="{FF2B5EF4-FFF2-40B4-BE49-F238E27FC236}">
                <a16:creationId xmlns:a16="http://schemas.microsoft.com/office/drawing/2014/main" id="{48472B37-C36A-48CB-BEC0-E4E45914346E}"/>
              </a:ext>
            </a:extLst>
          </p:cNvPr>
          <p:cNvSpPr/>
          <p:nvPr/>
        </p:nvSpPr>
        <p:spPr>
          <a:xfrm>
            <a:off x="17859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938;p111">
            <a:extLst>
              <a:ext uri="{FF2B5EF4-FFF2-40B4-BE49-F238E27FC236}">
                <a16:creationId xmlns:a16="http://schemas.microsoft.com/office/drawing/2014/main" id="{F04EB1B9-2C6C-4B66-998E-1A933C1BE299}"/>
              </a:ext>
            </a:extLst>
          </p:cNvPr>
          <p:cNvSpPr/>
          <p:nvPr/>
        </p:nvSpPr>
        <p:spPr>
          <a:xfrm>
            <a:off x="23107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939;p111">
            <a:extLst>
              <a:ext uri="{FF2B5EF4-FFF2-40B4-BE49-F238E27FC236}">
                <a16:creationId xmlns:a16="http://schemas.microsoft.com/office/drawing/2014/main" id="{2A34FA2D-25B4-45F7-8196-EF86239B601D}"/>
              </a:ext>
            </a:extLst>
          </p:cNvPr>
          <p:cNvSpPr/>
          <p:nvPr/>
        </p:nvSpPr>
        <p:spPr>
          <a:xfrm>
            <a:off x="28355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940;p111">
            <a:extLst>
              <a:ext uri="{FF2B5EF4-FFF2-40B4-BE49-F238E27FC236}">
                <a16:creationId xmlns:a16="http://schemas.microsoft.com/office/drawing/2014/main" id="{47971930-0A2B-43A5-BF13-DA9AAE39C13C}"/>
              </a:ext>
            </a:extLst>
          </p:cNvPr>
          <p:cNvSpPr/>
          <p:nvPr/>
        </p:nvSpPr>
        <p:spPr>
          <a:xfrm>
            <a:off x="33321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941;p111">
            <a:extLst>
              <a:ext uri="{FF2B5EF4-FFF2-40B4-BE49-F238E27FC236}">
                <a16:creationId xmlns:a16="http://schemas.microsoft.com/office/drawing/2014/main" id="{5D7E2D66-C9BD-4476-B7E6-DBFA0BCCD39B}"/>
              </a:ext>
            </a:extLst>
          </p:cNvPr>
          <p:cNvSpPr/>
          <p:nvPr/>
        </p:nvSpPr>
        <p:spPr>
          <a:xfrm>
            <a:off x="38569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942;p111">
            <a:extLst>
              <a:ext uri="{FF2B5EF4-FFF2-40B4-BE49-F238E27FC236}">
                <a16:creationId xmlns:a16="http://schemas.microsoft.com/office/drawing/2014/main" id="{03123A68-FFFF-4649-A25D-60C970543169}"/>
              </a:ext>
            </a:extLst>
          </p:cNvPr>
          <p:cNvSpPr/>
          <p:nvPr/>
        </p:nvSpPr>
        <p:spPr>
          <a:xfrm>
            <a:off x="43817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943;p111">
            <a:extLst>
              <a:ext uri="{FF2B5EF4-FFF2-40B4-BE49-F238E27FC236}">
                <a16:creationId xmlns:a16="http://schemas.microsoft.com/office/drawing/2014/main" id="{B44C2E12-D428-44F9-86D8-FBC1189D6D8B}"/>
              </a:ext>
            </a:extLst>
          </p:cNvPr>
          <p:cNvSpPr/>
          <p:nvPr/>
        </p:nvSpPr>
        <p:spPr>
          <a:xfrm>
            <a:off x="48782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944;p111">
            <a:extLst>
              <a:ext uri="{FF2B5EF4-FFF2-40B4-BE49-F238E27FC236}">
                <a16:creationId xmlns:a16="http://schemas.microsoft.com/office/drawing/2014/main" id="{D43C0C3D-7715-4D6E-AD8A-20F18A891156}"/>
              </a:ext>
            </a:extLst>
          </p:cNvPr>
          <p:cNvSpPr/>
          <p:nvPr/>
        </p:nvSpPr>
        <p:spPr>
          <a:xfrm>
            <a:off x="54030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945;p111">
            <a:extLst>
              <a:ext uri="{FF2B5EF4-FFF2-40B4-BE49-F238E27FC236}">
                <a16:creationId xmlns:a16="http://schemas.microsoft.com/office/drawing/2014/main" id="{6C64DE0E-3488-48B3-9859-856A812688BF}"/>
              </a:ext>
            </a:extLst>
          </p:cNvPr>
          <p:cNvSpPr/>
          <p:nvPr/>
        </p:nvSpPr>
        <p:spPr>
          <a:xfrm>
            <a:off x="59278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946;p111">
            <a:extLst>
              <a:ext uri="{FF2B5EF4-FFF2-40B4-BE49-F238E27FC236}">
                <a16:creationId xmlns:a16="http://schemas.microsoft.com/office/drawing/2014/main" id="{310E4579-64E6-45AC-95A4-8218B338C653}"/>
              </a:ext>
            </a:extLst>
          </p:cNvPr>
          <p:cNvSpPr/>
          <p:nvPr/>
        </p:nvSpPr>
        <p:spPr>
          <a:xfrm>
            <a:off x="449145" y="5774689"/>
            <a:ext cx="731600" cy="78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UG</a:t>
            </a:r>
            <a:endParaRPr sz="2400"/>
          </a:p>
        </p:txBody>
      </p:sp>
      <p:sp>
        <p:nvSpPr>
          <p:cNvPr id="44" name="Google Shape;947;p111">
            <a:extLst>
              <a:ext uri="{FF2B5EF4-FFF2-40B4-BE49-F238E27FC236}">
                <a16:creationId xmlns:a16="http://schemas.microsoft.com/office/drawing/2014/main" id="{D36FF0F1-258E-47E8-AE01-9E9213842332}"/>
              </a:ext>
            </a:extLst>
          </p:cNvPr>
          <p:cNvSpPr/>
          <p:nvPr/>
        </p:nvSpPr>
        <p:spPr>
          <a:xfrm>
            <a:off x="2422478" y="5774689"/>
            <a:ext cx="731600" cy="78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UG</a:t>
            </a:r>
            <a:endParaRPr sz="2400"/>
          </a:p>
        </p:txBody>
      </p:sp>
      <p:sp>
        <p:nvSpPr>
          <p:cNvPr id="45" name="Google Shape;948;p111">
            <a:extLst>
              <a:ext uri="{FF2B5EF4-FFF2-40B4-BE49-F238E27FC236}">
                <a16:creationId xmlns:a16="http://schemas.microsoft.com/office/drawing/2014/main" id="{104E543E-0B57-4D0C-AFCE-010D265F5485}"/>
              </a:ext>
            </a:extLst>
          </p:cNvPr>
          <p:cNvSpPr/>
          <p:nvPr/>
        </p:nvSpPr>
        <p:spPr>
          <a:xfrm>
            <a:off x="1435812" y="5774689"/>
            <a:ext cx="731600" cy="787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G</a:t>
            </a:r>
            <a:endParaRPr sz="2400"/>
          </a:p>
        </p:txBody>
      </p:sp>
      <p:sp>
        <p:nvSpPr>
          <p:cNvPr id="46" name="Google Shape;949;p111">
            <a:extLst>
              <a:ext uri="{FF2B5EF4-FFF2-40B4-BE49-F238E27FC236}">
                <a16:creationId xmlns:a16="http://schemas.microsoft.com/office/drawing/2014/main" id="{8D702C2C-0D15-4505-9FD6-83F014573195}"/>
              </a:ext>
            </a:extLst>
          </p:cNvPr>
          <p:cNvSpPr/>
          <p:nvPr/>
        </p:nvSpPr>
        <p:spPr>
          <a:xfrm>
            <a:off x="3409145" y="5774689"/>
            <a:ext cx="731600" cy="787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G</a:t>
            </a:r>
            <a:endParaRPr sz="2400"/>
          </a:p>
        </p:txBody>
      </p:sp>
      <p:cxnSp>
        <p:nvCxnSpPr>
          <p:cNvPr id="47" name="Google Shape;950;p111">
            <a:extLst>
              <a:ext uri="{FF2B5EF4-FFF2-40B4-BE49-F238E27FC236}">
                <a16:creationId xmlns:a16="http://schemas.microsoft.com/office/drawing/2014/main" id="{DFD073C9-770B-4A14-A8D0-9964FBCF8CC5}"/>
              </a:ext>
            </a:extLst>
          </p:cNvPr>
          <p:cNvCxnSpPr>
            <a:endCxn id="43" idx="0"/>
          </p:cNvCxnSpPr>
          <p:nvPr/>
        </p:nvCxnSpPr>
        <p:spPr>
          <a:xfrm flipH="1">
            <a:off x="814945" y="5195089"/>
            <a:ext cx="764400" cy="57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" name="Google Shape;951;p111">
            <a:extLst>
              <a:ext uri="{FF2B5EF4-FFF2-40B4-BE49-F238E27FC236}">
                <a16:creationId xmlns:a16="http://schemas.microsoft.com/office/drawing/2014/main" id="{FCD637B2-6757-4407-A5D6-DBCB0BFCEE86}"/>
              </a:ext>
            </a:extLst>
          </p:cNvPr>
          <p:cNvCxnSpPr>
            <a:endCxn id="45" idx="0"/>
          </p:cNvCxnSpPr>
          <p:nvPr/>
        </p:nvCxnSpPr>
        <p:spPr>
          <a:xfrm flipH="1">
            <a:off x="1801612" y="5184289"/>
            <a:ext cx="249600" cy="590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952;p111">
            <a:extLst>
              <a:ext uri="{FF2B5EF4-FFF2-40B4-BE49-F238E27FC236}">
                <a16:creationId xmlns:a16="http://schemas.microsoft.com/office/drawing/2014/main" id="{CD0BDF95-B75E-4943-A4B8-BF37FA31DD4F}"/>
              </a:ext>
            </a:extLst>
          </p:cNvPr>
          <p:cNvCxnSpPr>
            <a:endCxn id="44" idx="0"/>
          </p:cNvCxnSpPr>
          <p:nvPr/>
        </p:nvCxnSpPr>
        <p:spPr>
          <a:xfrm>
            <a:off x="2555878" y="5119889"/>
            <a:ext cx="232400" cy="65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953;p111">
            <a:extLst>
              <a:ext uri="{FF2B5EF4-FFF2-40B4-BE49-F238E27FC236}">
                <a16:creationId xmlns:a16="http://schemas.microsoft.com/office/drawing/2014/main" id="{A589FEAE-A1F2-47D4-9035-3602BBDEC52A}"/>
              </a:ext>
            </a:extLst>
          </p:cNvPr>
          <p:cNvCxnSpPr>
            <a:endCxn id="46" idx="0"/>
          </p:cNvCxnSpPr>
          <p:nvPr/>
        </p:nvCxnSpPr>
        <p:spPr>
          <a:xfrm>
            <a:off x="3092545" y="5141489"/>
            <a:ext cx="682400" cy="633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" name="Google Shape;954;p111">
            <a:extLst>
              <a:ext uri="{FF2B5EF4-FFF2-40B4-BE49-F238E27FC236}">
                <a16:creationId xmlns:a16="http://schemas.microsoft.com/office/drawing/2014/main" id="{59D3B518-5256-4BDE-8597-254AA4FCEA17}"/>
              </a:ext>
            </a:extLst>
          </p:cNvPr>
          <p:cNvSpPr txBox="1"/>
          <p:nvPr/>
        </p:nvSpPr>
        <p:spPr>
          <a:xfrm>
            <a:off x="1371578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955;p111">
            <a:extLst>
              <a:ext uri="{FF2B5EF4-FFF2-40B4-BE49-F238E27FC236}">
                <a16:creationId xmlns:a16="http://schemas.microsoft.com/office/drawing/2014/main" id="{A0A904B0-5AE0-4BAE-8ACE-EA37F4A026D9}"/>
              </a:ext>
            </a:extLst>
          </p:cNvPr>
          <p:cNvSpPr txBox="1"/>
          <p:nvPr/>
        </p:nvSpPr>
        <p:spPr>
          <a:xfrm>
            <a:off x="1882262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" name="Google Shape;956;p111">
            <a:extLst>
              <a:ext uri="{FF2B5EF4-FFF2-40B4-BE49-F238E27FC236}">
                <a16:creationId xmlns:a16="http://schemas.microsoft.com/office/drawing/2014/main" id="{77808B49-FC5D-49B5-93A7-8E4017946A94}"/>
              </a:ext>
            </a:extLst>
          </p:cNvPr>
          <p:cNvSpPr txBox="1"/>
          <p:nvPr/>
        </p:nvSpPr>
        <p:spPr>
          <a:xfrm>
            <a:off x="2392962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" name="Google Shape;957;p111">
            <a:extLst>
              <a:ext uri="{FF2B5EF4-FFF2-40B4-BE49-F238E27FC236}">
                <a16:creationId xmlns:a16="http://schemas.microsoft.com/office/drawing/2014/main" id="{FDDE17DA-1B4F-4C43-80F2-BB6146F1CE5E}"/>
              </a:ext>
            </a:extLst>
          </p:cNvPr>
          <p:cNvSpPr txBox="1"/>
          <p:nvPr/>
        </p:nvSpPr>
        <p:spPr>
          <a:xfrm>
            <a:off x="2903678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875544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Dynamic Dispatch</a:t>
            </a:r>
            <a:endParaRPr dirty="0"/>
          </a:p>
        </p:txBody>
      </p:sp>
      <p:sp>
        <p:nvSpPr>
          <p:cNvPr id="915" name="Google Shape;915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  <p:sp>
        <p:nvSpPr>
          <p:cNvPr id="916" name="Google Shape;916;p110"/>
          <p:cNvSpPr/>
          <p:nvPr/>
        </p:nvSpPr>
        <p:spPr>
          <a:xfrm>
            <a:off x="2520112" y="1624033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Student</a:t>
            </a:r>
            <a:endParaRPr sz="3200"/>
          </a:p>
        </p:txBody>
      </p:sp>
      <p:sp>
        <p:nvSpPr>
          <p:cNvPr id="917" name="Google Shape;917;p110"/>
          <p:cNvSpPr/>
          <p:nvPr/>
        </p:nvSpPr>
        <p:spPr>
          <a:xfrm>
            <a:off x="307445" y="32278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Undergraduate</a:t>
            </a:r>
            <a:endParaRPr sz="3200"/>
          </a:p>
        </p:txBody>
      </p:sp>
      <p:sp>
        <p:nvSpPr>
          <p:cNvPr id="918" name="Google Shape;918;p110"/>
          <p:cNvSpPr/>
          <p:nvPr/>
        </p:nvSpPr>
        <p:spPr>
          <a:xfrm>
            <a:off x="4609712" y="32278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Graduate</a:t>
            </a:r>
            <a:endParaRPr sz="3200"/>
          </a:p>
        </p:txBody>
      </p:sp>
      <p:cxnSp>
        <p:nvCxnSpPr>
          <p:cNvPr id="919" name="Google Shape;919;p110"/>
          <p:cNvCxnSpPr>
            <a:stCxn id="917" idx="0"/>
            <a:endCxn id="920" idx="2"/>
          </p:cNvCxnSpPr>
          <p:nvPr/>
        </p:nvCxnSpPr>
        <p:spPr>
          <a:xfrm rot="-5400000">
            <a:off x="2805845" y="1914266"/>
            <a:ext cx="414400" cy="221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1" name="Google Shape;921;p110"/>
          <p:cNvCxnSpPr>
            <a:stCxn id="918" idx="0"/>
            <a:endCxn id="920" idx="2"/>
          </p:cNvCxnSpPr>
          <p:nvPr/>
        </p:nvCxnSpPr>
        <p:spPr>
          <a:xfrm rot="5400000" flipH="1">
            <a:off x="4956912" y="1975866"/>
            <a:ext cx="414400" cy="2089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2" name="Google Shape;922;p110"/>
          <p:cNvSpPr/>
          <p:nvPr/>
        </p:nvSpPr>
        <p:spPr>
          <a:xfrm>
            <a:off x="307445" y="38226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3" name="Google Shape;923;p110"/>
          <p:cNvSpPr/>
          <p:nvPr/>
        </p:nvSpPr>
        <p:spPr>
          <a:xfrm>
            <a:off x="4609712" y="38226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4" name="Google Shape;924;p110"/>
          <p:cNvSpPr txBox="1"/>
          <p:nvPr/>
        </p:nvSpPr>
        <p:spPr>
          <a:xfrm>
            <a:off x="7760179" y="1822666"/>
            <a:ext cx="51976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Student[] roster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Student[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3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</a:p>
          <a:p>
            <a:pPr>
              <a:lnSpc>
                <a:spcPct val="110795"/>
              </a:lnSpc>
            </a:pPr>
            <a:endParaRPr lang="en"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-US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sum = </a:t>
            </a:r>
            <a:r>
              <a:rPr lang="en-US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</a:p>
          <a:p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(Student s : roster)</a:t>
            </a:r>
          </a:p>
          <a:p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sum += 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s.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getGrade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</a:p>
          <a:p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double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avg = sum/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length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</a:p>
        </p:txBody>
      </p:sp>
      <p:sp>
        <p:nvSpPr>
          <p:cNvPr id="920" name="Google Shape;920;p110"/>
          <p:cNvSpPr/>
          <p:nvPr/>
        </p:nvSpPr>
        <p:spPr>
          <a:xfrm>
            <a:off x="2520112" y="2218666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33" name="Google Shape;936;p111">
            <a:extLst>
              <a:ext uri="{FF2B5EF4-FFF2-40B4-BE49-F238E27FC236}">
                <a16:creationId xmlns:a16="http://schemas.microsoft.com/office/drawing/2014/main" id="{BB246480-E415-44CE-8850-D1142B371216}"/>
              </a:ext>
            </a:extLst>
          </p:cNvPr>
          <p:cNvSpPr/>
          <p:nvPr/>
        </p:nvSpPr>
        <p:spPr>
          <a:xfrm>
            <a:off x="12893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937;p111">
            <a:extLst>
              <a:ext uri="{FF2B5EF4-FFF2-40B4-BE49-F238E27FC236}">
                <a16:creationId xmlns:a16="http://schemas.microsoft.com/office/drawing/2014/main" id="{48472B37-C36A-48CB-BEC0-E4E45914346E}"/>
              </a:ext>
            </a:extLst>
          </p:cNvPr>
          <p:cNvSpPr/>
          <p:nvPr/>
        </p:nvSpPr>
        <p:spPr>
          <a:xfrm>
            <a:off x="17859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938;p111">
            <a:extLst>
              <a:ext uri="{FF2B5EF4-FFF2-40B4-BE49-F238E27FC236}">
                <a16:creationId xmlns:a16="http://schemas.microsoft.com/office/drawing/2014/main" id="{F04EB1B9-2C6C-4B66-998E-1A933C1BE299}"/>
              </a:ext>
            </a:extLst>
          </p:cNvPr>
          <p:cNvSpPr/>
          <p:nvPr/>
        </p:nvSpPr>
        <p:spPr>
          <a:xfrm>
            <a:off x="23107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939;p111">
            <a:extLst>
              <a:ext uri="{FF2B5EF4-FFF2-40B4-BE49-F238E27FC236}">
                <a16:creationId xmlns:a16="http://schemas.microsoft.com/office/drawing/2014/main" id="{2A34FA2D-25B4-45F7-8196-EF86239B601D}"/>
              </a:ext>
            </a:extLst>
          </p:cNvPr>
          <p:cNvSpPr/>
          <p:nvPr/>
        </p:nvSpPr>
        <p:spPr>
          <a:xfrm>
            <a:off x="28355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940;p111">
            <a:extLst>
              <a:ext uri="{FF2B5EF4-FFF2-40B4-BE49-F238E27FC236}">
                <a16:creationId xmlns:a16="http://schemas.microsoft.com/office/drawing/2014/main" id="{47971930-0A2B-43A5-BF13-DA9AAE39C13C}"/>
              </a:ext>
            </a:extLst>
          </p:cNvPr>
          <p:cNvSpPr/>
          <p:nvPr/>
        </p:nvSpPr>
        <p:spPr>
          <a:xfrm>
            <a:off x="33321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941;p111">
            <a:extLst>
              <a:ext uri="{FF2B5EF4-FFF2-40B4-BE49-F238E27FC236}">
                <a16:creationId xmlns:a16="http://schemas.microsoft.com/office/drawing/2014/main" id="{5D7E2D66-C9BD-4476-B7E6-DBFA0BCCD39B}"/>
              </a:ext>
            </a:extLst>
          </p:cNvPr>
          <p:cNvSpPr/>
          <p:nvPr/>
        </p:nvSpPr>
        <p:spPr>
          <a:xfrm>
            <a:off x="38569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942;p111">
            <a:extLst>
              <a:ext uri="{FF2B5EF4-FFF2-40B4-BE49-F238E27FC236}">
                <a16:creationId xmlns:a16="http://schemas.microsoft.com/office/drawing/2014/main" id="{03123A68-FFFF-4649-A25D-60C970543169}"/>
              </a:ext>
            </a:extLst>
          </p:cNvPr>
          <p:cNvSpPr/>
          <p:nvPr/>
        </p:nvSpPr>
        <p:spPr>
          <a:xfrm>
            <a:off x="43817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943;p111">
            <a:extLst>
              <a:ext uri="{FF2B5EF4-FFF2-40B4-BE49-F238E27FC236}">
                <a16:creationId xmlns:a16="http://schemas.microsoft.com/office/drawing/2014/main" id="{B44C2E12-D428-44F9-86D8-FBC1189D6D8B}"/>
              </a:ext>
            </a:extLst>
          </p:cNvPr>
          <p:cNvSpPr/>
          <p:nvPr/>
        </p:nvSpPr>
        <p:spPr>
          <a:xfrm>
            <a:off x="48782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944;p111">
            <a:extLst>
              <a:ext uri="{FF2B5EF4-FFF2-40B4-BE49-F238E27FC236}">
                <a16:creationId xmlns:a16="http://schemas.microsoft.com/office/drawing/2014/main" id="{D43C0C3D-7715-4D6E-AD8A-20F18A891156}"/>
              </a:ext>
            </a:extLst>
          </p:cNvPr>
          <p:cNvSpPr/>
          <p:nvPr/>
        </p:nvSpPr>
        <p:spPr>
          <a:xfrm>
            <a:off x="54030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945;p111">
            <a:extLst>
              <a:ext uri="{FF2B5EF4-FFF2-40B4-BE49-F238E27FC236}">
                <a16:creationId xmlns:a16="http://schemas.microsoft.com/office/drawing/2014/main" id="{6C64DE0E-3488-48B3-9859-856A812688BF}"/>
              </a:ext>
            </a:extLst>
          </p:cNvPr>
          <p:cNvSpPr/>
          <p:nvPr/>
        </p:nvSpPr>
        <p:spPr>
          <a:xfrm>
            <a:off x="59278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946;p111">
            <a:extLst>
              <a:ext uri="{FF2B5EF4-FFF2-40B4-BE49-F238E27FC236}">
                <a16:creationId xmlns:a16="http://schemas.microsoft.com/office/drawing/2014/main" id="{310E4579-64E6-45AC-95A4-8218B338C653}"/>
              </a:ext>
            </a:extLst>
          </p:cNvPr>
          <p:cNvSpPr/>
          <p:nvPr/>
        </p:nvSpPr>
        <p:spPr>
          <a:xfrm>
            <a:off x="449145" y="5774689"/>
            <a:ext cx="731600" cy="78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UG</a:t>
            </a:r>
            <a:endParaRPr sz="2400"/>
          </a:p>
        </p:txBody>
      </p:sp>
      <p:sp>
        <p:nvSpPr>
          <p:cNvPr id="44" name="Google Shape;947;p111">
            <a:extLst>
              <a:ext uri="{FF2B5EF4-FFF2-40B4-BE49-F238E27FC236}">
                <a16:creationId xmlns:a16="http://schemas.microsoft.com/office/drawing/2014/main" id="{D36FF0F1-258E-47E8-AE01-9E9213842332}"/>
              </a:ext>
            </a:extLst>
          </p:cNvPr>
          <p:cNvSpPr/>
          <p:nvPr/>
        </p:nvSpPr>
        <p:spPr>
          <a:xfrm>
            <a:off x="2422478" y="5774689"/>
            <a:ext cx="731600" cy="78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UG</a:t>
            </a:r>
            <a:endParaRPr sz="2400"/>
          </a:p>
        </p:txBody>
      </p:sp>
      <p:sp>
        <p:nvSpPr>
          <p:cNvPr id="45" name="Google Shape;948;p111">
            <a:extLst>
              <a:ext uri="{FF2B5EF4-FFF2-40B4-BE49-F238E27FC236}">
                <a16:creationId xmlns:a16="http://schemas.microsoft.com/office/drawing/2014/main" id="{104E543E-0B57-4D0C-AFCE-010D265F5485}"/>
              </a:ext>
            </a:extLst>
          </p:cNvPr>
          <p:cNvSpPr/>
          <p:nvPr/>
        </p:nvSpPr>
        <p:spPr>
          <a:xfrm>
            <a:off x="1435812" y="5774689"/>
            <a:ext cx="731600" cy="787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G</a:t>
            </a:r>
            <a:endParaRPr sz="2400"/>
          </a:p>
        </p:txBody>
      </p:sp>
      <p:sp>
        <p:nvSpPr>
          <p:cNvPr id="46" name="Google Shape;949;p111">
            <a:extLst>
              <a:ext uri="{FF2B5EF4-FFF2-40B4-BE49-F238E27FC236}">
                <a16:creationId xmlns:a16="http://schemas.microsoft.com/office/drawing/2014/main" id="{8D702C2C-0D15-4505-9FD6-83F014573195}"/>
              </a:ext>
            </a:extLst>
          </p:cNvPr>
          <p:cNvSpPr/>
          <p:nvPr/>
        </p:nvSpPr>
        <p:spPr>
          <a:xfrm>
            <a:off x="3409145" y="5774689"/>
            <a:ext cx="731600" cy="787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G</a:t>
            </a:r>
            <a:endParaRPr sz="2400"/>
          </a:p>
        </p:txBody>
      </p:sp>
      <p:cxnSp>
        <p:nvCxnSpPr>
          <p:cNvPr id="47" name="Google Shape;950;p111">
            <a:extLst>
              <a:ext uri="{FF2B5EF4-FFF2-40B4-BE49-F238E27FC236}">
                <a16:creationId xmlns:a16="http://schemas.microsoft.com/office/drawing/2014/main" id="{DFD073C9-770B-4A14-A8D0-9964FBCF8CC5}"/>
              </a:ext>
            </a:extLst>
          </p:cNvPr>
          <p:cNvCxnSpPr>
            <a:endCxn id="43" idx="0"/>
          </p:cNvCxnSpPr>
          <p:nvPr/>
        </p:nvCxnSpPr>
        <p:spPr>
          <a:xfrm flipH="1">
            <a:off x="814945" y="5195089"/>
            <a:ext cx="764400" cy="57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" name="Google Shape;951;p111">
            <a:extLst>
              <a:ext uri="{FF2B5EF4-FFF2-40B4-BE49-F238E27FC236}">
                <a16:creationId xmlns:a16="http://schemas.microsoft.com/office/drawing/2014/main" id="{FCD637B2-6757-4407-A5D6-DBCB0BFCEE86}"/>
              </a:ext>
            </a:extLst>
          </p:cNvPr>
          <p:cNvCxnSpPr>
            <a:endCxn id="45" idx="0"/>
          </p:cNvCxnSpPr>
          <p:nvPr/>
        </p:nvCxnSpPr>
        <p:spPr>
          <a:xfrm flipH="1">
            <a:off x="1801612" y="5184289"/>
            <a:ext cx="249600" cy="590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952;p111">
            <a:extLst>
              <a:ext uri="{FF2B5EF4-FFF2-40B4-BE49-F238E27FC236}">
                <a16:creationId xmlns:a16="http://schemas.microsoft.com/office/drawing/2014/main" id="{CD0BDF95-B75E-4943-A4B8-BF37FA31DD4F}"/>
              </a:ext>
            </a:extLst>
          </p:cNvPr>
          <p:cNvCxnSpPr>
            <a:endCxn id="44" idx="0"/>
          </p:cNvCxnSpPr>
          <p:nvPr/>
        </p:nvCxnSpPr>
        <p:spPr>
          <a:xfrm>
            <a:off x="2555878" y="5119889"/>
            <a:ext cx="232400" cy="65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953;p111">
            <a:extLst>
              <a:ext uri="{FF2B5EF4-FFF2-40B4-BE49-F238E27FC236}">
                <a16:creationId xmlns:a16="http://schemas.microsoft.com/office/drawing/2014/main" id="{A589FEAE-A1F2-47D4-9035-3602BBDEC52A}"/>
              </a:ext>
            </a:extLst>
          </p:cNvPr>
          <p:cNvCxnSpPr>
            <a:endCxn id="46" idx="0"/>
          </p:cNvCxnSpPr>
          <p:nvPr/>
        </p:nvCxnSpPr>
        <p:spPr>
          <a:xfrm>
            <a:off x="3092545" y="5141489"/>
            <a:ext cx="682400" cy="633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" name="Google Shape;954;p111">
            <a:extLst>
              <a:ext uri="{FF2B5EF4-FFF2-40B4-BE49-F238E27FC236}">
                <a16:creationId xmlns:a16="http://schemas.microsoft.com/office/drawing/2014/main" id="{59D3B518-5256-4BDE-8597-254AA4FCEA17}"/>
              </a:ext>
            </a:extLst>
          </p:cNvPr>
          <p:cNvSpPr txBox="1"/>
          <p:nvPr/>
        </p:nvSpPr>
        <p:spPr>
          <a:xfrm>
            <a:off x="1371578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955;p111">
            <a:extLst>
              <a:ext uri="{FF2B5EF4-FFF2-40B4-BE49-F238E27FC236}">
                <a16:creationId xmlns:a16="http://schemas.microsoft.com/office/drawing/2014/main" id="{A0A904B0-5AE0-4BAE-8ACE-EA37F4A026D9}"/>
              </a:ext>
            </a:extLst>
          </p:cNvPr>
          <p:cNvSpPr txBox="1"/>
          <p:nvPr/>
        </p:nvSpPr>
        <p:spPr>
          <a:xfrm>
            <a:off x="1882262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" name="Google Shape;956;p111">
            <a:extLst>
              <a:ext uri="{FF2B5EF4-FFF2-40B4-BE49-F238E27FC236}">
                <a16:creationId xmlns:a16="http://schemas.microsoft.com/office/drawing/2014/main" id="{77808B49-FC5D-49B5-93A7-8E4017946A94}"/>
              </a:ext>
            </a:extLst>
          </p:cNvPr>
          <p:cNvSpPr txBox="1"/>
          <p:nvPr/>
        </p:nvSpPr>
        <p:spPr>
          <a:xfrm>
            <a:off x="2392962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" name="Google Shape;957;p111">
            <a:extLst>
              <a:ext uri="{FF2B5EF4-FFF2-40B4-BE49-F238E27FC236}">
                <a16:creationId xmlns:a16="http://schemas.microsoft.com/office/drawing/2014/main" id="{FDDE17DA-1B4F-4C43-80F2-BB6146F1CE5E}"/>
              </a:ext>
            </a:extLst>
          </p:cNvPr>
          <p:cNvSpPr txBox="1"/>
          <p:nvPr/>
        </p:nvSpPr>
        <p:spPr>
          <a:xfrm>
            <a:off x="2903678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B29605-A3A4-4B79-B459-341FCEE1D2EE}"/>
              </a:ext>
            </a:extLst>
          </p:cNvPr>
          <p:cNvSpPr/>
          <p:nvPr/>
        </p:nvSpPr>
        <p:spPr>
          <a:xfrm>
            <a:off x="7860890" y="1822666"/>
            <a:ext cx="4267199" cy="1952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Which gets called?</a:t>
            </a:r>
          </a:p>
          <a:p>
            <a:endParaRPr lang="en-GB" sz="1800" dirty="0">
              <a:solidFill>
                <a:sysClr val="windowText" lastClr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 err="1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Student.getGrade</a:t>
            </a:r>
            <a:endParaRPr lang="en-GB" sz="1800" dirty="0">
              <a:solidFill>
                <a:sysClr val="windowText" lastClr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 err="1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UG.getGrade</a:t>
            </a:r>
            <a:endParaRPr lang="en-GB" sz="1800" dirty="0">
              <a:solidFill>
                <a:sysClr val="windowText" lastClr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 err="1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G.getGrade</a:t>
            </a:r>
            <a:endParaRPr lang="en-GB" sz="1800" dirty="0">
              <a:solidFill>
                <a:sysClr val="windowText" lastClr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It depends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864A79-7C48-6565-5272-E9076D42D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12651" y="5417720"/>
            <a:ext cx="1269564" cy="12695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20225B-593C-7B19-8400-05D6AF2B061B}"/>
                  </a:ext>
                </a:extLst>
              </p14:cNvPr>
              <p14:cNvContentPartPr/>
              <p14:nvPr/>
            </p14:nvContentPartPr>
            <p14:xfrm>
              <a:off x="3270240" y="2743200"/>
              <a:ext cx="7163280" cy="202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20225B-593C-7B19-8400-05D6AF2B06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0880" y="2733840"/>
                <a:ext cx="7182000" cy="20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90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4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559A-EA77-452A-9C3E-8458FB7B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FFFC7-D3D8-42E6-B8D3-AD5F58175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dispatch explainer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32E78-98C0-4170-9CB3-3EF07A03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903E12-C75D-41D1-8CBE-130553BEB3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7036" r="31548" b="60013"/>
          <a:stretch/>
        </p:blipFill>
        <p:spPr bwMode="auto">
          <a:xfrm>
            <a:off x="1428368" y="2145043"/>
            <a:ext cx="9617804" cy="2567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Image result for intellij idea logo">
            <a:extLst>
              <a:ext uri="{FF2B5EF4-FFF2-40B4-BE49-F238E27FC236}">
                <a16:creationId xmlns:a16="http://schemas.microsoft.com/office/drawing/2014/main" id="{59A95A50-8E8E-44E1-8BEE-73C6FFAE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61" y="4645137"/>
            <a:ext cx="1679177" cy="167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90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What is an Object?</a:t>
            </a:r>
            <a:endParaRPr/>
          </a:p>
        </p:txBody>
      </p:sp>
      <p:sp>
        <p:nvSpPr>
          <p:cNvPr id="498" name="Google Shape;498;p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400050">
              <a:buSzPts val="2700"/>
            </a:pPr>
            <a:r>
              <a:rPr lang="en" sz="2700" dirty="0"/>
              <a:t>An object is a kind of </a:t>
            </a:r>
            <a:r>
              <a:rPr lang="en" sz="2700" b="1" dirty="0"/>
              <a:t>first-class value</a:t>
            </a:r>
            <a:r>
              <a:rPr lang="en" sz="2700" dirty="0"/>
              <a:t> – it can be stored in a variable, passed as an argument, returned from a function, etc.</a:t>
            </a:r>
          </a:p>
          <a:p>
            <a:pPr indent="-400050">
              <a:buSzPts val="2700"/>
            </a:pPr>
            <a:r>
              <a:rPr lang="en" sz="2700" dirty="0"/>
              <a:t>An object contains both </a:t>
            </a:r>
            <a:r>
              <a:rPr lang="en" sz="2700" b="1" dirty="0"/>
              <a:t>state </a:t>
            </a:r>
            <a:r>
              <a:rPr lang="en" sz="2700" dirty="0"/>
              <a:t>and </a:t>
            </a:r>
            <a:r>
              <a:rPr lang="en" sz="2700" b="1" dirty="0"/>
              <a:t>behavior</a:t>
            </a:r>
            <a:endParaRPr lang="en" sz="2700" dirty="0"/>
          </a:p>
          <a:p>
            <a:pPr indent="-400050">
              <a:buSzPts val="2700"/>
            </a:pPr>
            <a:r>
              <a:rPr lang="en" sz="2700" dirty="0"/>
              <a:t>In a typed language with classes, a class is usually a </a:t>
            </a:r>
            <a:r>
              <a:rPr lang="en" sz="2700" b="1" dirty="0"/>
              <a:t>type</a:t>
            </a:r>
            <a:r>
              <a:rPr lang="en" sz="2700" dirty="0"/>
              <a:t>, and objects are </a:t>
            </a:r>
            <a:r>
              <a:rPr lang="en" sz="2700" b="1" dirty="0"/>
              <a:t>instances</a:t>
            </a:r>
            <a:r>
              <a:rPr lang="en" sz="2700" dirty="0"/>
              <a:t> of that type </a:t>
            </a:r>
          </a:p>
          <a:p>
            <a:pPr indent="-400050">
              <a:buSzPts val="2700"/>
            </a:pPr>
            <a:r>
              <a:rPr lang="en" sz="2700" dirty="0"/>
              <a:t>Objects usually have a concept of </a:t>
            </a:r>
            <a:r>
              <a:rPr lang="en" sz="2700" b="1" dirty="0"/>
              <a:t>identity </a:t>
            </a:r>
            <a:r>
              <a:rPr lang="en" sz="2700" dirty="0"/>
              <a:t>that is separate from </a:t>
            </a:r>
            <a:r>
              <a:rPr lang="en" sz="2700" b="1" dirty="0"/>
              <a:t>equality</a:t>
            </a:r>
            <a:endParaRPr sz="2700" dirty="0"/>
          </a:p>
          <a:p>
            <a:pPr indent="-400050">
              <a:buSzPts val="2700"/>
            </a:pPr>
            <a:r>
              <a:rPr lang="en" sz="2700" dirty="0"/>
              <a:t>In most OO languages, an object’s behavior is </a:t>
            </a:r>
            <a:r>
              <a:rPr lang="en" sz="2700" b="1" dirty="0"/>
              <a:t>dynamically dispatched</a:t>
            </a:r>
            <a:r>
              <a:rPr lang="en" sz="2700" dirty="0"/>
              <a:t> – which version of a behavior we’ll see depends on the specific object we have at runtime</a:t>
            </a:r>
          </a:p>
          <a:p>
            <a:pPr indent="-400050">
              <a:buSzPts val="2700"/>
            </a:pPr>
            <a:endParaRPr sz="2100" dirty="0"/>
          </a:p>
        </p:txBody>
      </p:sp>
      <p:sp>
        <p:nvSpPr>
          <p:cNvPr id="499" name="Google Shape;499;p7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563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What is an Object?</a:t>
            </a:r>
            <a:endParaRPr/>
          </a:p>
        </p:txBody>
      </p:sp>
      <p:sp>
        <p:nvSpPr>
          <p:cNvPr id="498" name="Google Shape;498;p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400050">
              <a:buSzPts val="2700"/>
            </a:pPr>
            <a:r>
              <a:rPr lang="en" sz="2700" dirty="0"/>
              <a:t>An object is a kind of </a:t>
            </a:r>
            <a:r>
              <a:rPr lang="en" sz="2700" b="1" dirty="0"/>
              <a:t>first-class value</a:t>
            </a:r>
            <a:r>
              <a:rPr lang="en" sz="2700" dirty="0"/>
              <a:t> – it can be stored in a variable, passed as an argument, returned from a function, etc.</a:t>
            </a:r>
          </a:p>
          <a:p>
            <a:pPr indent="-400050">
              <a:buSzPts val="2700"/>
            </a:pPr>
            <a:r>
              <a:rPr lang="en" sz="2700" dirty="0"/>
              <a:t>An object contains both </a:t>
            </a:r>
            <a:r>
              <a:rPr lang="en" sz="2700" b="1" dirty="0"/>
              <a:t>state </a:t>
            </a:r>
            <a:r>
              <a:rPr lang="en" sz="2700" dirty="0"/>
              <a:t>and </a:t>
            </a:r>
            <a:r>
              <a:rPr lang="en" sz="2700" b="1" dirty="0"/>
              <a:t>behavior</a:t>
            </a:r>
            <a:endParaRPr lang="en" sz="2700" dirty="0"/>
          </a:p>
          <a:p>
            <a:pPr indent="-400050">
              <a:buSzPts val="2700"/>
            </a:pPr>
            <a:r>
              <a:rPr lang="en" sz="2700" dirty="0"/>
              <a:t>In a typed language with classes, a class is usually a </a:t>
            </a:r>
            <a:r>
              <a:rPr lang="en" sz="2700" b="1" dirty="0"/>
              <a:t>type</a:t>
            </a:r>
            <a:r>
              <a:rPr lang="en" sz="2700" dirty="0"/>
              <a:t>, and objects are </a:t>
            </a:r>
            <a:r>
              <a:rPr lang="en" sz="2700" b="1" dirty="0"/>
              <a:t>instances</a:t>
            </a:r>
            <a:r>
              <a:rPr lang="en" sz="2700" dirty="0"/>
              <a:t> of that type </a:t>
            </a:r>
          </a:p>
          <a:p>
            <a:pPr indent="-400050">
              <a:buSzPts val="2700"/>
            </a:pPr>
            <a:r>
              <a:rPr lang="en" sz="2700" dirty="0"/>
              <a:t>Objects usually have a concept of </a:t>
            </a:r>
            <a:r>
              <a:rPr lang="en" sz="2700" b="1" dirty="0"/>
              <a:t>identity </a:t>
            </a:r>
            <a:r>
              <a:rPr lang="en" sz="2700" dirty="0"/>
              <a:t>that is separate from </a:t>
            </a:r>
            <a:r>
              <a:rPr lang="en" sz="2700" b="1" dirty="0"/>
              <a:t>equality</a:t>
            </a:r>
            <a:endParaRPr sz="2700" dirty="0"/>
          </a:p>
          <a:p>
            <a:pPr indent="-400050">
              <a:buSzPts val="2700"/>
            </a:pPr>
            <a:r>
              <a:rPr lang="en" sz="2700" dirty="0"/>
              <a:t>In most OO languages, an object’s behavior is </a:t>
            </a:r>
            <a:r>
              <a:rPr lang="en" sz="2700" b="1" dirty="0"/>
              <a:t>dynamically dispatched</a:t>
            </a:r>
            <a:r>
              <a:rPr lang="en" sz="2700" dirty="0"/>
              <a:t> – which version of a behavior we’ll see depends on the specific object we have at runtime</a:t>
            </a:r>
          </a:p>
          <a:p>
            <a:pPr indent="-400050">
              <a:buSzPts val="2700"/>
            </a:pPr>
            <a:endParaRPr sz="2100" dirty="0"/>
          </a:p>
        </p:txBody>
      </p:sp>
      <p:sp>
        <p:nvSpPr>
          <p:cNvPr id="499" name="Google Shape;499;p7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First-Class Values</a:t>
            </a:r>
            <a:endParaRPr dirty="0"/>
          </a:p>
        </p:txBody>
      </p:sp>
      <p:sp>
        <p:nvSpPr>
          <p:cNvPr id="506" name="Google Shape;506;p7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9" name="Google Shape;505;p74">
            <a:extLst>
              <a:ext uri="{FF2B5EF4-FFF2-40B4-BE49-F238E27FC236}">
                <a16:creationId xmlns:a16="http://schemas.microsoft.com/office/drawing/2014/main" id="{55DC541E-BD4F-4E64-888A-7BE483E5B9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0" y="1593850"/>
            <a:ext cx="10058400" cy="44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0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(List&lt;Integer&gt; is, List&lt;Integer&gt; js)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List&lt;Integer&gt; ks =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ArrayList&lt;&gt;();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 b="1" dirty="0">
                <a:solidFill>
                  <a:srgbClr val="9977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while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(!is.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isEmpty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())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while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(!js.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isEmpty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())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(is.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== js.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())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06: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is.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07: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js.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08: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continue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out;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09: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}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ks.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(is.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()+js.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12: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13: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is.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removeFirst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14: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15: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(ks);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16: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0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9787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First-Class Values</a:t>
            </a:r>
            <a:endParaRPr dirty="0"/>
          </a:p>
        </p:txBody>
      </p:sp>
      <p:sp>
        <p:nvSpPr>
          <p:cNvPr id="556" name="Google Shape;556;p81"/>
          <p:cNvSpPr txBox="1">
            <a:spLocks noGrp="1"/>
          </p:cNvSpPr>
          <p:nvPr>
            <p:ph idx="1"/>
          </p:nvPr>
        </p:nvSpPr>
        <p:spPr>
          <a:xfrm>
            <a:off x="1097280" y="1467402"/>
            <a:ext cx="10058400" cy="44958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Can we assign it to a variable?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Can we pass it to a function?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Can we use it inside a function?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Can we return it from a function?</a:t>
            </a:r>
            <a:endParaRPr dirty="0"/>
          </a:p>
          <a:p>
            <a:pPr marL="0" indent="0" algn="ctr">
              <a:spcBef>
                <a:spcPts val="1000"/>
              </a:spcBef>
              <a:buNone/>
            </a:pPr>
            <a:endParaRPr dirty="0"/>
          </a:p>
          <a:p>
            <a:pPr>
              <a:spcAft>
                <a:spcPts val="1000"/>
              </a:spcAft>
            </a:pPr>
            <a:r>
              <a:rPr lang="en" dirty="0"/>
              <a:t>If any answer is “no”, then it is not a first-class value</a:t>
            </a:r>
            <a:endParaRPr dirty="0"/>
          </a:p>
        </p:txBody>
      </p:sp>
      <p:sp>
        <p:nvSpPr>
          <p:cNvPr id="557" name="Google Shape;557;p8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F180-AB49-486A-B4F8-8B456538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DDD1-93E2-411F-AFC1-8733B82E8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complex types made of other types</a:t>
            </a:r>
          </a:p>
          <a:p>
            <a:r>
              <a:rPr lang="en-US" dirty="0"/>
              <a:t>Compare to primitive types like int, bool, float, that have only 1 value</a:t>
            </a:r>
          </a:p>
          <a:p>
            <a:r>
              <a:rPr lang="en-US" dirty="0"/>
              <a:t>Example:  structs in 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struct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MyStructure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			struct1.a = 3;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a; 					char result = struct1.b;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4836-77D8-41DB-A512-16D366EC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1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F180-AB49-486A-B4F8-8B456538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DDD1-93E2-411F-AFC1-8733B82E8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73274"/>
            <a:ext cx="10058400" cy="5274055"/>
          </a:xfrm>
        </p:spPr>
        <p:txBody>
          <a:bodyPr>
            <a:normAutofit fontScale="92500"/>
          </a:bodyPr>
          <a:lstStyle/>
          <a:p>
            <a:r>
              <a:rPr lang="en-US" dirty="0"/>
              <a:t>More complex types made of other types</a:t>
            </a:r>
          </a:p>
          <a:p>
            <a:r>
              <a:rPr lang="en-US" dirty="0"/>
              <a:t>Compare to primitive types like int, bool, float, that have only 1 value</a:t>
            </a:r>
          </a:p>
          <a:p>
            <a:r>
              <a:rPr lang="en-US" dirty="0"/>
              <a:t>Example:  structs in C</a:t>
            </a:r>
          </a:p>
          <a:p>
            <a:r>
              <a:rPr lang="en-US" dirty="0"/>
              <a:t>Example:  classes in OO languages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class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			obj1.a = 3;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a; 				char result = obj1.b;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int </a:t>
            </a:r>
            <a:r>
              <a:rPr lang="en-US" dirty="0" err="1">
                <a:latin typeface="Consolas" panose="020B0609020204030204" pitchFamily="49" charset="0"/>
              </a:rPr>
              <a:t>asquared</a:t>
            </a:r>
            <a:r>
              <a:rPr lang="en-US" dirty="0">
                <a:latin typeface="Consolas" panose="020B0609020204030204" pitchFamily="49" charset="0"/>
              </a:rPr>
              <a:t>(){			int test = obj1.asquared();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return a * a;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4836-77D8-41DB-A512-16D366EC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99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7&quot;/&gt;&lt;/object&gt;&lt;object type=&quot;3&quot; unique_id=&quot;10004&quot;&gt;&lt;property id=&quot;20148&quot; value=&quot;5&quot;/&gt;&lt;property id=&quot;20300&quot; value=&quot;Slide 2&quot;/&gt;&lt;property id=&quot;20307&quot; value=&quot;279&quot;/&gt;&lt;/object&gt;&lt;object type=&quot;3&quot; unique_id=&quot;10005&quot;&gt;&lt;property id=&quot;20148&quot; value=&quot;5&quot;/&gt;&lt;property id=&quot;20300&quot; value=&quot;Slide 3&quot;/&gt;&lt;property id=&quot;20307&quot; value=&quot;256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76&quot;/&gt;&lt;/object&gt;&lt;object type=&quot;3&quot; unique_id=&quot;10010&quot;&gt;&lt;property id=&quot;20148&quot; value=&quot;5&quot;/&gt;&lt;property id=&quot;20300&quot; value=&quot;Slide 8 - &amp;quot;Click to add a much longer title here&amp;quot;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72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69&quot;/&gt;&lt;/object&gt;&lt;object type=&quot;3&quot; unique_id=&quot;10018&quot;&gt;&lt;property id=&quot;20148&quot; value=&quot;5&quot;/&gt;&lt;property id=&quot;20300&quot; value=&quot;Slide 16&quot;/&gt;&lt;property id=&quot;20307&quot; value=&quot;278&quot;/&gt;&lt;/object&gt;&lt;object type=&quot;3&quot; unique_id=&quot;10019&quot;&gt;&lt;property id=&quot;20148&quot; value=&quot;5&quot;/&gt;&lt;property id=&quot;20300&quot; value=&quot;Slide 17&quot;/&gt;&lt;property id=&quot;20307&quot; value=&quot;270&quot;/&gt;&lt;/object&gt;&lt;object type=&quot;3&quot; unique_id=&quot;10020&quot;&gt;&lt;property id=&quot;20148&quot; value=&quot;5&quot;/&gt;&lt;property id=&quot;20300&quot; value=&quot;Slide 18&quot;/&gt;&lt;property id=&quot;20307&quot; value=&quot;271&quot;/&gt;&lt;/object&gt;&lt;/object&gt;&lt;object type=&quot;8&quot; unique_id=&quot;10040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2b98d57-87b1-4631-91ce-164597223c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2cb0ac6-8863-4a56-85d2-76fbe38294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6e84466-81af-418d-b028-e15daf88ad6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ccc1a44-4505-4b63-8e5d-34f2d0dcf8d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e6b505a-2e2b-42b6-a6dd-c5e37016f9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77d4ee0-fa7c-4c5d-af77-d55998e16e0d"/>
</p:tagLst>
</file>

<file path=ppt/theme/theme1.xml><?xml version="1.0" encoding="utf-8"?>
<a:theme xmlns:a="http://schemas.openxmlformats.org/drawingml/2006/main" name="1_Custom Design">
  <a:themeElements>
    <a:clrScheme name="UIC Engineering Theme Colors">
      <a:dk1>
        <a:srgbClr val="001E61"/>
      </a:dk1>
      <a:lt1>
        <a:srgbClr val="FFFFFF"/>
      </a:lt1>
      <a:dk2>
        <a:srgbClr val="00B5E2"/>
      </a:dk2>
      <a:lt2>
        <a:srgbClr val="949493"/>
      </a:lt2>
      <a:accent1>
        <a:srgbClr val="FFC72C"/>
      </a:accent1>
      <a:accent2>
        <a:srgbClr val="00AEC7"/>
      </a:accent2>
      <a:accent3>
        <a:srgbClr val="FF7500"/>
      </a:accent3>
      <a:accent4>
        <a:srgbClr val="10069F"/>
      </a:accent4>
      <a:accent5>
        <a:srgbClr val="2CD5C3"/>
      </a:accent5>
      <a:accent6>
        <a:srgbClr val="80276C"/>
      </a:accent6>
      <a:hlink>
        <a:srgbClr val="EDE813"/>
      </a:hlink>
      <a:folHlink>
        <a:srgbClr val="D500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30410</TotalTime>
  <Words>3209</Words>
  <Application>Microsoft Office PowerPoint</Application>
  <PresentationFormat>Widescreen</PresentationFormat>
  <Paragraphs>526</Paragraphs>
  <Slides>38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Consolas</vt:lpstr>
      <vt:lpstr>Courier New</vt:lpstr>
      <vt:lpstr>Helvetica</vt:lpstr>
      <vt:lpstr>Inconsolata</vt:lpstr>
      <vt:lpstr>Proxima Nova</vt:lpstr>
      <vt:lpstr>1_Custom Design</vt:lpstr>
      <vt:lpstr>Bitmap Image</vt:lpstr>
      <vt:lpstr>PowerPoint Presentation</vt:lpstr>
      <vt:lpstr>PowerPoint Presentation</vt:lpstr>
      <vt:lpstr>What is an Object?</vt:lpstr>
      <vt:lpstr>What is an Object?</vt:lpstr>
      <vt:lpstr>First-Class Values</vt:lpstr>
      <vt:lpstr>First-Class Values</vt:lpstr>
      <vt:lpstr>PowerPoint Presentation</vt:lpstr>
      <vt:lpstr>Composite Values</vt:lpstr>
      <vt:lpstr>Composite Values</vt:lpstr>
      <vt:lpstr>Identity and Equality</vt:lpstr>
      <vt:lpstr>Identity and Equality</vt:lpstr>
      <vt:lpstr>Identity and Equality</vt:lpstr>
      <vt:lpstr>Identity and Equality</vt:lpstr>
      <vt:lpstr>Identity vs Equality</vt:lpstr>
      <vt:lpstr>Identity vs Equality</vt:lpstr>
      <vt:lpstr>Strings in Java</vt:lpstr>
      <vt:lpstr>Identity vs Equality</vt:lpstr>
      <vt:lpstr>PowerPoint Presentation</vt:lpstr>
      <vt:lpstr>More Strings in Java</vt:lpstr>
      <vt:lpstr>More Strings in Java</vt:lpstr>
      <vt:lpstr>Strings in Java</vt:lpstr>
      <vt:lpstr>Identity vs Equality in Java</vt:lpstr>
      <vt:lpstr>Identity vs Equality in Java</vt:lpstr>
      <vt:lpstr>Identity vs Equality in Java</vt:lpstr>
      <vt:lpstr>Identity vs Equality in Java</vt:lpstr>
      <vt:lpstr>Identity vs Equality in Java</vt:lpstr>
      <vt:lpstr>Identity vs Equality in Java</vt:lpstr>
      <vt:lpstr>Identity vs Equality in Java</vt:lpstr>
      <vt:lpstr>Identity vs Equality in Java</vt:lpstr>
      <vt:lpstr>PowerPoint Presentation</vt:lpstr>
      <vt:lpstr>Dynamic Dispatch</vt:lpstr>
      <vt:lpstr>Dynamic Dispatch</vt:lpstr>
      <vt:lpstr>Dynamic Dispatch</vt:lpstr>
      <vt:lpstr>Dynamic Dispatch</vt:lpstr>
      <vt:lpstr>PowerPoint Presentation</vt:lpstr>
      <vt:lpstr>Assignment 1</vt:lpstr>
      <vt:lpstr>What is an Object?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Ganchinho de Pina, Luis Gabriel</dc:creator>
  <cp:lastModifiedBy>Mansky, William</cp:lastModifiedBy>
  <cp:revision>207</cp:revision>
  <dcterms:created xsi:type="dcterms:W3CDTF">2020-07-14T16:43:32Z</dcterms:created>
  <dcterms:modified xsi:type="dcterms:W3CDTF">2023-01-26T19:57:02Z</dcterms:modified>
</cp:coreProperties>
</file>